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649" r:id="rId2"/>
  </p:sldMasterIdLst>
  <p:notesMasterIdLst>
    <p:notesMasterId r:id="rId15"/>
  </p:notesMasterIdLst>
  <p:handoutMasterIdLst>
    <p:handoutMasterId r:id="rId16"/>
  </p:handoutMasterIdLst>
  <p:sldIdLst>
    <p:sldId id="288" r:id="rId3"/>
    <p:sldId id="294" r:id="rId4"/>
    <p:sldId id="300" r:id="rId5"/>
    <p:sldId id="295" r:id="rId6"/>
    <p:sldId id="298" r:id="rId7"/>
    <p:sldId id="296" r:id="rId8"/>
    <p:sldId id="299" r:id="rId9"/>
    <p:sldId id="301" r:id="rId10"/>
    <p:sldId id="302" r:id="rId11"/>
    <p:sldId id="305" r:id="rId12"/>
    <p:sldId id="303" r:id="rId13"/>
    <p:sldId id="304" r:id="rId1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151"/>
    <a:srgbClr val="CE0000"/>
    <a:srgbClr val="007F7F"/>
    <a:srgbClr val="E8E8E8"/>
    <a:srgbClr val="8C8C8C"/>
    <a:srgbClr val="00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5944BA-551D-4044-A6D2-11BDC4509E9C}" v="5" dt="2024-11-23T11:15:40.067"/>
  </p1510:revLst>
</p1510:revInfo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1777" autoAdjust="0"/>
  </p:normalViewPr>
  <p:slideViewPr>
    <p:cSldViewPr>
      <p:cViewPr varScale="1">
        <p:scale>
          <a:sx n="60" d="100"/>
          <a:sy n="60" d="100"/>
        </p:scale>
        <p:origin x="96" y="546"/>
      </p:cViewPr>
      <p:guideLst>
        <p:guide orient="horz" pos="2160"/>
        <p:guide pos="4793"/>
        <p:guide orient="horz" pos="2260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de-DE" sz="1200" dirty="0"/>
              <a:t>Zu hohe Temperaturen stellen für vulnerable Personen eine besondere Gefahr dar</a:t>
            </a:r>
            <a:br>
              <a:rPr lang="de-DE" sz="1200" dirty="0"/>
            </a:br>
            <a:endParaRPr lang="de-DE" sz="1200" dirty="0"/>
          </a:p>
          <a:p>
            <a:pPr marL="342900" indent="-342900">
              <a:buFontTx/>
              <a:buChar char="-"/>
            </a:pPr>
            <a:r>
              <a:rPr lang="de-DE" sz="1200" dirty="0"/>
              <a:t>Mit Fortschreitendem Klimawandel und einer alternden Bevölkerung, besteht Handlungsbedarf für die Politik ältere Personen vor den höher werdenden Temperaturen zu schützen</a:t>
            </a:r>
            <a:br>
              <a:rPr lang="de-DE" sz="1200" dirty="0"/>
            </a:br>
            <a:endParaRPr lang="de-DE" sz="1200" dirty="0"/>
          </a:p>
          <a:p>
            <a:pPr marL="342900" indent="-342900">
              <a:buFontTx/>
              <a:buChar char="-"/>
            </a:pPr>
            <a:r>
              <a:rPr lang="de-DE" sz="1200" dirty="0"/>
              <a:t>Insbesondere in Großstädten wird die Gesundheit von Senioren mit den höher werdenden Temperaturen gefährdet, aufgrund der Bebauung und dem nicht ausreichenden Zugang zu Orten zur Abkühlung  </a:t>
            </a:r>
          </a:p>
          <a:p>
            <a:endParaRPr lang="de-DE" sz="1200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300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072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32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Thema/Challenge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309646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4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&lt;Team&gt;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429000"/>
            <a:ext cx="10009773" cy="309646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861048"/>
            <a:ext cx="10009773" cy="309646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4293096"/>
            <a:ext cx="10009773" cy="309646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725144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5013176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AA95A653-A6A5-4FEB-831B-9A525031CE72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32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4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17A437B1-A7FD-422B-B814-366B82CA4AB9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872748B-6881-5787-1AB9-7ED075874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E6F272-0817-7D48-9195-E4849B8579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F4A158-D8E5-222F-51B6-68225D070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5FB1B0E4-7F17-3A3B-01C5-F4738A087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408" y="3212976"/>
            <a:ext cx="10009185" cy="1056186"/>
          </a:xfrm>
        </p:spPr>
        <p:txBody>
          <a:bodyPr/>
          <a:lstStyle/>
          <a:p>
            <a:pPr algn="ctr"/>
            <a:r>
              <a:rPr lang="de-DE" sz="4000" dirty="0"/>
              <a:t>Danke!</a:t>
            </a:r>
          </a:p>
        </p:txBody>
      </p:sp>
    </p:spTree>
    <p:extLst>
      <p:ext uri="{BB962C8B-B14F-4D97-AF65-F5344CB8AC3E}">
        <p14:creationId xmlns:p14="http://schemas.microsoft.com/office/powerpoint/2010/main" val="2699271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354799E-77A9-40F5-8A65-96141FC8E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11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875029-D66F-4423-8396-EDC5A6055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F8CFC82-2BC8-40DE-9C08-9627F451F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1F2D7F3-FF6F-4EA2-9682-E2B4D391F2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B7E1380-663C-40B8-A067-DC15DE4E5C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 err="1"/>
              <a:t>Rasterlayer</a:t>
            </a:r>
            <a:r>
              <a:rPr lang="de-DE" dirty="0"/>
              <a:t> mit der Durchschnittstemperatur vom 13.08.2024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 err="1"/>
              <a:t>Rasterlayer</a:t>
            </a:r>
            <a:r>
              <a:rPr lang="de-DE" dirty="0"/>
              <a:t> mit dem Vegetationsindex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 err="1"/>
              <a:t>Rasterlayer</a:t>
            </a:r>
            <a:r>
              <a:rPr lang="de-DE" dirty="0"/>
              <a:t> mit dem </a:t>
            </a:r>
            <a:r>
              <a:rPr lang="de-DE" dirty="0" err="1"/>
              <a:t>Wasseroberflächensindex</a:t>
            </a:r>
            <a:endParaRPr lang="de-DE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EC01212-1B20-4D9F-8911-CEC9E4AB09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Satellitendaten</a:t>
            </a:r>
          </a:p>
        </p:txBody>
      </p:sp>
    </p:spTree>
    <p:extLst>
      <p:ext uri="{BB962C8B-B14F-4D97-AF65-F5344CB8AC3E}">
        <p14:creationId xmlns:p14="http://schemas.microsoft.com/office/powerpoint/2010/main" val="4232430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354799E-77A9-40F5-8A65-96141FC8E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875029-D66F-4423-8396-EDC5A6055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F8CFC82-2BC8-40DE-9C08-9627F451F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1F2D7F3-FF6F-4EA2-9682-E2B4D391F2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B7E1380-663C-40B8-A067-DC15DE4E5C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Gewässer und Brunnen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Kirchen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Krankenhäuser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de-DE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dirty="0"/>
              <a:t>Datenbeschaffung und -aufbereitung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EC01212-1B20-4D9F-8911-CEC9E4AB09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Kühlere Orte und POIs</a:t>
            </a:r>
          </a:p>
        </p:txBody>
      </p:sp>
    </p:spTree>
    <p:extLst>
      <p:ext uri="{BB962C8B-B14F-4D97-AF65-F5344CB8AC3E}">
        <p14:creationId xmlns:p14="http://schemas.microsoft.com/office/powerpoint/2010/main" val="1349372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4CA9BBB1-C3E4-4776-B9D1-211500E95B90}"/>
              </a:ext>
            </a:extLst>
          </p:cNvPr>
          <p:cNvSpPr txBox="1">
            <a:spLocks/>
          </p:cNvSpPr>
          <p:nvPr/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B82B47E-E874-40B1-9DF0-E1654B5F8193}"/>
              </a:ext>
            </a:extLst>
          </p:cNvPr>
          <p:cNvSpPr txBox="1">
            <a:spLocks/>
          </p:cNvSpPr>
          <p:nvPr/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lang="de-DE" sz="1000" i="1" kern="1200" smtClean="0">
                <a:solidFill>
                  <a:srgbClr val="8C8C8C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73BF6E-AC9F-45F0-81FB-D51C0FAD0F26}" type="datetime1">
              <a:rPr lang="de-DE" smtClean="0"/>
              <a:pPr/>
              <a:t>23.11.2024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EC7BDE5-225B-467D-8BCF-2DF6819DFDB3}"/>
              </a:ext>
            </a:extLst>
          </p:cNvPr>
          <p:cNvSpPr txBox="1">
            <a:spLocks/>
          </p:cNvSpPr>
          <p:nvPr/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27" name="Untertitel 26">
            <a:extLst>
              <a:ext uri="{FF2B5EF4-FFF2-40B4-BE49-F238E27FC236}">
                <a16:creationId xmlns:a16="http://schemas.microsoft.com/office/drawing/2014/main" id="{D2A2DAD8-E434-4114-96F0-2FCBC42CA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Challenge 2: Hitzeinseln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9E46DEB-9508-4E3C-A4BE-5CCCD0DB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Abel </a:t>
            </a:r>
            <a:r>
              <a:rPr lang="de-DE" dirty="0" err="1"/>
              <a:t>Debesai</a:t>
            </a:r>
            <a:endParaRPr lang="de-DE" dirty="0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E87D4FDC-81FD-423B-A75F-55ED9BF625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>
                <a:solidFill>
                  <a:srgbClr val="CE0000"/>
                </a:solidFill>
              </a:rPr>
              <a:t>Team: </a:t>
            </a:r>
            <a:r>
              <a:rPr lang="de-DE" dirty="0" err="1">
                <a:solidFill>
                  <a:srgbClr val="CE0000"/>
                </a:solidFill>
              </a:rPr>
              <a:t>Meenzer</a:t>
            </a:r>
            <a:r>
              <a:rPr lang="de-DE" dirty="0">
                <a:solidFill>
                  <a:srgbClr val="CE0000"/>
                </a:solidFill>
              </a:rPr>
              <a:t> Mäuse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1EABC016-2CC5-4A52-AB51-C65E0D13CB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/>
              <a:t>Marie Kosiahn</a:t>
            </a:r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A0A3B7CB-C12B-47AC-BE10-AB48DCDDB21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/>
              <a:t>Pauline Radu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9E1EB351-7DD8-49C5-A4B1-C1ABDFF826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Ulrich Waldschütz</a:t>
            </a:r>
          </a:p>
        </p:txBody>
      </p:sp>
    </p:spTree>
    <p:extLst>
      <p:ext uri="{BB962C8B-B14F-4D97-AF65-F5344CB8AC3E}">
        <p14:creationId xmlns:p14="http://schemas.microsoft.com/office/powerpoint/2010/main" val="67964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C853232-4D1F-63CE-DA03-19CE8935F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3FA0595-CD84-7167-AB37-4F6A32A004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AE324D-D426-12CE-EA12-4486350ED1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93EAD852-582B-9E9A-259F-5964304E37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Problem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9BEAD5D-EBE6-ED3D-FFFE-D562A814F1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Extrem hohe Temperaturen stellen für vulnerable Personen eine besondere Gefahr dar</a:t>
            </a:r>
          </a:p>
          <a:p>
            <a:endParaRPr lang="de-DE" dirty="0"/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Insbesondere in Großstädten wird die Gesundheit der Bevölkerung durch die höher werdenden Temperaturen gefährdet</a:t>
            </a:r>
          </a:p>
          <a:p>
            <a:pPr marL="342900" indent="-342900">
              <a:buFontTx/>
              <a:buChar char="-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3EE1DF8-A1CA-5FAF-36FB-BB34E6FD7E6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Temperaturrekorde und demographischer Wandel</a:t>
            </a:r>
          </a:p>
        </p:txBody>
      </p:sp>
    </p:spTree>
    <p:extLst>
      <p:ext uri="{BB962C8B-B14F-4D97-AF65-F5344CB8AC3E}">
        <p14:creationId xmlns:p14="http://schemas.microsoft.com/office/powerpoint/2010/main" val="4133178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C5EBD9-B004-4267-B917-0651C62F5D9D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Ziel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Verschiedene Layer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</a:rPr>
              <a:t>Temperatur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</a:rPr>
              <a:t>Vegetation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</a:rPr>
              <a:t>Kühlere Orte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POIs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Krankenhäuser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Regionen mit vielen besonders gefährdeten Personen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Webanwendung mit Karte der Stadt Mainz</a:t>
            </a:r>
          </a:p>
        </p:txBody>
      </p:sp>
    </p:spTree>
    <p:extLst>
      <p:ext uri="{BB962C8B-B14F-4D97-AF65-F5344CB8AC3E}">
        <p14:creationId xmlns:p14="http://schemas.microsoft.com/office/powerpoint/2010/main" val="773888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FEE0CEC-D28B-2AF8-4422-118F1E0DAF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39BA57-B3D3-2101-1A52-106C9212B7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E6D09E-C2A6-D1C3-AA3F-267813386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9389F84-F650-EBC2-A48E-870011D318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94212B0-A819-B5EF-FCE4-EBB3AA4AE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Satellitendaten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OSM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Bevölkerungsdaten aus dem Zensus 2022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Prozentualer Anteil der Menschen ab 65 Jahre bezogen auf 100x100m Kacheln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499B22F-F3E5-B0C4-6013-FE90E7E0848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Datengrundlage</a:t>
            </a:r>
          </a:p>
        </p:txBody>
      </p:sp>
    </p:spTree>
    <p:extLst>
      <p:ext uri="{BB962C8B-B14F-4D97-AF65-F5344CB8AC3E}">
        <p14:creationId xmlns:p14="http://schemas.microsoft.com/office/powerpoint/2010/main" val="2262694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D14E14-F64D-40E6-8526-55391FD9DC3D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 dirty="0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Handlungsbedarf in Bereichen mit sehr hohen Temperaturen und vielen gefährdeten Menschen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de-DE" dirty="0"/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Gefahr besteht für Menschen ab 65 Jahren bei Temperaturen über 30°C ¹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de-DE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de-DE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dirty="0"/>
              <a:t>Betrachtung der Kacheln mit mehr als 50% älteren Menschen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dirty="0"/>
              <a:t>Verarbeitung der Temperaturdaten ab 25°C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de-DE" dirty="0"/>
          </a:p>
          <a:p>
            <a:pPr marL="342900" indent="-342900">
              <a:buFontTx/>
              <a:buChar char="-"/>
            </a:pP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Kategorisierung der Bevölkerungs- und Temperaturdaten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B9D8FE7-C935-6664-4C14-955C39A5F150}"/>
              </a:ext>
            </a:extLst>
          </p:cNvPr>
          <p:cNvSpPr txBox="1"/>
          <p:nvPr/>
        </p:nvSpPr>
        <p:spPr>
          <a:xfrm>
            <a:off x="623359" y="6234112"/>
            <a:ext cx="5514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595151"/>
                </a:solidFill>
                <a:latin typeface="Calibri" panose="020F0502020204030204" pitchFamily="34" charset="0"/>
              </a:rPr>
              <a:t>Quelle</a:t>
            </a:r>
            <a:r>
              <a:rPr lang="de-DE" sz="1000" dirty="0">
                <a:solidFill>
                  <a:srgbClr val="59515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: (1) https://www.klima-mensch-gesundheit.de/hitzeschutz/menschen-ab-65-und-angehoerige/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750586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B4B7B93-C9D8-F970-7B68-AE1A0C364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1E97D2E-E05F-2D5D-4298-989B3ED5C6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137AC6-3767-FE09-A944-B832CB621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B7C2FEC-AE5A-E6C4-F40F-C723DB9EC1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0191F22-7863-03A7-5E6D-A4FBE65C58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Kategorie A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 ≥ 31°C Temperatur und ≥ 80% Bevölkerungsanteil von Menschen ab 65 Jahren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Kategorie B  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≥ 28°C Temperatur und ≥ 65% Bevölkerungsanteil von </a:t>
            </a: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</a:rPr>
              <a:t>Menschen</a:t>
            </a: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 ab 65 Jahren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Kategorie C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≥ 25°C Temperatur und ≥ 50% Bevölkerungsanteil von </a:t>
            </a: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</a:rPr>
              <a:t>Menschen</a:t>
            </a: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 ab 65 Jahren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275910-A3D1-4B54-AF03-2B82E90D5D0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Kategorien und Schwellenwerte</a:t>
            </a:r>
          </a:p>
        </p:txBody>
      </p:sp>
    </p:spTree>
    <p:extLst>
      <p:ext uri="{BB962C8B-B14F-4D97-AF65-F5344CB8AC3E}">
        <p14:creationId xmlns:p14="http://schemas.microsoft.com/office/powerpoint/2010/main" val="3876388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872748B-6881-5787-1AB9-7ED075874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E6F272-0817-7D48-9195-E4849B8579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F4A158-D8E5-222F-51B6-68225D070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5FB1B0E4-7F17-3A3B-01C5-F4738A087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408" y="3212976"/>
            <a:ext cx="10009185" cy="1056186"/>
          </a:xfrm>
        </p:spPr>
        <p:txBody>
          <a:bodyPr/>
          <a:lstStyle/>
          <a:p>
            <a:pPr algn="ctr"/>
            <a:r>
              <a:rPr lang="de-DE" sz="4000" dirty="0"/>
              <a:t>Live Demo</a:t>
            </a:r>
          </a:p>
        </p:txBody>
      </p:sp>
    </p:spTree>
    <p:extLst>
      <p:ext uri="{BB962C8B-B14F-4D97-AF65-F5344CB8AC3E}">
        <p14:creationId xmlns:p14="http://schemas.microsoft.com/office/powerpoint/2010/main" val="1021145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59C23D1-1F4E-B373-C578-5852DC586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FDCF0F-9535-4838-9D69-45C3C201BD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6A3DF-30CE-40DD-8F97-4513EFAEAD20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7E1F170-D1FD-BB56-FB09-1AE6971FD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Hitzeinseln - Meenzer Mäuse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E3FE9724-DA26-8A8E-81C1-252AB68D8F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Ergebnis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02BA1AC-EA02-C363-1C3E-903F1AF6D2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Vielfältige Kartengestaltung durch unterschiedliche Layer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/>
              <a:t>Erfolgreiche Detektion von Regionen mit Verbesserungspotential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Gefahrenzonen für ältere Bevölkerung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Grundlage für politische Entscheidungsträger </a:t>
            </a:r>
          </a:p>
          <a:p>
            <a:pPr marL="1485900" lvl="2" indent="-342900">
              <a:buFont typeface="Symbol" panose="05050102010706020507" pitchFamily="18" charset="2"/>
              <a:buChar char="-"/>
            </a:pPr>
            <a:r>
              <a:rPr lang="de-DE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Optimierte Stadtplanung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CF17AAE-91C5-1BA8-F3ED-F0C23959A21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Visualisierung der Hitzeinseln und priorisierte Bereiche</a:t>
            </a:r>
          </a:p>
        </p:txBody>
      </p:sp>
    </p:spTree>
    <p:extLst>
      <p:ext uri="{BB962C8B-B14F-4D97-AF65-F5344CB8AC3E}">
        <p14:creationId xmlns:p14="http://schemas.microsoft.com/office/powerpoint/2010/main" val="2614801743"/>
      </p:ext>
    </p:extLst>
  </p:cSld>
  <p:clrMapOvr>
    <a:masterClrMapping/>
  </p:clrMapOvr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450</Words>
  <Application>Microsoft Office PowerPoint</Application>
  <PresentationFormat>Breitbild</PresentationFormat>
  <Paragraphs>101</Paragraphs>
  <Slides>12</Slides>
  <Notes>2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</vt:lpstr>
      <vt:lpstr>Symbol</vt:lpstr>
      <vt:lpstr>Times New Roman</vt:lpstr>
      <vt:lpstr>Wingdings</vt:lpstr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Hitzeinseln - Meenzer Mäuse</dc:title>
  <dc:creator>Meenzer Mäuse</dc:creator>
  <cp:lastModifiedBy>Pauline Radu</cp:lastModifiedBy>
  <cp:revision>22</cp:revision>
  <cp:lastPrinted>1601-01-01T00:00:00Z</cp:lastPrinted>
  <dcterms:created xsi:type="dcterms:W3CDTF">2022-01-27T11:46:12Z</dcterms:created>
  <dcterms:modified xsi:type="dcterms:W3CDTF">2024-11-23T12:34:22Z</dcterms:modified>
</cp:coreProperties>
</file>