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49" r:id="rId2"/>
  </p:sldMasterIdLst>
  <p:notesMasterIdLst>
    <p:notesMasterId r:id="rId9"/>
  </p:notesMasterIdLst>
  <p:handoutMasterIdLst>
    <p:handoutMasterId r:id="rId10"/>
  </p:handoutMasterIdLst>
  <p:sldIdLst>
    <p:sldId id="288" r:id="rId3"/>
    <p:sldId id="294" r:id="rId4"/>
    <p:sldId id="295" r:id="rId5"/>
    <p:sldId id="296" r:id="rId6"/>
    <p:sldId id="298" r:id="rId7"/>
    <p:sldId id="297" r:id="rId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0000"/>
    <a:srgbClr val="595151"/>
    <a:srgbClr val="007F7F"/>
    <a:srgbClr val="E8E8E8"/>
    <a:srgbClr val="8C8C8C"/>
    <a:srgbClr val="00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373" autoAdjust="0"/>
  </p:normalViewPr>
  <p:slideViewPr>
    <p:cSldViewPr>
      <p:cViewPr varScale="1">
        <p:scale>
          <a:sx n="83" d="100"/>
          <a:sy n="83" d="100"/>
        </p:scale>
        <p:origin x="686" y="-29"/>
      </p:cViewPr>
      <p:guideLst>
        <p:guide orient="horz" pos="2160"/>
        <p:guide pos="4793"/>
        <p:guide orient="horz" pos="2260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Thema/Challenge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&lt;Team&gt;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300770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575978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3868941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144149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4437112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4CA9BBB1-C3E4-4776-B9D1-211500E95B90}"/>
              </a:ext>
            </a:extLst>
          </p:cNvPr>
          <p:cNvSpPr txBox="1">
            <a:spLocks/>
          </p:cNvSpPr>
          <p:nvPr/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B82B47E-E874-40B1-9DF0-E1654B5F8193}"/>
              </a:ext>
            </a:extLst>
          </p:cNvPr>
          <p:cNvSpPr txBox="1">
            <a:spLocks/>
          </p:cNvSpPr>
          <p:nvPr/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lang="de-DE" sz="1000" i="1" kern="1200" smtClean="0">
                <a:solidFill>
                  <a:srgbClr val="8C8C8C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73BF6E-AC9F-45F0-81FB-D51C0FAD0F26}" type="datetime1">
              <a:rPr lang="de-DE" smtClean="0"/>
              <a:pPr/>
              <a:t>23.11.2024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EC7BDE5-225B-467D-8BCF-2DF6819DFDB3}"/>
              </a:ext>
            </a:extLst>
          </p:cNvPr>
          <p:cNvSpPr txBox="1">
            <a:spLocks/>
          </p:cNvSpPr>
          <p:nvPr/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27" name="Untertitel 26">
            <a:extLst>
              <a:ext uri="{FF2B5EF4-FFF2-40B4-BE49-F238E27FC236}">
                <a16:creationId xmlns:a16="http://schemas.microsoft.com/office/drawing/2014/main" id="{D2A2DAD8-E434-4114-96F0-2FCBC42CA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Challenge 1 "Radverkehrsinfrastruktur Deutschland"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9E46DEB-9508-4E3C-A4BE-5CCCD0DB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Jonas Benner (HS Mainz)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E87D4FDC-81FD-423B-A75F-55ED9BF625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 err="1">
                <a:solidFill>
                  <a:srgbClr val="CE0000"/>
                </a:solidFill>
              </a:rPr>
              <a:t>KompassKomplizen</a:t>
            </a:r>
            <a:endParaRPr lang="de-DE" dirty="0">
              <a:solidFill>
                <a:srgbClr val="CE0000"/>
              </a:solidFill>
            </a:endParaRP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1EABC016-2CC5-4A52-AB51-C65E0D13CB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/>
              <a:t>Sven Kaltwasser (HS Mainz)</a:t>
            </a:r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A0A3B7CB-C12B-47AC-BE10-AB48DCDDB21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/>
              <a:t>Lorena Roos (HS Mainz)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9E1EB351-7DD8-49C5-A4B1-C1ABDFF826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Sofia Simon (HS Mainz)</a:t>
            </a:r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E6E60C6B-860D-4660-AFCD-8EE8E36A6CB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/>
              <a:t>Peter Weber (HS Mainz)</a:t>
            </a:r>
          </a:p>
        </p:txBody>
      </p:sp>
    </p:spTree>
    <p:extLst>
      <p:ext uri="{BB962C8B-B14F-4D97-AF65-F5344CB8AC3E}">
        <p14:creationId xmlns:p14="http://schemas.microsoft.com/office/powerpoint/2010/main" val="67964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Idee/Konzept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5CB3EA0C-9822-3D1E-52A5-83B40AE68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255554"/>
              </p:ext>
            </p:extLst>
          </p:nvPr>
        </p:nvGraphicFramePr>
        <p:xfrm>
          <a:off x="623888" y="1916831"/>
          <a:ext cx="9504560" cy="457298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598382">
                  <a:extLst>
                    <a:ext uri="{9D8B030D-6E8A-4147-A177-3AD203B41FA5}">
                      <a16:colId xmlns:a16="http://schemas.microsoft.com/office/drawing/2014/main" val="391403479"/>
                    </a:ext>
                  </a:extLst>
                </a:gridCol>
                <a:gridCol w="6906178">
                  <a:extLst>
                    <a:ext uri="{9D8B030D-6E8A-4147-A177-3AD203B41FA5}">
                      <a16:colId xmlns:a16="http://schemas.microsoft.com/office/drawing/2014/main" val="4238740158"/>
                    </a:ext>
                  </a:extLst>
                </a:gridCol>
              </a:tblGrid>
              <a:tr h="397888">
                <a:tc>
                  <a:txBody>
                    <a:bodyPr/>
                    <a:lstStyle/>
                    <a:p>
                      <a:r>
                        <a:rPr lang="de-DE" sz="1600" dirty="0"/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Wie?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289348"/>
                  </a:ext>
                </a:extLst>
              </a:tr>
              <a:tr h="746722"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dirty="0">
                          <a:effectLst/>
                        </a:rPr>
                        <a:t>Layer klassifiziert D-Routen nach versch. Attributen</a:t>
                      </a:r>
                    </a:p>
                  </a:txBody>
                  <a:tcPr marL="76200" marR="76200" marT="53340" marB="5334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dirty="0">
                          <a:effectLst/>
                        </a:rPr>
                        <a:t>Auswertung Attribute GPKG BALM</a:t>
                      </a:r>
                    </a:p>
                    <a:p>
                      <a:pPr algn="l" fontAlgn="t">
                        <a:spcBef>
                          <a:spcPts val="750"/>
                        </a:spcBef>
                      </a:pPr>
                      <a:r>
                        <a:rPr lang="de-DE" sz="1600" dirty="0">
                          <a:effectLst/>
                        </a:rPr>
                        <a:t>Oberflächenart (Belag), Bewertung, Status, Zustand, Zuständigkeit</a:t>
                      </a:r>
                    </a:p>
                  </a:txBody>
                  <a:tcPr marL="76200" marR="76200" marT="53340" marB="53340"/>
                </a:tc>
                <a:extLst>
                  <a:ext uri="{0D108BD9-81ED-4DB2-BD59-A6C34878D82A}">
                    <a16:rowId xmlns:a16="http://schemas.microsoft.com/office/drawing/2014/main" val="183678632"/>
                  </a:ext>
                </a:extLst>
              </a:tr>
              <a:tr h="637711"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dirty="0">
                          <a:effectLst/>
                        </a:rPr>
                        <a:t>Radwegenetz</a:t>
                      </a:r>
                    </a:p>
                  </a:txBody>
                  <a:tcPr marL="76200" marR="76200" marT="53340" marB="5334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strike="noStrike" dirty="0">
                          <a:effectLst/>
                        </a:rPr>
                        <a:t>Ergänzung der Daten, wenn vorhanden, über WFS, </a:t>
                      </a:r>
                      <a:r>
                        <a:rPr lang="de-DE" sz="1600" strike="sngStrike" dirty="0">
                          <a:effectLst/>
                        </a:rPr>
                        <a:t>OSM oder WMS</a:t>
                      </a:r>
                    </a:p>
                  </a:txBody>
                  <a:tcPr marL="76200" marR="76200" marT="53340" marB="53340"/>
                </a:tc>
                <a:extLst>
                  <a:ext uri="{0D108BD9-81ED-4DB2-BD59-A6C34878D82A}">
                    <a16:rowId xmlns:a16="http://schemas.microsoft.com/office/drawing/2014/main" val="3600462672"/>
                  </a:ext>
                </a:extLst>
              </a:tr>
              <a:tr h="1008347"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strike="sngStrike" dirty="0">
                          <a:effectLst/>
                        </a:rPr>
                        <a:t>Routing</a:t>
                      </a:r>
                      <a:r>
                        <a:rPr lang="de-DE" sz="1600" dirty="0">
                          <a:effectLst/>
                        </a:rPr>
                        <a:t>, Erreichbarkeit von z.B. Sehenswürdigkeiten</a:t>
                      </a:r>
                    </a:p>
                  </a:txBody>
                  <a:tcPr marL="76200" marR="76200" marT="53340" marB="5334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dirty="0">
                          <a:effectLst/>
                        </a:rPr>
                        <a:t>Puffer um einzelne Routen, Sehenswürdigkeiten in Pufferfläche von OSM über </a:t>
                      </a:r>
                      <a:r>
                        <a:rPr lang="de-DE" sz="1600" dirty="0" err="1">
                          <a:effectLst/>
                        </a:rPr>
                        <a:t>QuickOSM</a:t>
                      </a:r>
                      <a:r>
                        <a:rPr lang="de-DE" sz="1600" dirty="0">
                          <a:effectLst/>
                        </a:rPr>
                        <a:t>, </a:t>
                      </a:r>
                      <a:r>
                        <a:rPr lang="de-DE" sz="1600" strike="sngStrike" dirty="0">
                          <a:effectLst/>
                        </a:rPr>
                        <a:t>Erreichbarkeitsanalyse über </a:t>
                      </a:r>
                      <a:r>
                        <a:rPr lang="de-DE" sz="1600" strike="sngStrike" dirty="0" err="1">
                          <a:effectLst/>
                        </a:rPr>
                        <a:t>Qneat</a:t>
                      </a:r>
                      <a:endParaRPr lang="de-DE" sz="1600" strike="sngStrike" dirty="0">
                        <a:effectLst/>
                      </a:endParaRPr>
                    </a:p>
                    <a:p>
                      <a:pPr algn="l" fontAlgn="t">
                        <a:spcBef>
                          <a:spcPts val="750"/>
                        </a:spcBef>
                      </a:pPr>
                      <a:r>
                        <a:rPr lang="de-DE" sz="1600" strike="sngStrike" dirty="0">
                          <a:effectLst/>
                        </a:rPr>
                        <a:t>ggf. Umsetzung in </a:t>
                      </a:r>
                      <a:r>
                        <a:rPr lang="de-DE" sz="1600" strike="sngStrike" dirty="0" err="1">
                          <a:effectLst/>
                        </a:rPr>
                        <a:t>WebGIS</a:t>
                      </a:r>
                      <a:r>
                        <a:rPr lang="de-DE" sz="1600" strike="sngStrike" dirty="0">
                          <a:effectLst/>
                        </a:rPr>
                        <a:t> mit Routing Option (vgl. Info4)</a:t>
                      </a:r>
                    </a:p>
                  </a:txBody>
                  <a:tcPr marL="76200" marR="76200" marT="53340" marB="53340"/>
                </a:tc>
                <a:extLst>
                  <a:ext uri="{0D108BD9-81ED-4DB2-BD59-A6C34878D82A}">
                    <a16:rowId xmlns:a16="http://schemas.microsoft.com/office/drawing/2014/main" val="1189926650"/>
                  </a:ext>
                </a:extLst>
              </a:tr>
              <a:tr h="397888"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dirty="0">
                          <a:effectLst/>
                        </a:rPr>
                        <a:t>Erstellung </a:t>
                      </a:r>
                      <a:r>
                        <a:rPr lang="de-DE" sz="1600" dirty="0" err="1">
                          <a:effectLst/>
                        </a:rPr>
                        <a:t>WebGIS</a:t>
                      </a:r>
                      <a:endParaRPr lang="de-DE" sz="1600" dirty="0">
                        <a:effectLst/>
                      </a:endParaRPr>
                    </a:p>
                  </a:txBody>
                  <a:tcPr marL="76200" marR="76200" marT="53340" marB="5334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strike="sngStrike" dirty="0">
                          <a:effectLst/>
                        </a:rPr>
                        <a:t>über Plugin qgis2web</a:t>
                      </a:r>
                      <a:r>
                        <a:rPr lang="de-DE" sz="1600" strike="noStrike" dirty="0">
                          <a:effectLst/>
                        </a:rPr>
                        <a:t> </a:t>
                      </a:r>
                      <a:r>
                        <a:rPr lang="de-DE" sz="1600" strike="noStrike" dirty="0">
                          <a:solidFill>
                            <a:srgbClr val="FF0000"/>
                          </a:solidFill>
                          <a:effectLst/>
                          <a:sym typeface="Wingdings" panose="05000000000000000000" pitchFamily="2" charset="2"/>
                        </a:rPr>
                        <a:t> Umsetzung mit eigener Programmierung</a:t>
                      </a:r>
                      <a:endParaRPr lang="de-DE" sz="1600" strike="sngStrike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76200" marR="76200" marT="53340" marB="53340"/>
                </a:tc>
                <a:extLst>
                  <a:ext uri="{0D108BD9-81ED-4DB2-BD59-A6C34878D82A}">
                    <a16:rowId xmlns:a16="http://schemas.microsoft.com/office/drawing/2014/main" val="2716135792"/>
                  </a:ext>
                </a:extLst>
              </a:tr>
              <a:tr h="746722"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strike="sngStrike" dirty="0">
                          <a:effectLst/>
                        </a:rPr>
                        <a:t>eventuell, falls Zeit übrig ist</a:t>
                      </a:r>
                    </a:p>
                    <a:p>
                      <a:pPr algn="l" fontAlgn="t">
                        <a:spcBef>
                          <a:spcPts val="750"/>
                        </a:spcBef>
                      </a:pPr>
                      <a:r>
                        <a:rPr lang="de-DE" sz="1600" strike="sngStrike" dirty="0">
                          <a:effectLst/>
                        </a:rPr>
                        <a:t>Höhenprofil für Radrouten</a:t>
                      </a:r>
                    </a:p>
                  </a:txBody>
                  <a:tcPr marL="76200" marR="76200" marT="53340" marB="5334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600" strike="sngStrike" dirty="0">
                          <a:effectLst/>
                        </a:rPr>
                        <a:t>über DGM, </a:t>
                      </a:r>
                      <a:r>
                        <a:rPr lang="de-DE" sz="1600" strike="sngStrike" dirty="0" err="1">
                          <a:effectLst/>
                        </a:rPr>
                        <a:t>QGisPlugin</a:t>
                      </a:r>
                      <a:r>
                        <a:rPr lang="de-DE" sz="1600" strike="sngStrike" dirty="0">
                          <a:effectLst/>
                        </a:rPr>
                        <a:t>?, ggf. mit Routing im </a:t>
                      </a:r>
                      <a:r>
                        <a:rPr lang="de-DE" sz="1600" strike="sngStrike" dirty="0" err="1">
                          <a:effectLst/>
                        </a:rPr>
                        <a:t>WebGIS</a:t>
                      </a:r>
                      <a:r>
                        <a:rPr lang="de-DE" sz="1600" strike="sngStrike" dirty="0">
                          <a:effectLst/>
                        </a:rPr>
                        <a:t> oder statisch für die einzelnen D-Routen</a:t>
                      </a:r>
                    </a:p>
                  </a:txBody>
                  <a:tcPr marL="76200" marR="76200" marT="53340" marB="53340"/>
                </a:tc>
                <a:extLst>
                  <a:ext uri="{0D108BD9-81ED-4DB2-BD59-A6C34878D82A}">
                    <a16:rowId xmlns:a16="http://schemas.microsoft.com/office/drawing/2014/main" val="318197222"/>
                  </a:ext>
                </a:extLst>
              </a:tr>
              <a:tr h="637711">
                <a:tc>
                  <a:txBody>
                    <a:bodyPr/>
                    <a:lstStyle/>
                    <a:p>
                      <a:pPr algn="l" fontAlgn="t">
                        <a:spcBef>
                          <a:spcPts val="750"/>
                        </a:spcBef>
                      </a:pPr>
                      <a:r>
                        <a:rPr lang="de-DE" sz="1600" strike="noStrike" dirty="0">
                          <a:effectLst/>
                        </a:rPr>
                        <a:t>Ergänzung: Analyse der klassifizierten Layer</a:t>
                      </a:r>
                    </a:p>
                  </a:txBody>
                  <a:tcPr marL="76200" marR="76200" marT="53340" marB="5334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strike="noStrike" dirty="0">
                          <a:effectLst/>
                        </a:rPr>
                        <a:t>Erstellen und Einbinden von Diagrammen zur Wegeklassifizierung im </a:t>
                      </a:r>
                      <a:r>
                        <a:rPr lang="de-DE" sz="1600" strike="noStrike" dirty="0" err="1">
                          <a:effectLst/>
                        </a:rPr>
                        <a:t>WebGIS</a:t>
                      </a:r>
                      <a:endParaRPr lang="de-DE" sz="1600" strike="noStrike" dirty="0">
                        <a:effectLst/>
                      </a:endParaRPr>
                    </a:p>
                    <a:p>
                      <a:pPr algn="l" fontAlgn="t"/>
                      <a:endParaRPr lang="de-DE" sz="1600" strike="sngStrike" dirty="0">
                        <a:effectLst/>
                      </a:endParaRPr>
                    </a:p>
                  </a:txBody>
                  <a:tcPr marL="76200" marR="76200" marT="53340" marB="53340"/>
                </a:tc>
                <a:extLst>
                  <a:ext uri="{0D108BD9-81ED-4DB2-BD59-A6C34878D82A}">
                    <a16:rowId xmlns:a16="http://schemas.microsoft.com/office/drawing/2014/main" val="1872323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3888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spcAft>
                <a:spcPts val="384"/>
              </a:spcAft>
              <a:buFont typeface="+mj-lt"/>
              <a:buAutoNum type="arabicPeriod"/>
            </a:pPr>
            <a:r>
              <a:rPr lang="de-DE" sz="1600" dirty="0">
                <a:latin typeface="+mn-lt"/>
              </a:rPr>
              <a:t>Vereinheitlichung der Daten (nationales Datenschema)</a:t>
            </a:r>
          </a:p>
          <a:p>
            <a:pPr marL="342900" indent="-342900">
              <a:spcAft>
                <a:spcPts val="384"/>
              </a:spcAft>
              <a:buFont typeface="+mj-lt"/>
              <a:buAutoNum type="arabicPeriod"/>
            </a:pPr>
            <a:r>
              <a:rPr lang="de-DE" sz="1600" dirty="0">
                <a:latin typeface="+mn-lt"/>
              </a:rPr>
              <a:t>Analyse und Klassifizierung der Attribute in QGIS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de-DE" sz="1600" dirty="0">
                <a:latin typeface="+mn-lt"/>
              </a:rPr>
              <a:t>Erstellen eines </a:t>
            </a:r>
            <a:r>
              <a:rPr lang="de-DE" sz="1600" dirty="0" err="1">
                <a:latin typeface="+mn-lt"/>
              </a:rPr>
              <a:t>WebGIS</a:t>
            </a:r>
            <a:r>
              <a:rPr lang="de-DE" sz="1600" dirty="0">
                <a:latin typeface="+mn-lt"/>
              </a:rPr>
              <a:t> über einen Geoserver</a:t>
            </a:r>
          </a:p>
          <a:p>
            <a:pPr marL="1200150" lvl="1" indent="-457200"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595151"/>
                </a:solidFill>
                <a:ea typeface="+mn-ea"/>
                <a:cs typeface="+mn-cs"/>
              </a:rPr>
              <a:t>Laden der verwendeten Layer in den Geoserver</a:t>
            </a:r>
          </a:p>
          <a:p>
            <a:pPr marL="1200150" lvl="1" indent="-457200">
              <a:spcBef>
                <a:spcPts val="0"/>
              </a:spcBef>
              <a:spcAft>
                <a:spcPts val="384"/>
              </a:spcAft>
            </a:pPr>
            <a:r>
              <a:rPr lang="de-DE" sz="1600" dirty="0"/>
              <a:t>Styling der Layer</a:t>
            </a:r>
          </a:p>
          <a:p>
            <a:pPr marL="342900" indent="-342900">
              <a:spcAft>
                <a:spcPts val="384"/>
              </a:spcAft>
              <a:buFont typeface="+mj-lt"/>
              <a:buAutoNum type="arabicPeriod"/>
            </a:pPr>
            <a:r>
              <a:rPr lang="de-DE" sz="1600" dirty="0">
                <a:latin typeface="+mn-lt"/>
              </a:rPr>
              <a:t>Programmieren der Webseite mit HTML, CSS und JavaScript</a:t>
            </a:r>
          </a:p>
          <a:p>
            <a:pPr marL="342900" indent="-342900">
              <a:spcAft>
                <a:spcPts val="384"/>
              </a:spcAft>
              <a:buFont typeface="+mj-lt"/>
              <a:buAutoNum type="arabicPeriod"/>
            </a:pPr>
            <a:r>
              <a:rPr lang="de-DE" sz="1600" dirty="0">
                <a:latin typeface="+mn-lt"/>
              </a:rPr>
              <a:t>Erstellung von Diagrammen und Implementierung ins </a:t>
            </a:r>
            <a:r>
              <a:rPr lang="de-DE" sz="1600" dirty="0" err="1">
                <a:latin typeface="+mn-lt"/>
              </a:rPr>
              <a:t>WebGIS</a:t>
            </a:r>
            <a:endParaRPr lang="de-DE" sz="1600" dirty="0">
              <a:latin typeface="+mn-lt"/>
            </a:endParaRPr>
          </a:p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58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86754-7CAB-464A-A4A7-96233AB06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095DFA6-C961-EAE8-5AAB-A323DBB65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E9BE8BD-09B6-74D0-009C-C3E02A9A93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39E5A4-42A9-A4BB-7DFD-705FD696C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07135336-E13B-DF99-0009-6230413485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Herausforderungen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17F1375-0BD4-27A0-198B-3C55F9F3D1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Inkonsistente Datensätze trotz einheitlichem nationalem Datenmodell</a:t>
            </a:r>
          </a:p>
          <a:p>
            <a:pPr marL="1028700" lvl="1">
              <a:spcAft>
                <a:spcPts val="384"/>
              </a:spcAft>
            </a:pPr>
            <a:r>
              <a:rPr lang="de-DE" sz="1600" dirty="0"/>
              <a:t>Großer Arbeitsaufwand, um diese zu bereinigen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Nicht flächendeckende Verfügbarkeit der Daten</a:t>
            </a:r>
          </a:p>
          <a:p>
            <a:pPr marL="1028700" lvl="1">
              <a:spcAft>
                <a:spcPts val="384"/>
              </a:spcAft>
            </a:pPr>
            <a:r>
              <a:rPr lang="de-DE" sz="1600" dirty="0"/>
              <a:t>Kein Routing durchgeführt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Große Datenmengen mit langen Ladezeiten</a:t>
            </a:r>
          </a:p>
          <a:p>
            <a:pPr marL="1028700" lvl="1">
              <a:spcAft>
                <a:spcPts val="384"/>
              </a:spcAft>
            </a:pPr>
            <a:r>
              <a:rPr lang="de-DE" sz="1600" dirty="0" err="1"/>
              <a:t>WebGIS</a:t>
            </a:r>
            <a:r>
              <a:rPr lang="de-DE" sz="1600" dirty="0"/>
              <a:t>-Erstellung mit eigener Programmierung, anstelle des QGIS-Plugins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F3229EC-62EA-874B-2A05-EBA2F0BB400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51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4C695-139F-748D-E109-42E9E04BC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2370A52-A506-E2C2-E578-9AA45A3B0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B822962-0DD7-246A-5E52-A2E4C7551F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E4FD57-882B-47CC-0E9E-28DD1A06A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DF079719-5A26-29AE-443A-8DAF45D784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Ergebnis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464A241A-F767-4728-A1DF-4ACEE6717C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ECB0580E-E7F4-26DA-5A09-5C4B4AFC016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Grafik 5" descr="Ein Bild, das Text, Screenshot, Diagramm, Karte enthält.&#10;&#10;Automatisch generierte Beschreibung">
            <a:extLst>
              <a:ext uri="{FF2B5EF4-FFF2-40B4-BE49-F238E27FC236}">
                <a16:creationId xmlns:a16="http://schemas.microsoft.com/office/drawing/2014/main" id="{FA0A0238-D9EA-3213-2A32-7C4DE1010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59" y="1916831"/>
            <a:ext cx="9471566" cy="457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31190"/>
      </p:ext>
    </p:extLst>
  </p:cSld>
  <p:clrMapOvr>
    <a:masterClrMapping/>
  </p:clrMapOvr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292</Words>
  <Application>Microsoft Office PowerPoint</Application>
  <PresentationFormat>Breitbild</PresentationFormat>
  <Paragraphs>56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</vt:lpstr>
      <vt:lpstr>Times New Roman</vt:lpstr>
      <vt:lpstr>Wingdings</vt:lpstr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Lorena Roos</cp:lastModifiedBy>
  <cp:revision>23</cp:revision>
  <cp:lastPrinted>1601-01-01T00:00:00Z</cp:lastPrinted>
  <dcterms:created xsi:type="dcterms:W3CDTF">2022-01-27T11:46:12Z</dcterms:created>
  <dcterms:modified xsi:type="dcterms:W3CDTF">2024-11-23T12:54:37Z</dcterms:modified>
</cp:coreProperties>
</file>