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49" r:id="rId2"/>
  </p:sldMasterIdLst>
  <p:notesMasterIdLst>
    <p:notesMasterId r:id="rId13"/>
  </p:notesMasterIdLst>
  <p:handoutMasterIdLst>
    <p:handoutMasterId r:id="rId14"/>
  </p:handoutMasterIdLst>
  <p:sldIdLst>
    <p:sldId id="288" r:id="rId3"/>
    <p:sldId id="294" r:id="rId4"/>
    <p:sldId id="295" r:id="rId5"/>
    <p:sldId id="296" r:id="rId6"/>
    <p:sldId id="298" r:id="rId7"/>
    <p:sldId id="299" r:id="rId8"/>
    <p:sldId id="300" r:id="rId9"/>
    <p:sldId id="301" r:id="rId10"/>
    <p:sldId id="297" r:id="rId11"/>
    <p:sldId id="302" r:id="rId1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793" userDrawn="1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pos="393" userDrawn="1">
          <p15:clr>
            <a:srgbClr val="A4A3A4"/>
          </p15:clr>
        </p15:guide>
        <p15:guide id="5" pos="3522" userDrawn="1">
          <p15:clr>
            <a:srgbClr val="A4A3A4"/>
          </p15:clr>
        </p15:guide>
        <p15:guide id="6" pos="3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0000"/>
    <a:srgbClr val="595151"/>
    <a:srgbClr val="007F7F"/>
    <a:srgbClr val="E8E8E8"/>
    <a:srgbClr val="8C8C8C"/>
    <a:srgbClr val="00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0373" autoAdjust="0"/>
  </p:normalViewPr>
  <p:slideViewPr>
    <p:cSldViewPr>
      <p:cViewPr varScale="1">
        <p:scale>
          <a:sx n="89" d="100"/>
          <a:sy n="89" d="100"/>
        </p:scale>
        <p:origin x="618" y="-78"/>
      </p:cViewPr>
      <p:guideLst>
        <p:guide orient="horz" pos="2160"/>
        <p:guide pos="4793"/>
        <p:guide orient="horz" pos="2260"/>
        <p:guide pos="393"/>
        <p:guide pos="3522"/>
        <p:guide pos="39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Thema/Challenge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7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&lt;Team&gt;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00A97B08-A37D-4F18-80F4-40E4444E6C0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3359" y="3300770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991CB0D6-17D8-484D-9649-BE90897BC8A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3359" y="3575978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F7AD65CF-8800-4CBF-99D9-700408FABBD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3359" y="3868941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0" name="Textplatzhalter 12">
            <a:extLst>
              <a:ext uri="{FF2B5EF4-FFF2-40B4-BE49-F238E27FC236}">
                <a16:creationId xmlns:a16="http://schemas.microsoft.com/office/drawing/2014/main" id="{2AB50348-BF2D-4591-A007-C5E6B744A5A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3359" y="4144149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1" name="Textplatzhalter 12">
            <a:extLst>
              <a:ext uri="{FF2B5EF4-FFF2-40B4-BE49-F238E27FC236}">
                <a16:creationId xmlns:a16="http://schemas.microsoft.com/office/drawing/2014/main" id="{9C40CC43-B79E-4E8B-A78D-DA716ECEE55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3359" y="4437112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E669967-BF48-4DE8-AD52-7D8BF4366684}"/>
              </a:ext>
            </a:extLst>
          </p:cNvPr>
          <p:cNvSpPr txBox="1">
            <a:spLocks/>
          </p:cNvSpPr>
          <p:nvPr userDrawn="1"/>
        </p:nvSpPr>
        <p:spPr>
          <a:xfrm>
            <a:off x="623887" y="1628776"/>
            <a:ext cx="4680000" cy="4752974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85000"/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kumimoji="0" lang="de-DE" b="1" kern="0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135A5AF4-D0FC-468C-9608-0286A5E7E4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kumimoji="0" lang="de-DE" kern="0" dirty="0"/>
              <a:t>Mastertextformat bearbeiten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AFCD6C48-5DF6-4069-976D-4E66637F7A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6"/>
            <a:ext cx="10009773" cy="3482017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r>
              <a:rPr kumimoji="0" lang="de-DE" kern="0" dirty="0">
                <a:solidFill>
                  <a:srgbClr val="595151"/>
                </a:solidFill>
              </a:rPr>
              <a:t>Textmasterformat bearbeiten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2ACC073-21D2-43D8-AE6C-7EBDDB7FA7C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kumimoji="0" lang="de-DE" b="1" kern="0" dirty="0">
                <a:solidFill>
                  <a:srgbClr val="595151"/>
                </a:solidFill>
              </a:rPr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86767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de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Grafik 14" descr="by-sa.png">
            <a:hlinkClick r:id="rId3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492996" y="6628305"/>
            <a:ext cx="364572" cy="1283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91C488-EE49-46F5-9959-156C934854D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4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1492068" y="6628305"/>
            <a:ext cx="364572" cy="1283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464" y="5445224"/>
            <a:ext cx="1564921" cy="100155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5CAB7A-23C9-4144-BAE8-4B267988225D}"/>
              </a:ext>
            </a:extLst>
          </p:cNvPr>
          <p:cNvSpPr/>
          <p:nvPr userDrawn="1"/>
        </p:nvSpPr>
        <p:spPr bwMode="auto">
          <a:xfrm>
            <a:off x="0" y="260648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8" name="Gerade Verbindung 13">
            <a:extLst>
              <a:ext uri="{FF2B5EF4-FFF2-40B4-BE49-F238E27FC236}">
                <a16:creationId xmlns:a16="http://schemas.microsoft.com/office/drawing/2014/main" id="{F986FC76-A279-41CD-9245-620DF82BAC92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8181730-EA18-4E86-9DBB-88E435A82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C712AB31-871E-4E4C-AF2D-45BF9E401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BFC4348-526E-4A46-9BA7-011466FD4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12" name="Titel 19">
            <a:extLst>
              <a:ext uri="{FF2B5EF4-FFF2-40B4-BE49-F238E27FC236}">
                <a16:creationId xmlns:a16="http://schemas.microsoft.com/office/drawing/2014/main" id="{AEE2237E-ED61-4CD8-9197-2E4E87FA0872}"/>
              </a:ext>
            </a:extLst>
          </p:cNvPr>
          <p:cNvSpPr txBox="1">
            <a:spLocks/>
          </p:cNvSpPr>
          <p:nvPr userDrawn="1"/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kumimoji="0" lang="de-DE" kern="0" dirty="0"/>
              <a:t>hack4GDI_DE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471A025-D5B3-450B-8B04-5AA88D0881F2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2ADF97C-121B-41E9-B471-9207BF9B7993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5" r:id="rId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393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580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7109B8A-7E85-83D9-6E63-78BA9B7E6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10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C513823-6E2C-45D1-E78F-1F513045E3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B97773-695A-A34A-C596-CFAA416A35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E7099AAF-C904-1C12-78CA-765D202AD2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Probleme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39F9A11-0F2C-2CD7-4995-729383AC00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de-DE" dirty="0"/>
              <a:t>3D-Daten konnten nicht heruntergeladen werden</a:t>
            </a:r>
          </a:p>
          <a:p>
            <a:pPr marL="285750" indent="-285750">
              <a:buFontTx/>
              <a:buChar char="-"/>
            </a:pPr>
            <a:r>
              <a:rPr lang="de-DE" dirty="0"/>
              <a:t>Routing nur der schnellste Weg, aber nicht entlang kühler Orte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5BC9560-2F20-6440-7EA6-B5D8CC05A97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2006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4CA9BBB1-C3E4-4776-B9D1-211500E95B90}"/>
              </a:ext>
            </a:extLst>
          </p:cNvPr>
          <p:cNvSpPr txBox="1">
            <a:spLocks/>
          </p:cNvSpPr>
          <p:nvPr/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1B82B47E-E874-40B1-9DF0-E1654B5F8193}"/>
              </a:ext>
            </a:extLst>
          </p:cNvPr>
          <p:cNvSpPr txBox="1">
            <a:spLocks/>
          </p:cNvSpPr>
          <p:nvPr/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lang="de-DE" sz="1000" i="1" kern="1200" smtClean="0">
                <a:solidFill>
                  <a:srgbClr val="8C8C8C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273BF6E-AC9F-45F0-81FB-D51C0FAD0F26}" type="datetime1">
              <a:rPr lang="de-DE" smtClean="0"/>
              <a:pPr/>
              <a:t>23.11.2024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EC7BDE5-225B-467D-8BCF-2DF6819DFDB3}"/>
              </a:ext>
            </a:extLst>
          </p:cNvPr>
          <p:cNvSpPr txBox="1">
            <a:spLocks/>
          </p:cNvSpPr>
          <p:nvPr/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27" name="Untertitel 26">
            <a:extLst>
              <a:ext uri="{FF2B5EF4-FFF2-40B4-BE49-F238E27FC236}">
                <a16:creationId xmlns:a16="http://schemas.microsoft.com/office/drawing/2014/main" id="{D2A2DAD8-E434-4114-96F0-2FCBC42CA7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Hitzeinseln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F9E46DEB-9508-4E3C-A4BE-5CCCD0DB36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Aaron Herrmann, Hochschule Mainz</a:t>
            </a:r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E87D4FDC-81FD-423B-A75F-55ED9BF6259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 err="1">
                <a:solidFill>
                  <a:srgbClr val="CE0000"/>
                </a:solidFill>
              </a:rPr>
              <a:t>MapMasters</a:t>
            </a:r>
            <a:endParaRPr lang="de-DE" dirty="0">
              <a:solidFill>
                <a:srgbClr val="CE0000"/>
              </a:solidFill>
            </a:endParaRP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1EABC016-2CC5-4A52-AB51-C65E0D13CBA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DE" dirty="0" err="1"/>
              <a:t>Shenoda</a:t>
            </a:r>
            <a:r>
              <a:rPr lang="de-DE" dirty="0"/>
              <a:t> </a:t>
            </a:r>
            <a:r>
              <a:rPr lang="de-DE" dirty="0" err="1"/>
              <a:t>Saweris</a:t>
            </a:r>
            <a:r>
              <a:rPr lang="de-DE" dirty="0"/>
              <a:t>, Hochschule Mainz</a:t>
            </a:r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A0A3B7CB-C12B-47AC-BE10-AB48DCDDB21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9E1EB351-7DD8-49C5-A4B1-C1ABDFF826B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E6E60C6B-860D-4660-AFCD-8EE8E36A6CB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AA83CB9C-8721-4FFA-8321-2A06784A880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645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42332E-8729-4602-83C5-655536267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33BFE-466F-42BF-B9C9-57A414746E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E20648-337B-404F-B159-D9415BB17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5D6BD2-3888-43D5-B90D-B5160FD886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Ziele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ECB73C7-445D-4F08-AF1D-6F9672972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de-DE" dirty="0"/>
              <a:t>Temperaturen in Mainz Flächendeckend darstellen (Hitzeinseln)</a:t>
            </a:r>
          </a:p>
          <a:p>
            <a:pPr marL="285750" indent="-285750">
              <a:buFontTx/>
              <a:buChar char="-"/>
            </a:pPr>
            <a:r>
              <a:rPr lang="de-DE" dirty="0"/>
              <a:t>Punkte und Flächen zum abkühlen darstellen</a:t>
            </a:r>
          </a:p>
          <a:p>
            <a:pPr marL="285750" indent="-285750">
              <a:buFontTx/>
              <a:buChar char="-"/>
            </a:pPr>
            <a:r>
              <a:rPr lang="de-DE" dirty="0"/>
              <a:t>Routing entlang kühler Wege</a:t>
            </a:r>
          </a:p>
          <a:p>
            <a:pPr marL="285750" indent="-285750">
              <a:buFontTx/>
              <a:buChar char="-"/>
            </a:pPr>
            <a:r>
              <a:rPr lang="de-DE" dirty="0"/>
              <a:t>3D-Gebäude darstellen und Schattenanalyse zu unterschiedlichen Tageszeiten</a:t>
            </a:r>
          </a:p>
          <a:p>
            <a:pPr marL="285750" indent="-285750">
              <a:buFontTx/>
              <a:buChar char="-"/>
            </a:pPr>
            <a:r>
              <a:rPr lang="de-DE" dirty="0"/>
              <a:t>Darstellung in einer Website</a:t>
            </a:r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6D55BB-F92B-4F1F-B46F-8A0E4B3D2D0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3888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Umsetzung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de-DE" dirty="0"/>
              <a:t>Download von </a:t>
            </a:r>
            <a:r>
              <a:rPr lang="de-DE" dirty="0" err="1"/>
              <a:t>Landsat</a:t>
            </a:r>
            <a:r>
              <a:rPr lang="de-DE" dirty="0"/>
              <a:t> 8 Satellitenbildern in verschiedenen Kanälen</a:t>
            </a:r>
          </a:p>
          <a:p>
            <a:pPr marL="285750" indent="-285750">
              <a:buFontTx/>
              <a:buChar char="-"/>
            </a:pPr>
            <a:r>
              <a:rPr lang="de-DE" dirty="0"/>
              <a:t>Berechnung der Landoberflächentemperatur (LST) mithilfe des Rasterrechners von QGIS</a:t>
            </a:r>
          </a:p>
          <a:p>
            <a:pPr marL="285750" indent="-285750">
              <a:buFontTx/>
              <a:buChar char="-"/>
            </a:pPr>
            <a:r>
              <a:rPr lang="de-DE" dirty="0"/>
              <a:t>Einbinden in die Karte als Raster und einem Farbverlauf von blau niedrigen zu rot hohen Temperaturen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Landoberflächentemperatur berechnen</a:t>
            </a:r>
          </a:p>
        </p:txBody>
      </p:sp>
    </p:spTree>
    <p:extLst>
      <p:ext uri="{BB962C8B-B14F-4D97-AF65-F5344CB8AC3E}">
        <p14:creationId xmlns:p14="http://schemas.microsoft.com/office/powerpoint/2010/main" val="3750586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0AB635A-4B1C-F147-BE3A-4449514554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2C4BC43-6130-7FE0-94FC-B0330852D9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F90CCB-C47B-F35A-3759-4F85D4A9AE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229573C3-E174-6902-B85F-5FD82C3492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Umsetzung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40076EE-0022-D045-61E6-924EBC2F8E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de-DE" dirty="0"/>
              <a:t>Download von Daten über WFS des Basis DLM vom BKG</a:t>
            </a:r>
          </a:p>
          <a:p>
            <a:pPr marL="285750" indent="-285750">
              <a:buFontTx/>
              <a:buChar char="-"/>
            </a:pPr>
            <a:r>
              <a:rPr lang="de-DE" dirty="0"/>
              <a:t>Download von Daten über OpenStreetMap mithilfe von QGIS und </a:t>
            </a:r>
            <a:r>
              <a:rPr lang="de-DE" dirty="0" err="1"/>
              <a:t>QuickOSM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Brunnen, Trinkwasserbrunnen, Bänke, Kirchen, Spielplatz, Bäume</a:t>
            </a:r>
          </a:p>
          <a:p>
            <a:pPr marL="285750" indent="-285750">
              <a:buFontTx/>
              <a:buChar char="-"/>
            </a:pPr>
            <a:r>
              <a:rPr lang="de-DE" dirty="0"/>
              <a:t>Grünanlagen, Wald, Naturschutzgebiet, Friedhof,  Gewässer</a:t>
            </a:r>
          </a:p>
          <a:p>
            <a:pPr marL="285750" indent="-285750">
              <a:buFontTx/>
              <a:buChar char="-"/>
            </a:pPr>
            <a:r>
              <a:rPr lang="de-DE" dirty="0"/>
              <a:t>Erstellung von Punktsymbolen als SVG mithilfe von </a:t>
            </a:r>
            <a:r>
              <a:rPr lang="de-DE" dirty="0" err="1"/>
              <a:t>Inkscape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D8FBAF4-1759-9215-59B3-8B848768A87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3359" y="2269264"/>
            <a:ext cx="10009773" cy="437876"/>
          </a:xfrm>
        </p:spPr>
        <p:txBody>
          <a:bodyPr/>
          <a:lstStyle/>
          <a:p>
            <a:r>
              <a:rPr lang="de-DE" dirty="0"/>
              <a:t>Punkte und Flächen zum abkühlen darstellen</a:t>
            </a:r>
          </a:p>
        </p:txBody>
      </p:sp>
    </p:spTree>
    <p:extLst>
      <p:ext uri="{BB962C8B-B14F-4D97-AF65-F5344CB8AC3E}">
        <p14:creationId xmlns:p14="http://schemas.microsoft.com/office/powerpoint/2010/main" val="3951226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F2CF666-DA2A-447F-B050-82AE7C81CE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F0F0C09-7D9C-EC11-6554-331D59DE3E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6C6F28B-2E54-9F01-AFA7-0F97307249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38446C2A-CB9F-EEBE-D73D-61D3885BD1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Umsetzung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F678758F-AF19-2973-419A-712AAB90FB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de-DE" dirty="0"/>
              <a:t>Routenberechnung über </a:t>
            </a:r>
            <a:r>
              <a:rPr lang="de-DE" dirty="0" err="1"/>
              <a:t>Leaflet</a:t>
            </a:r>
            <a:r>
              <a:rPr lang="de-DE" dirty="0"/>
              <a:t> Routing </a:t>
            </a:r>
            <a:r>
              <a:rPr lang="de-DE" dirty="0" err="1"/>
              <a:t>Machine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Einbinden in Website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431E615-1190-2ECF-9D86-E88456EC95C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Routing entlang kühler Wege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4532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BF00DF4-8DF3-434A-8413-6FFD0E7578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8045358-61D6-B7AC-3EB0-C14D5513FC3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2C5C36F-573F-9F18-62B0-243E417B4F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E574057E-285B-1BEB-1C7D-71CB9B81E5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Umsetzung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0CC8352-4AA4-A439-4767-C11ECCEAEE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de-DE" dirty="0"/>
              <a:t>Für LoD2 Modelle stand zum aktuellen Zeitpunkt kein Download zur Verfügung</a:t>
            </a:r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BCA5D71-79BF-7B69-6F0F-2E67F612841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3D-Gebäude darstellen und Schattenanalyse zu unterschiedlichen Tageszeiten</a:t>
            </a:r>
          </a:p>
        </p:txBody>
      </p:sp>
    </p:spTree>
    <p:extLst>
      <p:ext uri="{BB962C8B-B14F-4D97-AF65-F5344CB8AC3E}">
        <p14:creationId xmlns:p14="http://schemas.microsoft.com/office/powerpoint/2010/main" val="1621095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938C6B8-87B4-ED30-ECA5-D1FDC62822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200E272-4B86-5C3C-4CB9-BF93F90484E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060AC6-34BD-F2B5-F40E-54C70889C9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595046F1-B091-44AD-2E88-ACA532A32B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Umsetzung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14F81B8-CA47-BE73-194E-A5BA01A98C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de-DE" dirty="0"/>
              <a:t>QGIS Plugin QGIS2Web zum Export der erstellten Karte in eine </a:t>
            </a:r>
            <a:r>
              <a:rPr lang="de-DE" dirty="0" err="1"/>
              <a:t>html</a:t>
            </a:r>
            <a:r>
              <a:rPr lang="de-DE" dirty="0"/>
              <a:t>-Seite mit Bibliothek von </a:t>
            </a:r>
            <a:r>
              <a:rPr lang="de-DE" dirty="0" err="1"/>
              <a:t>Leaflet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Nachträgliche Implementierung der </a:t>
            </a:r>
            <a:r>
              <a:rPr lang="de-DE" dirty="0" err="1"/>
              <a:t>Leaflet</a:t>
            </a:r>
            <a:r>
              <a:rPr lang="de-DE" dirty="0"/>
              <a:t> Routing </a:t>
            </a:r>
            <a:r>
              <a:rPr lang="de-DE" dirty="0" err="1"/>
              <a:t>Machine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7BE1202-BD48-95E3-6B32-85BF3BF3119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Darstellung in Website</a:t>
            </a:r>
          </a:p>
        </p:txBody>
      </p:sp>
    </p:spTree>
    <p:extLst>
      <p:ext uri="{BB962C8B-B14F-4D97-AF65-F5344CB8AC3E}">
        <p14:creationId xmlns:p14="http://schemas.microsoft.com/office/powerpoint/2010/main" val="3677445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02A2BE9-3CFC-0451-3AE9-A98857035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9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EF3191-FE07-D661-33BB-2C2A65D267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A20D113-1883-EDB3-925B-9AA4BC6FEF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3889E1BC-07CE-F887-6019-1D0523D3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Ergebnisse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E7F58ED-4CAB-88C6-C987-934621FC0D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09282C5-5FB1-B922-98F4-4F10D6AFAC2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B944932-FD8A-E9E6-820B-5190DE4DC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727393"/>
            <a:ext cx="8640960" cy="592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722914"/>
      </p:ext>
    </p:extLst>
  </p:cSld>
  <p:clrMapOvr>
    <a:masterClrMapping/>
  </p:clrMapOvr>
</p:sld>
</file>

<file path=ppt/theme/theme1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2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282</Words>
  <Application>Microsoft Office PowerPoint</Application>
  <PresentationFormat>Breitbild</PresentationFormat>
  <Paragraphs>64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Wingdings</vt:lpstr>
      <vt:lpstr>1_GDI_DE_100617</vt:lpstr>
      <vt:lpstr>GDI_DE_100617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Aaron Herrmann</cp:lastModifiedBy>
  <cp:revision>2</cp:revision>
  <cp:lastPrinted>1601-01-01T00:00:00Z</cp:lastPrinted>
  <dcterms:created xsi:type="dcterms:W3CDTF">2022-01-27T11:46:12Z</dcterms:created>
  <dcterms:modified xsi:type="dcterms:W3CDTF">2024-11-23T12:56:34Z</dcterms:modified>
</cp:coreProperties>
</file>