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14"/>
  </p:notesMasterIdLst>
  <p:handoutMasterIdLst>
    <p:handoutMasterId r:id="rId15"/>
  </p:handoutMasterIdLst>
  <p:sldIdLst>
    <p:sldId id="288" r:id="rId3"/>
    <p:sldId id="294" r:id="rId4"/>
    <p:sldId id="295" r:id="rId5"/>
    <p:sldId id="296" r:id="rId6"/>
    <p:sldId id="298" r:id="rId7"/>
    <p:sldId id="300" r:id="rId8"/>
    <p:sldId id="299" r:id="rId9"/>
    <p:sldId id="304" r:id="rId10"/>
    <p:sldId id="297" r:id="rId11"/>
    <p:sldId id="301" r:id="rId12"/>
    <p:sldId id="302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000"/>
    <a:srgbClr val="595151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373" autoAdjust="0"/>
  </p:normalViewPr>
  <p:slideViewPr>
    <p:cSldViewPr>
      <p:cViewPr varScale="1">
        <p:scale>
          <a:sx n="87" d="100"/>
          <a:sy n="87" d="100"/>
        </p:scale>
        <p:origin x="528" y="-240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3E54E-FCE9-46FE-A135-46476855C31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F98C63B-BC77-4EEB-BD54-1E0E1D0C8198}">
      <dgm:prSet phldrT="[Text]"/>
      <dgm:spPr/>
      <dgm:t>
        <a:bodyPr/>
        <a:lstStyle/>
        <a:p>
          <a:r>
            <a:rPr lang="de-DE" dirty="0" smtClean="0"/>
            <a:t>D-Routen</a:t>
          </a:r>
          <a:endParaRPr lang="de-DE" dirty="0"/>
        </a:p>
      </dgm:t>
    </dgm:pt>
    <dgm:pt modelId="{C58F63A7-89D4-4BF1-80AB-F56E940DCD56}" type="parTrans" cxnId="{91C2CF18-ABE0-42DB-BBA0-C5A7A36DC639}">
      <dgm:prSet/>
      <dgm:spPr/>
      <dgm:t>
        <a:bodyPr/>
        <a:lstStyle/>
        <a:p>
          <a:endParaRPr lang="de-DE"/>
        </a:p>
      </dgm:t>
    </dgm:pt>
    <dgm:pt modelId="{803A3B8C-FEEB-47C4-A25F-D43FCC61DCBE}" type="sibTrans" cxnId="{91C2CF18-ABE0-42DB-BBA0-C5A7A36DC639}">
      <dgm:prSet/>
      <dgm:spPr/>
      <dgm:t>
        <a:bodyPr/>
        <a:lstStyle/>
        <a:p>
          <a:endParaRPr lang="de-DE"/>
        </a:p>
      </dgm:t>
    </dgm:pt>
    <dgm:pt modelId="{368C19EA-8272-4BB0-A547-278EFCFB2E89}">
      <dgm:prSet phldrT="[Text]"/>
      <dgm:spPr/>
      <dgm:t>
        <a:bodyPr/>
        <a:lstStyle/>
        <a:p>
          <a:r>
            <a:rPr lang="de-DE" dirty="0" smtClean="0"/>
            <a:t>Pendler-routen</a:t>
          </a:r>
          <a:endParaRPr lang="de-DE" dirty="0"/>
        </a:p>
      </dgm:t>
    </dgm:pt>
    <dgm:pt modelId="{37F235AF-003C-404D-8B11-86B7667D03C2}" type="parTrans" cxnId="{8BA0EF64-7B30-4890-B1A6-ABC6409FA859}">
      <dgm:prSet/>
      <dgm:spPr/>
      <dgm:t>
        <a:bodyPr/>
        <a:lstStyle/>
        <a:p>
          <a:endParaRPr lang="de-DE"/>
        </a:p>
      </dgm:t>
    </dgm:pt>
    <dgm:pt modelId="{8F21D909-7139-43CB-985E-12671753156E}" type="sibTrans" cxnId="{8BA0EF64-7B30-4890-B1A6-ABC6409FA859}">
      <dgm:prSet/>
      <dgm:spPr/>
      <dgm:t>
        <a:bodyPr/>
        <a:lstStyle/>
        <a:p>
          <a:endParaRPr lang="de-DE"/>
        </a:p>
      </dgm:t>
    </dgm:pt>
    <dgm:pt modelId="{32BCB24F-9DC1-472D-A990-59ABA1DEE40D}">
      <dgm:prSet phldrT="[Text]"/>
      <dgm:spPr/>
      <dgm:t>
        <a:bodyPr/>
        <a:lstStyle/>
        <a:p>
          <a:r>
            <a:rPr lang="de-DE" dirty="0" smtClean="0"/>
            <a:t>Freizeit-routen</a:t>
          </a:r>
          <a:endParaRPr lang="de-DE" dirty="0"/>
        </a:p>
      </dgm:t>
    </dgm:pt>
    <dgm:pt modelId="{053E888F-1209-4E10-8491-C46137F2225D}" type="parTrans" cxnId="{542F622D-305D-4BB3-8E8E-0495B3B26C67}">
      <dgm:prSet/>
      <dgm:spPr/>
      <dgm:t>
        <a:bodyPr/>
        <a:lstStyle/>
        <a:p>
          <a:endParaRPr lang="de-DE"/>
        </a:p>
      </dgm:t>
    </dgm:pt>
    <dgm:pt modelId="{5FE291DC-701B-40BD-B46E-3AEFA1EBBA77}" type="sibTrans" cxnId="{542F622D-305D-4BB3-8E8E-0495B3B26C67}">
      <dgm:prSet/>
      <dgm:spPr/>
      <dgm:t>
        <a:bodyPr/>
        <a:lstStyle/>
        <a:p>
          <a:endParaRPr lang="de-DE"/>
        </a:p>
      </dgm:t>
    </dgm:pt>
    <dgm:pt modelId="{CB6AF695-572E-4E46-A6EE-DCC3E85E8C04}" type="pres">
      <dgm:prSet presAssocID="{FCA3E54E-FCE9-46FE-A135-46476855C316}" presName="compositeShape" presStyleCnt="0">
        <dgm:presLayoutVars>
          <dgm:chMax val="7"/>
          <dgm:dir/>
          <dgm:resizeHandles val="exact"/>
        </dgm:presLayoutVars>
      </dgm:prSet>
      <dgm:spPr/>
    </dgm:pt>
    <dgm:pt modelId="{B528804D-1924-4CDE-AB86-640A81C74F4A}" type="pres">
      <dgm:prSet presAssocID="{CF98C63B-BC77-4EEB-BD54-1E0E1D0C8198}" presName="circ1" presStyleLbl="vennNode1" presStyleIdx="0" presStyleCnt="3"/>
      <dgm:spPr/>
    </dgm:pt>
    <dgm:pt modelId="{9755A523-13A5-4C97-A2B2-6FFDCC7FD918}" type="pres">
      <dgm:prSet presAssocID="{CF98C63B-BC77-4EEB-BD54-1E0E1D0C819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FB5B74C-1976-4243-A87F-AE23837C3E37}" type="pres">
      <dgm:prSet presAssocID="{368C19EA-8272-4BB0-A547-278EFCFB2E89}" presName="circ2" presStyleLbl="vennNode1" presStyleIdx="1" presStyleCnt="3"/>
      <dgm:spPr/>
      <dgm:t>
        <a:bodyPr/>
        <a:lstStyle/>
        <a:p>
          <a:endParaRPr lang="de-DE"/>
        </a:p>
      </dgm:t>
    </dgm:pt>
    <dgm:pt modelId="{3C71CB9E-60B1-43D7-92F7-64A4B3D7015F}" type="pres">
      <dgm:prSet presAssocID="{368C19EA-8272-4BB0-A547-278EFCFB2E8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091364-CD4E-4F62-B626-534427B6ED19}" type="pres">
      <dgm:prSet presAssocID="{32BCB24F-9DC1-472D-A990-59ABA1DEE40D}" presName="circ3" presStyleLbl="vennNode1" presStyleIdx="2" presStyleCnt="3"/>
      <dgm:spPr/>
    </dgm:pt>
    <dgm:pt modelId="{24C53A98-D09F-4536-82AF-41A200F926AD}" type="pres">
      <dgm:prSet presAssocID="{32BCB24F-9DC1-472D-A990-59ABA1DEE40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3F484AE-B835-4D45-BE0D-F3430495CCDC}" type="presOf" srcId="{CF98C63B-BC77-4EEB-BD54-1E0E1D0C8198}" destId="{9755A523-13A5-4C97-A2B2-6FFDCC7FD918}" srcOrd="1" destOrd="0" presId="urn:microsoft.com/office/officeart/2005/8/layout/venn1"/>
    <dgm:cxn modelId="{8BA0EF64-7B30-4890-B1A6-ABC6409FA859}" srcId="{FCA3E54E-FCE9-46FE-A135-46476855C316}" destId="{368C19EA-8272-4BB0-A547-278EFCFB2E89}" srcOrd="1" destOrd="0" parTransId="{37F235AF-003C-404D-8B11-86B7667D03C2}" sibTransId="{8F21D909-7139-43CB-985E-12671753156E}"/>
    <dgm:cxn modelId="{542F622D-305D-4BB3-8E8E-0495B3B26C67}" srcId="{FCA3E54E-FCE9-46FE-A135-46476855C316}" destId="{32BCB24F-9DC1-472D-A990-59ABA1DEE40D}" srcOrd="2" destOrd="0" parTransId="{053E888F-1209-4E10-8491-C46137F2225D}" sibTransId="{5FE291DC-701B-40BD-B46E-3AEFA1EBBA77}"/>
    <dgm:cxn modelId="{0945E9A3-F7C9-4D20-BFB4-727821045321}" type="presOf" srcId="{32BCB24F-9DC1-472D-A990-59ABA1DEE40D}" destId="{BB091364-CD4E-4F62-B626-534427B6ED19}" srcOrd="0" destOrd="0" presId="urn:microsoft.com/office/officeart/2005/8/layout/venn1"/>
    <dgm:cxn modelId="{91C2CF18-ABE0-42DB-BBA0-C5A7A36DC639}" srcId="{FCA3E54E-FCE9-46FE-A135-46476855C316}" destId="{CF98C63B-BC77-4EEB-BD54-1E0E1D0C8198}" srcOrd="0" destOrd="0" parTransId="{C58F63A7-89D4-4BF1-80AB-F56E940DCD56}" sibTransId="{803A3B8C-FEEB-47C4-A25F-D43FCC61DCBE}"/>
    <dgm:cxn modelId="{CCD56C33-1053-4D49-8276-628F9B223A4C}" type="presOf" srcId="{FCA3E54E-FCE9-46FE-A135-46476855C316}" destId="{CB6AF695-572E-4E46-A6EE-DCC3E85E8C04}" srcOrd="0" destOrd="0" presId="urn:microsoft.com/office/officeart/2005/8/layout/venn1"/>
    <dgm:cxn modelId="{ABDC9D73-9F2D-4AE1-986B-7F8881665EDE}" type="presOf" srcId="{CF98C63B-BC77-4EEB-BD54-1E0E1D0C8198}" destId="{B528804D-1924-4CDE-AB86-640A81C74F4A}" srcOrd="0" destOrd="0" presId="urn:microsoft.com/office/officeart/2005/8/layout/venn1"/>
    <dgm:cxn modelId="{2740C150-8D69-4C02-89CF-7111671F96FD}" type="presOf" srcId="{368C19EA-8272-4BB0-A547-278EFCFB2E89}" destId="{5FB5B74C-1976-4243-A87F-AE23837C3E37}" srcOrd="0" destOrd="0" presId="urn:microsoft.com/office/officeart/2005/8/layout/venn1"/>
    <dgm:cxn modelId="{367E197A-EA9C-4647-AA22-133047555241}" type="presOf" srcId="{32BCB24F-9DC1-472D-A990-59ABA1DEE40D}" destId="{24C53A98-D09F-4536-82AF-41A200F926AD}" srcOrd="1" destOrd="0" presId="urn:microsoft.com/office/officeart/2005/8/layout/venn1"/>
    <dgm:cxn modelId="{74FEE2C6-B8D5-4885-814B-5525AAF78885}" type="presOf" srcId="{368C19EA-8272-4BB0-A547-278EFCFB2E89}" destId="{3C71CB9E-60B1-43D7-92F7-64A4B3D7015F}" srcOrd="1" destOrd="0" presId="urn:microsoft.com/office/officeart/2005/8/layout/venn1"/>
    <dgm:cxn modelId="{DECA8359-64B4-45E0-BC6B-4BED42EA2F80}" type="presParOf" srcId="{CB6AF695-572E-4E46-A6EE-DCC3E85E8C04}" destId="{B528804D-1924-4CDE-AB86-640A81C74F4A}" srcOrd="0" destOrd="0" presId="urn:microsoft.com/office/officeart/2005/8/layout/venn1"/>
    <dgm:cxn modelId="{258F9CBA-D746-4E8A-BDCB-2E7DCC2F6A58}" type="presParOf" srcId="{CB6AF695-572E-4E46-A6EE-DCC3E85E8C04}" destId="{9755A523-13A5-4C97-A2B2-6FFDCC7FD918}" srcOrd="1" destOrd="0" presId="urn:microsoft.com/office/officeart/2005/8/layout/venn1"/>
    <dgm:cxn modelId="{25C0E841-7B08-40CF-BB92-572DF4080467}" type="presParOf" srcId="{CB6AF695-572E-4E46-A6EE-DCC3E85E8C04}" destId="{5FB5B74C-1976-4243-A87F-AE23837C3E37}" srcOrd="2" destOrd="0" presId="urn:microsoft.com/office/officeart/2005/8/layout/venn1"/>
    <dgm:cxn modelId="{9A1C0DE9-5530-4C31-8483-54BA84AD67ED}" type="presParOf" srcId="{CB6AF695-572E-4E46-A6EE-DCC3E85E8C04}" destId="{3C71CB9E-60B1-43D7-92F7-64A4B3D7015F}" srcOrd="3" destOrd="0" presId="urn:microsoft.com/office/officeart/2005/8/layout/venn1"/>
    <dgm:cxn modelId="{4EF14DD2-D1C2-407A-BD0A-29948617D039}" type="presParOf" srcId="{CB6AF695-572E-4E46-A6EE-DCC3E85E8C04}" destId="{BB091364-CD4E-4F62-B626-534427B6ED19}" srcOrd="4" destOrd="0" presId="urn:microsoft.com/office/officeart/2005/8/layout/venn1"/>
    <dgm:cxn modelId="{D1A647D6-66B4-42C8-9101-172EC3C448B6}" type="presParOf" srcId="{CB6AF695-572E-4E46-A6EE-DCC3E85E8C04}" destId="{24C53A98-D09F-4536-82AF-41A200F926A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8804D-1924-4CDE-AB86-640A81C74F4A}">
      <dsp:nvSpPr>
        <dsp:cNvPr id="0" name=""/>
        <dsp:cNvSpPr/>
      </dsp:nvSpPr>
      <dsp:spPr>
        <a:xfrm>
          <a:off x="1523402" y="42193"/>
          <a:ext cx="2025306" cy="20253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D-Routen</a:t>
          </a:r>
          <a:endParaRPr lang="de-DE" sz="2700" kern="1200" dirty="0"/>
        </a:p>
      </dsp:txBody>
      <dsp:txXfrm>
        <a:off x="1793443" y="396622"/>
        <a:ext cx="1485224" cy="911387"/>
      </dsp:txXfrm>
    </dsp:sp>
    <dsp:sp modelId="{5FB5B74C-1976-4243-A87F-AE23837C3E37}">
      <dsp:nvSpPr>
        <dsp:cNvPr id="0" name=""/>
        <dsp:cNvSpPr/>
      </dsp:nvSpPr>
      <dsp:spPr>
        <a:xfrm>
          <a:off x="2254200" y="1308010"/>
          <a:ext cx="2025306" cy="20253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Pendler-routen</a:t>
          </a:r>
          <a:endParaRPr lang="de-DE" sz="2700" kern="1200" dirty="0"/>
        </a:p>
      </dsp:txBody>
      <dsp:txXfrm>
        <a:off x="2873607" y="1831214"/>
        <a:ext cx="1215183" cy="1113918"/>
      </dsp:txXfrm>
    </dsp:sp>
    <dsp:sp modelId="{BB091364-CD4E-4F62-B626-534427B6ED19}">
      <dsp:nvSpPr>
        <dsp:cNvPr id="0" name=""/>
        <dsp:cNvSpPr/>
      </dsp:nvSpPr>
      <dsp:spPr>
        <a:xfrm>
          <a:off x="792604" y="1308010"/>
          <a:ext cx="2025306" cy="20253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Freizeit-routen</a:t>
          </a:r>
          <a:endParaRPr lang="de-DE" sz="2700" kern="1200" dirty="0"/>
        </a:p>
      </dsp:txBody>
      <dsp:txXfrm>
        <a:off x="983320" y="1831214"/>
        <a:ext cx="1215183" cy="1113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10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Rückblick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Anwendung </a:t>
            </a:r>
            <a:r>
              <a:rPr lang="de-DE" sz="2000" dirty="0"/>
              <a:t>und Weiterentwicklung der Kompetenzen des Studiengangs </a:t>
            </a:r>
            <a:r>
              <a:rPr lang="de-DE" sz="2000" dirty="0" smtClean="0"/>
              <a:t>Geoinformatik</a:t>
            </a:r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Erarbeitung einer Aufgabenstellung in Gruppenarbeit </a:t>
            </a:r>
            <a:endParaRPr lang="de-DE" sz="2000" dirty="0" smtClean="0"/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Positive Beurteilung der praxisnahen Aufgabenstellung </a:t>
            </a: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Organisation </a:t>
            </a:r>
            <a:r>
              <a:rPr lang="de-DE" sz="2000" dirty="0"/>
              <a:t>des </a:t>
            </a:r>
            <a:r>
              <a:rPr lang="de-DE" sz="2000" dirty="0" err="1"/>
              <a:t>Hackathon</a:t>
            </a:r>
            <a:endParaRPr lang="de-DE" sz="20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Feedback </a:t>
            </a:r>
            <a:endParaRPr lang="de-DE" sz="24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8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11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359" y="3007806"/>
            <a:ext cx="8208945" cy="348201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Vielen Dank für Eure Aufmerksamkeit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4562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4571642" y="2002098"/>
            <a:ext cx="3252549" cy="401542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23.11.2024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Challenge 1 –Radverkehrsinfrastruktur Deutschland</a:t>
            </a:r>
            <a:endParaRPr lang="de-DE" sz="3200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1600" dirty="0" smtClean="0"/>
              <a:t>Frank, Johannes / HS MZ</a:t>
            </a:r>
            <a:endParaRPr lang="de-DE" sz="1600" dirty="0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rgbClr val="CE0000"/>
                </a:solidFill>
              </a:rPr>
              <a:t>Team 3 – Hidden Champions</a:t>
            </a:r>
            <a:endParaRPr lang="de-DE" sz="2400" dirty="0">
              <a:solidFill>
                <a:srgbClr val="CE0000"/>
              </a:solidFill>
            </a:endParaRP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sz="1600" dirty="0" smtClean="0"/>
              <a:t>Gamdlishvili, Khatia / HS MZ</a:t>
            </a:r>
            <a:endParaRPr lang="de-DE" sz="1600" dirty="0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sz="1600" dirty="0" smtClean="0"/>
              <a:t>Nizeyumuremyi, Placide / HS MZ</a:t>
            </a:r>
            <a:endParaRPr lang="de-DE" sz="1600" dirty="0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sz="1600" dirty="0" smtClean="0"/>
              <a:t>Zerwas, Simon / HS MZ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472970" y="545776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Konzept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359" y="2324946"/>
            <a:ext cx="10945249" cy="437876"/>
          </a:xfrm>
        </p:spPr>
        <p:txBody>
          <a:bodyPr/>
          <a:lstStyle/>
          <a:p>
            <a:r>
              <a:rPr lang="de-DE" sz="2400" dirty="0" smtClean="0"/>
              <a:t>Ziel: Verknüpfung von Radverkehrsrouten durch webbasierten Upload</a:t>
            </a:r>
            <a:endParaRPr lang="de-DE" sz="2400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84378325"/>
              </p:ext>
            </p:extLst>
          </p:nvPr>
        </p:nvGraphicFramePr>
        <p:xfrm>
          <a:off x="3143672" y="2762822"/>
          <a:ext cx="5072112" cy="3375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388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endParaRPr lang="de-DE" i="1" dirty="0" smtClean="0">
              <a:solidFill>
                <a:srgbClr val="8C8C8C"/>
              </a:solidFill>
              <a:cs typeface="Calibri" panose="020F0502020204030204" pitchFamily="34" charset="0"/>
            </a:endParaRPr>
          </a:p>
          <a:p>
            <a:pPr>
              <a:defRPr/>
            </a:pPr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  <a:p>
            <a:pPr>
              <a:defRPr/>
            </a:pPr>
            <a:endParaRPr lang="de-DE" i="1" dirty="0" smtClean="0">
              <a:solidFill>
                <a:srgbClr val="8C8C8C"/>
              </a:solidFill>
              <a:cs typeface="Calibri" panose="020F0502020204030204" pitchFamily="34" charset="0"/>
            </a:endParaRPr>
          </a:p>
          <a:p>
            <a:pPr>
              <a:defRPr/>
            </a:pPr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  <a:p>
            <a:pPr>
              <a:defRPr/>
            </a:pPr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Konzept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Lückenschluss von D-Routen zu regional liegenden Freizeit- und Pendlerrouten am Beispiel von Rheinland-Pfalz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</a:rPr>
              <a:t>Freizeitrouten: Verbindung zu Kulturstätten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</a:rPr>
              <a:t>Pendlerrouten: Verbindung zwischen Wohn- und Dienstorten</a:t>
            </a:r>
            <a:endParaRPr lang="de-DE" sz="1000" dirty="0">
              <a:solidFill>
                <a:srgbClr val="595151"/>
              </a:solidFill>
              <a:latin typeface="Calibri" panose="020F0502020204030204" pitchFamily="34" charset="0"/>
            </a:endParaRP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Upload von </a:t>
            </a:r>
            <a:r>
              <a:rPr lang="de-DE" sz="2000" dirty="0"/>
              <a:t>Freizeit- und Pendlerrouten </a:t>
            </a:r>
            <a:r>
              <a:rPr lang="de-DE" sz="2000" dirty="0" smtClean="0"/>
              <a:t>durch Nutzer in Webanwendung zur Verknüpfung mit hinterlegten D-Routen</a:t>
            </a:r>
            <a:endParaRPr lang="de-DE" sz="2000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595151"/>
                </a:solidFill>
                <a:latin typeface="Calibri" panose="020F0502020204030204" pitchFamily="34" charset="0"/>
              </a:rPr>
              <a:t>Erreichung von </a:t>
            </a: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POIs über lokale / regionale Radverkehrsrouten</a:t>
            </a:r>
            <a:endParaRPr lang="de-DE" sz="2000" dirty="0">
              <a:solidFill>
                <a:srgbClr val="595151"/>
              </a:solidFill>
              <a:latin typeface="Calibri" panose="020F0502020204030204" pitchFamily="34" charset="0"/>
            </a:endParaRPr>
          </a:p>
          <a:p>
            <a:pPr lvl="1" indent="0">
              <a:buNone/>
            </a:pPr>
            <a:endParaRPr lang="de-DE" sz="2000" dirty="0" smtClean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de-DE" sz="10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Beschreibung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5058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411460" y="547085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Ergebnis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Auswahl von POIs unter Anwendung von OSM </a:t>
            </a:r>
            <a:endParaRPr lang="de-DE" sz="2000" dirty="0" smtClean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amenity_arts_center / _cicycle_parking / _cathedral /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building_church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595151"/>
                </a:solidFill>
                <a:latin typeface="Calibri" panose="020F0502020204030204" pitchFamily="34" charset="0"/>
              </a:rPr>
              <a:t>r</a:t>
            </a:r>
            <a:r>
              <a:rPr lang="de-DE" sz="2000" dirty="0" err="1" smtClean="0">
                <a:solidFill>
                  <a:srgbClr val="595151"/>
                </a:solidFill>
                <a:latin typeface="Calibri" panose="020F0502020204030204" pitchFamily="34" charset="0"/>
              </a:rPr>
              <a:t>ailway_stations</a:t>
            </a:r>
            <a:endParaRPr lang="de-DE" sz="1000" dirty="0" smtClean="0">
              <a:solidFill>
                <a:srgbClr val="595151"/>
              </a:solidFill>
              <a:latin typeface="Calibri" panose="020F0502020204030204" pitchFamily="34" charset="0"/>
            </a:endParaRP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Verarbeitung </a:t>
            </a:r>
            <a:r>
              <a:rPr lang="de-DE" sz="2000" dirty="0"/>
              <a:t>in </a:t>
            </a:r>
            <a:r>
              <a:rPr lang="de-DE" sz="2000" dirty="0" smtClean="0"/>
              <a:t>QGIS </a:t>
            </a:r>
            <a:r>
              <a:rPr lang="de-DE" sz="2000" dirty="0"/>
              <a:t>(GPX-Format)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Pendlerroute Worms-Ludwigshafen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5 Freizeitrouten</a:t>
            </a:r>
            <a:endParaRPr lang="de-DE" sz="2000" dirty="0" smtClean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de-DE" sz="10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Ziel: </a:t>
            </a:r>
            <a:r>
              <a:rPr lang="de-DE" sz="2400" dirty="0"/>
              <a:t>Verschneidung zwischen </a:t>
            </a:r>
            <a:r>
              <a:rPr lang="de-DE" sz="2400" dirty="0" err="1"/>
              <a:t>GeoServer</a:t>
            </a:r>
            <a:r>
              <a:rPr lang="de-DE" sz="2400" dirty="0"/>
              <a:t> und </a:t>
            </a:r>
            <a:r>
              <a:rPr lang="de-DE" sz="2400" dirty="0" smtClean="0"/>
              <a:t>Java-Skript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5737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Ergebnis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Docker-Umgebung </a:t>
            </a:r>
            <a:endParaRPr lang="de-DE" sz="2000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Website mit Java-Skript für Nutzerinteraktion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PostGIS</a:t>
            </a: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-Datenbank zur Datenunterhaltung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Django für die Logikschicht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GeoServer</a:t>
            </a: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 zur Datenvisualisierung</a:t>
            </a:r>
          </a:p>
          <a:p>
            <a:pPr lvl="1" indent="0">
              <a:buNone/>
            </a:pPr>
            <a:endParaRPr lang="de-DE" sz="2000" dirty="0" smtClean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Umfangreiche Orchestrierung </a:t>
            </a:r>
            <a:endParaRPr lang="de-DE" sz="2000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595151"/>
                </a:solidFill>
                <a:latin typeface="Calibri" panose="020F0502020204030204" pitchFamily="34" charset="0"/>
              </a:rPr>
              <a:t>Anpassbarkeit</a:t>
            </a:r>
            <a:endParaRPr lang="de-DE" sz="2000" dirty="0" smtClean="0">
              <a:solidFill>
                <a:srgbClr val="595151"/>
              </a:solidFill>
              <a:latin typeface="Calibri" panose="020F050202020403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</a:rPr>
              <a:t>Erweiterbarkeit</a:t>
            </a:r>
            <a:endParaRPr lang="de-DE" sz="2000" dirty="0">
              <a:solidFill>
                <a:srgbClr val="595151"/>
              </a:solidFill>
              <a:latin typeface="Calibri" panose="020F050202020403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de-DE" sz="2000" dirty="0" smtClean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de-DE" sz="10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Ziel: </a:t>
            </a:r>
            <a:r>
              <a:rPr lang="de-DE" sz="2400" dirty="0"/>
              <a:t>Verschneidung zwischen </a:t>
            </a:r>
            <a:r>
              <a:rPr lang="de-DE" sz="2400" dirty="0" err="1"/>
              <a:t>GeoServer</a:t>
            </a:r>
            <a:r>
              <a:rPr lang="de-DE" sz="2400" dirty="0"/>
              <a:t> und </a:t>
            </a:r>
            <a:r>
              <a:rPr lang="de-DE" sz="2400" dirty="0" smtClean="0"/>
              <a:t>Java-Skript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309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Rückblick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Z</a:t>
            </a:r>
            <a:r>
              <a:rPr lang="de-DE" sz="2000" dirty="0" smtClean="0"/>
              <a:t>eitaufwendige </a:t>
            </a:r>
            <a:r>
              <a:rPr lang="de-DE" sz="2000" dirty="0"/>
              <a:t>Recherche von </a:t>
            </a:r>
            <a:r>
              <a:rPr lang="de-DE" sz="2000" dirty="0" err="1" smtClean="0"/>
              <a:t>Map</a:t>
            </a:r>
            <a:r>
              <a:rPr lang="de-DE" sz="2000" dirty="0" smtClean="0"/>
              <a:t> </a:t>
            </a:r>
            <a:r>
              <a:rPr lang="de-DE" sz="2000" dirty="0" err="1" smtClean="0"/>
              <a:t>features</a:t>
            </a:r>
            <a:r>
              <a:rPr lang="de-DE" sz="2000" dirty="0" smtClean="0"/>
              <a:t> in OSM</a:t>
            </a:r>
            <a:endParaRPr lang="de-DE" sz="2000" dirty="0"/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Lösung durch Support zwischen Gruppen und </a:t>
            </a:r>
            <a:r>
              <a:rPr lang="de-DE" sz="2000" dirty="0" smtClean="0"/>
              <a:t>Mentoren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Umfangreiche Codierung (u.a. Anlage Datenbank)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Wechselnde Lösungsansätze</a:t>
            </a: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Komplexe regionale Datenkonzepte und -strukturen</a:t>
            </a: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Folge: Reduzierung der Ziele</a:t>
            </a:r>
            <a:endParaRPr lang="de-DE" sz="20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/>
              <a:t>Herausforderungen </a:t>
            </a:r>
            <a:endParaRPr lang="de-DE" sz="24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4715"/>
            <a:ext cx="838451" cy="103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Rückblick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Fokus auf Datenaufbereitung (GPX-Format)</a:t>
            </a:r>
            <a:endParaRPr lang="de-DE" sz="2000" dirty="0"/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Kollaborationswerkzeug (im Ansatz)</a:t>
            </a:r>
          </a:p>
          <a:p>
            <a:endParaRPr lang="de-D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Aufbau einer kleinen </a:t>
            </a:r>
            <a:r>
              <a:rPr lang="de-DE" sz="2000" dirty="0" err="1" smtClean="0"/>
              <a:t>GDI</a:t>
            </a:r>
            <a:r>
              <a:rPr lang="de-DE" sz="2000" dirty="0" smtClean="0"/>
              <a:t> (unvollständig)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Räumliche Verschneidung zwischen Landkreisen und Radverkehrsrouten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Überprüfung der Flächendeckung von D-Routen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Bestimmung der Nutzer von D-Routen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+mn-cs"/>
              </a:rPr>
              <a:t>Erreichbarkeitsanalysen von D-Routen</a:t>
            </a:r>
            <a:endParaRPr lang="de-DE" sz="2000" dirty="0">
              <a:solidFill>
                <a:srgbClr val="595151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Lösung </a:t>
            </a:r>
            <a:endParaRPr lang="de-DE" sz="24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4715"/>
            <a:ext cx="838451" cy="103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5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6" t="5069" r="9833"/>
          <a:stretch/>
        </p:blipFill>
        <p:spPr>
          <a:xfrm>
            <a:off x="9336360" y="5457767"/>
            <a:ext cx="838451" cy="10351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1B4E597-90E7-4A57-ABD9-C71A9FA66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B15DC-1FDA-470B-B393-87287EAEC0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B58EB4-F170-47C3-AB53-68F9D8FC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5F322C8F-F2F4-45FB-A381-11423E5B9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 smtClean="0"/>
              <a:t>Ergebnis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E6B12C2-E3C1-411D-A896-3A40514188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5B99DA5-AE76-471C-AC97-DD967FD7DF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sz="2400" dirty="0" smtClean="0"/>
              <a:t>LIVE Demo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599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323</Words>
  <Application>Microsoft Office PowerPoint</Application>
  <PresentationFormat>Breitbild</PresentationFormat>
  <Paragraphs>109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Bafu</cp:lastModifiedBy>
  <cp:revision>29</cp:revision>
  <cp:lastPrinted>1601-01-01T00:00:00Z</cp:lastPrinted>
  <dcterms:created xsi:type="dcterms:W3CDTF">2022-01-27T11:46:12Z</dcterms:created>
  <dcterms:modified xsi:type="dcterms:W3CDTF">2024-11-23T12:47:14Z</dcterms:modified>
</cp:coreProperties>
</file>