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0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3F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F77B2F-606C-4A2D-954B-25E1EA66ADBA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B95B65E-8409-4F1F-87D0-CB583DF07A22}">
      <dgm:prSet phldrT="[Text]"/>
      <dgm:spPr/>
      <dgm:t>
        <a:bodyPr/>
        <a:lstStyle/>
        <a:p>
          <a:r>
            <a:rPr lang="de-DE" dirty="0" smtClean="0"/>
            <a:t>Datenlücken beseitigen</a:t>
          </a:r>
          <a:endParaRPr lang="de-DE" dirty="0"/>
        </a:p>
      </dgm:t>
    </dgm:pt>
    <dgm:pt modelId="{C6EED8A6-753F-4116-8989-B957211D3707}" type="parTrans" cxnId="{7EC44D9E-690B-4F62-9731-DF843222EB92}">
      <dgm:prSet/>
      <dgm:spPr/>
      <dgm:t>
        <a:bodyPr/>
        <a:lstStyle/>
        <a:p>
          <a:endParaRPr lang="de-DE"/>
        </a:p>
      </dgm:t>
    </dgm:pt>
    <dgm:pt modelId="{06CC6253-C44B-4120-AC99-99D560E28493}" type="sibTrans" cxnId="{7EC44D9E-690B-4F62-9731-DF843222EB92}">
      <dgm:prSet/>
      <dgm:spPr/>
      <dgm:t>
        <a:bodyPr/>
        <a:lstStyle/>
        <a:p>
          <a:endParaRPr lang="de-DE"/>
        </a:p>
      </dgm:t>
    </dgm:pt>
    <dgm:pt modelId="{8E8E2300-BD6F-47ED-A5D9-C53FE007DED6}">
      <dgm:prSet phldrT="[Text]"/>
      <dgm:spPr/>
      <dgm:t>
        <a:bodyPr/>
        <a:lstStyle/>
        <a:p>
          <a:r>
            <a:rPr lang="de-DE" dirty="0" smtClean="0"/>
            <a:t>Vermeiden von Insellösungen</a:t>
          </a:r>
          <a:endParaRPr lang="de-DE" dirty="0"/>
        </a:p>
      </dgm:t>
    </dgm:pt>
    <dgm:pt modelId="{5D3CF1DF-503A-4A84-B433-FA91A5DAF794}" type="parTrans" cxnId="{6BBB90A5-DFCA-463A-9E81-9455585BE94E}">
      <dgm:prSet/>
      <dgm:spPr/>
      <dgm:t>
        <a:bodyPr/>
        <a:lstStyle/>
        <a:p>
          <a:endParaRPr lang="de-DE"/>
        </a:p>
      </dgm:t>
    </dgm:pt>
    <dgm:pt modelId="{0349A97F-ABF4-4DC5-B47F-738A593BE8A4}" type="sibTrans" cxnId="{6BBB90A5-DFCA-463A-9E81-9455585BE94E}">
      <dgm:prSet/>
      <dgm:spPr/>
      <dgm:t>
        <a:bodyPr/>
        <a:lstStyle/>
        <a:p>
          <a:endParaRPr lang="de-DE"/>
        </a:p>
      </dgm:t>
    </dgm:pt>
    <dgm:pt modelId="{81875304-BD20-4CB1-8A46-46056DB5FFEE}">
      <dgm:prSet phldrT="[Text]"/>
      <dgm:spPr/>
      <dgm:t>
        <a:bodyPr/>
        <a:lstStyle/>
        <a:p>
          <a:r>
            <a:rPr lang="de-DE" dirty="0" smtClean="0"/>
            <a:t>Zukunftsträchtige Technologien</a:t>
          </a:r>
          <a:endParaRPr lang="de-DE" dirty="0"/>
        </a:p>
      </dgm:t>
    </dgm:pt>
    <dgm:pt modelId="{A51C492E-1F12-4AF0-A691-20FEDAA66861}" type="parTrans" cxnId="{F9E01BF4-593A-44AF-A8E0-C7B8878467A5}">
      <dgm:prSet/>
      <dgm:spPr/>
      <dgm:t>
        <a:bodyPr/>
        <a:lstStyle/>
        <a:p>
          <a:endParaRPr lang="de-DE"/>
        </a:p>
      </dgm:t>
    </dgm:pt>
    <dgm:pt modelId="{C2D1BD1C-81A3-4143-9FBB-E60B4F658392}" type="sibTrans" cxnId="{F9E01BF4-593A-44AF-A8E0-C7B8878467A5}">
      <dgm:prSet/>
      <dgm:spPr/>
      <dgm:t>
        <a:bodyPr/>
        <a:lstStyle/>
        <a:p>
          <a:endParaRPr lang="de-DE"/>
        </a:p>
      </dgm:t>
    </dgm:pt>
    <dgm:pt modelId="{B4A695E4-D18B-4572-B0FC-9CCACB5DF48B}">
      <dgm:prSet phldrT="[Text]"/>
      <dgm:spPr/>
      <dgm:t>
        <a:bodyPr/>
        <a:lstStyle/>
        <a:p>
          <a:r>
            <a:rPr lang="de-DE" dirty="0" smtClean="0"/>
            <a:t>Strategische Ziele des Landes</a:t>
          </a:r>
          <a:endParaRPr lang="de-DE" dirty="0"/>
        </a:p>
      </dgm:t>
    </dgm:pt>
    <dgm:pt modelId="{93D48853-952E-48D9-8570-A7DC2EA03D25}" type="parTrans" cxnId="{4AA17D6D-413E-4E8F-82E1-7B029CCA11FD}">
      <dgm:prSet/>
      <dgm:spPr/>
      <dgm:t>
        <a:bodyPr/>
        <a:lstStyle/>
        <a:p>
          <a:endParaRPr lang="de-DE"/>
        </a:p>
      </dgm:t>
    </dgm:pt>
    <dgm:pt modelId="{282B359E-4705-4782-A49D-9F6153B5A9DF}" type="sibTrans" cxnId="{4AA17D6D-413E-4E8F-82E1-7B029CCA11FD}">
      <dgm:prSet/>
      <dgm:spPr/>
      <dgm:t>
        <a:bodyPr/>
        <a:lstStyle/>
        <a:p>
          <a:endParaRPr lang="de-DE"/>
        </a:p>
      </dgm:t>
    </dgm:pt>
    <dgm:pt modelId="{CD2C49E6-F4CC-470C-8F1F-DB9338E7F4BC}">
      <dgm:prSet phldrT="[Text]"/>
      <dgm:spPr/>
      <dgm:t>
        <a:bodyPr/>
        <a:lstStyle/>
        <a:p>
          <a:r>
            <a:rPr lang="de-DE" dirty="0" smtClean="0"/>
            <a:t>Austausch der geodatenhaltenden Stellen</a:t>
          </a:r>
          <a:endParaRPr lang="de-DE" dirty="0"/>
        </a:p>
      </dgm:t>
    </dgm:pt>
    <dgm:pt modelId="{5EAB40AA-965C-4DCC-819E-D53EB1C68AE5}" type="parTrans" cxnId="{7B5270B9-9587-4B35-94C1-585135F924D2}">
      <dgm:prSet/>
      <dgm:spPr/>
      <dgm:t>
        <a:bodyPr/>
        <a:lstStyle/>
        <a:p>
          <a:endParaRPr lang="de-DE"/>
        </a:p>
      </dgm:t>
    </dgm:pt>
    <dgm:pt modelId="{40A8A39E-6345-4A27-BBB4-211FAF995B39}" type="sibTrans" cxnId="{7B5270B9-9587-4B35-94C1-585135F924D2}">
      <dgm:prSet/>
      <dgm:spPr/>
      <dgm:t>
        <a:bodyPr/>
        <a:lstStyle/>
        <a:p>
          <a:endParaRPr lang="de-DE"/>
        </a:p>
      </dgm:t>
    </dgm:pt>
    <dgm:pt modelId="{9BBDFBD8-97E2-41D2-8F9C-0077B05FE852}" type="pres">
      <dgm:prSet presAssocID="{6EF77B2F-606C-4A2D-954B-25E1EA66ADB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1B3098B7-D3EC-4984-9632-E20DE84B4336}" type="pres">
      <dgm:prSet presAssocID="{3B95B65E-8409-4F1F-87D0-CB583DF07A22}" presName="composite" presStyleCnt="0"/>
      <dgm:spPr/>
    </dgm:pt>
    <dgm:pt modelId="{89158CCB-DBED-4120-A8A3-A9A701F82A03}" type="pres">
      <dgm:prSet presAssocID="{3B95B65E-8409-4F1F-87D0-CB583DF07A22}" presName="rect1" presStyleLbl="b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</dgm:spPr>
      <dgm:t>
        <a:bodyPr/>
        <a:lstStyle/>
        <a:p>
          <a:endParaRPr lang="de-DE"/>
        </a:p>
      </dgm:t>
    </dgm:pt>
    <dgm:pt modelId="{7BF1CA9C-A8A5-4690-BB91-9466370E7FBF}" type="pres">
      <dgm:prSet presAssocID="{3B95B65E-8409-4F1F-87D0-CB583DF07A22}" presName="wedgeRectCallout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E94518F-B0FD-477F-BA3B-C55D6CEE68E9}" type="pres">
      <dgm:prSet presAssocID="{06CC6253-C44B-4120-AC99-99D560E28493}" presName="sibTrans" presStyleCnt="0"/>
      <dgm:spPr/>
    </dgm:pt>
    <dgm:pt modelId="{13705396-455E-4518-B480-F3ACFE6C1CEB}" type="pres">
      <dgm:prSet presAssocID="{8E8E2300-BD6F-47ED-A5D9-C53FE007DED6}" presName="composite" presStyleCnt="0"/>
      <dgm:spPr/>
    </dgm:pt>
    <dgm:pt modelId="{83D39B70-A4DE-45B7-9808-A74CC5971D21}" type="pres">
      <dgm:prSet presAssocID="{8E8E2300-BD6F-47ED-A5D9-C53FE007DED6}" presName="rect1" presStyleLbl="bgImgPlace1" presStyleIdx="1" presStyleCnt="5"/>
      <dgm:spPr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949" b="949"/>
          </a:stretch>
        </a:blipFill>
      </dgm:spPr>
      <dgm:t>
        <a:bodyPr/>
        <a:lstStyle/>
        <a:p>
          <a:endParaRPr lang="de-DE"/>
        </a:p>
      </dgm:t>
    </dgm:pt>
    <dgm:pt modelId="{925BCAAA-9626-43E5-9415-8CB1B8F0D7A3}" type="pres">
      <dgm:prSet presAssocID="{8E8E2300-BD6F-47ED-A5D9-C53FE007DED6}" presName="wedgeRectCallout1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D98277A-5CEA-426C-B709-605B3DB5DBEA}" type="pres">
      <dgm:prSet presAssocID="{0349A97F-ABF4-4DC5-B47F-738A593BE8A4}" presName="sibTrans" presStyleCnt="0"/>
      <dgm:spPr/>
    </dgm:pt>
    <dgm:pt modelId="{DDF43C26-EB2E-4BDC-87BA-C4138A473A0F}" type="pres">
      <dgm:prSet presAssocID="{81875304-BD20-4CB1-8A46-46056DB5FFEE}" presName="composite" presStyleCnt="0"/>
      <dgm:spPr/>
    </dgm:pt>
    <dgm:pt modelId="{DEFAE299-56E6-4E5D-86C2-B033154C88DD}" type="pres">
      <dgm:prSet presAssocID="{81875304-BD20-4CB1-8A46-46056DB5FFEE}" presName="rect1" presStyleLbl="b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</dgm:spPr>
      <dgm:t>
        <a:bodyPr/>
        <a:lstStyle/>
        <a:p>
          <a:endParaRPr lang="de-DE"/>
        </a:p>
      </dgm:t>
    </dgm:pt>
    <dgm:pt modelId="{4062112F-2FF2-4CDD-8B67-D7E8D69B3AC4}" type="pres">
      <dgm:prSet presAssocID="{81875304-BD20-4CB1-8A46-46056DB5FFEE}" presName="wedgeRectCallout1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2DC5631-FBB4-4661-BA27-5F292D545B66}" type="pres">
      <dgm:prSet presAssocID="{C2D1BD1C-81A3-4143-9FBB-E60B4F658392}" presName="sibTrans" presStyleCnt="0"/>
      <dgm:spPr/>
    </dgm:pt>
    <dgm:pt modelId="{88CB36A7-9C03-43DA-B4A4-CFE9C19A0DEF}" type="pres">
      <dgm:prSet presAssocID="{B4A695E4-D18B-4572-B0FC-9CCACB5DF48B}" presName="composite" presStyleCnt="0"/>
      <dgm:spPr/>
    </dgm:pt>
    <dgm:pt modelId="{FB261135-10DB-40FB-B501-41D53A285D0D}" type="pres">
      <dgm:prSet presAssocID="{B4A695E4-D18B-4572-B0FC-9CCACB5DF48B}" presName="rect1" presStyleLbl="bgImgPlace1" presStyleIdx="3" presStyleCnt="5"/>
      <dgm:spPr>
        <a:blipFill dpi="0"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6" b="-166"/>
          </a:stretch>
        </a:blipFill>
      </dgm:spPr>
      <dgm:t>
        <a:bodyPr/>
        <a:lstStyle/>
        <a:p>
          <a:endParaRPr lang="de-DE"/>
        </a:p>
      </dgm:t>
    </dgm:pt>
    <dgm:pt modelId="{DADF7ED2-E27F-44C7-BB4B-988C90B10953}" type="pres">
      <dgm:prSet presAssocID="{B4A695E4-D18B-4572-B0FC-9CCACB5DF48B}" presName="wedgeRectCallout1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114F8AC-E0C0-4514-8C27-4E1B1A8B2BCE}" type="pres">
      <dgm:prSet presAssocID="{282B359E-4705-4782-A49D-9F6153B5A9DF}" presName="sibTrans" presStyleCnt="0"/>
      <dgm:spPr/>
    </dgm:pt>
    <dgm:pt modelId="{899B30F0-BEDF-47D8-BF6D-9D45AF1C81AB}" type="pres">
      <dgm:prSet presAssocID="{CD2C49E6-F4CC-470C-8F1F-DB9338E7F4BC}" presName="composite" presStyleCnt="0"/>
      <dgm:spPr/>
    </dgm:pt>
    <dgm:pt modelId="{24CB054A-50AE-41F3-84DE-59244C4CEDBE}" type="pres">
      <dgm:prSet presAssocID="{CD2C49E6-F4CC-470C-8F1F-DB9338E7F4BC}" presName="rect1" presStyleLbl="b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</dgm:spPr>
      <dgm:t>
        <a:bodyPr/>
        <a:lstStyle/>
        <a:p>
          <a:endParaRPr lang="de-DE"/>
        </a:p>
      </dgm:t>
    </dgm:pt>
    <dgm:pt modelId="{3A659CFF-824E-4D53-AB26-95AE32FA9AB7}" type="pres">
      <dgm:prSet presAssocID="{CD2C49E6-F4CC-470C-8F1F-DB9338E7F4BC}" presName="wedgeRectCallout1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A7BF61A4-B05D-4C55-A084-134D294E3666}" type="presOf" srcId="{6EF77B2F-606C-4A2D-954B-25E1EA66ADBA}" destId="{9BBDFBD8-97E2-41D2-8F9C-0077B05FE852}" srcOrd="0" destOrd="0" presId="urn:microsoft.com/office/officeart/2008/layout/BendingPictureCaptionList"/>
    <dgm:cxn modelId="{5ADC8A57-ACA7-434E-818E-0AF4B7D841D1}" type="presOf" srcId="{81875304-BD20-4CB1-8A46-46056DB5FFEE}" destId="{4062112F-2FF2-4CDD-8B67-D7E8D69B3AC4}" srcOrd="0" destOrd="0" presId="urn:microsoft.com/office/officeart/2008/layout/BendingPictureCaptionList"/>
    <dgm:cxn modelId="{7FFEEDE8-33DF-4F62-9E82-CD56F2FEA82D}" type="presOf" srcId="{B4A695E4-D18B-4572-B0FC-9CCACB5DF48B}" destId="{DADF7ED2-E27F-44C7-BB4B-988C90B10953}" srcOrd="0" destOrd="0" presId="urn:microsoft.com/office/officeart/2008/layout/BendingPictureCaptionList"/>
    <dgm:cxn modelId="{3622E4AB-8952-405F-A4D0-3A7A4796605B}" type="presOf" srcId="{CD2C49E6-F4CC-470C-8F1F-DB9338E7F4BC}" destId="{3A659CFF-824E-4D53-AB26-95AE32FA9AB7}" srcOrd="0" destOrd="0" presId="urn:microsoft.com/office/officeart/2008/layout/BendingPictureCaptionList"/>
    <dgm:cxn modelId="{F76DDEA1-298B-4B6A-8D9E-CF592107C807}" type="presOf" srcId="{3B95B65E-8409-4F1F-87D0-CB583DF07A22}" destId="{7BF1CA9C-A8A5-4690-BB91-9466370E7FBF}" srcOrd="0" destOrd="0" presId="urn:microsoft.com/office/officeart/2008/layout/BendingPictureCaptionList"/>
    <dgm:cxn modelId="{6BBB90A5-DFCA-463A-9E81-9455585BE94E}" srcId="{6EF77B2F-606C-4A2D-954B-25E1EA66ADBA}" destId="{8E8E2300-BD6F-47ED-A5D9-C53FE007DED6}" srcOrd="1" destOrd="0" parTransId="{5D3CF1DF-503A-4A84-B433-FA91A5DAF794}" sibTransId="{0349A97F-ABF4-4DC5-B47F-738A593BE8A4}"/>
    <dgm:cxn modelId="{7B5270B9-9587-4B35-94C1-585135F924D2}" srcId="{6EF77B2F-606C-4A2D-954B-25E1EA66ADBA}" destId="{CD2C49E6-F4CC-470C-8F1F-DB9338E7F4BC}" srcOrd="4" destOrd="0" parTransId="{5EAB40AA-965C-4DCC-819E-D53EB1C68AE5}" sibTransId="{40A8A39E-6345-4A27-BBB4-211FAF995B39}"/>
    <dgm:cxn modelId="{0877B03F-E5F0-4692-8DE8-6F9A1104E956}" type="presOf" srcId="{8E8E2300-BD6F-47ED-A5D9-C53FE007DED6}" destId="{925BCAAA-9626-43E5-9415-8CB1B8F0D7A3}" srcOrd="0" destOrd="0" presId="urn:microsoft.com/office/officeart/2008/layout/BendingPictureCaptionList"/>
    <dgm:cxn modelId="{7EC44D9E-690B-4F62-9731-DF843222EB92}" srcId="{6EF77B2F-606C-4A2D-954B-25E1EA66ADBA}" destId="{3B95B65E-8409-4F1F-87D0-CB583DF07A22}" srcOrd="0" destOrd="0" parTransId="{C6EED8A6-753F-4116-8989-B957211D3707}" sibTransId="{06CC6253-C44B-4120-AC99-99D560E28493}"/>
    <dgm:cxn modelId="{4AA17D6D-413E-4E8F-82E1-7B029CCA11FD}" srcId="{6EF77B2F-606C-4A2D-954B-25E1EA66ADBA}" destId="{B4A695E4-D18B-4572-B0FC-9CCACB5DF48B}" srcOrd="3" destOrd="0" parTransId="{93D48853-952E-48D9-8570-A7DC2EA03D25}" sibTransId="{282B359E-4705-4782-A49D-9F6153B5A9DF}"/>
    <dgm:cxn modelId="{F9E01BF4-593A-44AF-A8E0-C7B8878467A5}" srcId="{6EF77B2F-606C-4A2D-954B-25E1EA66ADBA}" destId="{81875304-BD20-4CB1-8A46-46056DB5FFEE}" srcOrd="2" destOrd="0" parTransId="{A51C492E-1F12-4AF0-A691-20FEDAA66861}" sibTransId="{C2D1BD1C-81A3-4143-9FBB-E60B4F658392}"/>
    <dgm:cxn modelId="{8C810638-B8D5-48B7-8A89-35A225F5275F}" type="presParOf" srcId="{9BBDFBD8-97E2-41D2-8F9C-0077B05FE852}" destId="{1B3098B7-D3EC-4984-9632-E20DE84B4336}" srcOrd="0" destOrd="0" presId="urn:microsoft.com/office/officeart/2008/layout/BendingPictureCaptionList"/>
    <dgm:cxn modelId="{3E1A51BD-25F8-4BB5-A622-0CD102536693}" type="presParOf" srcId="{1B3098B7-D3EC-4984-9632-E20DE84B4336}" destId="{89158CCB-DBED-4120-A8A3-A9A701F82A03}" srcOrd="0" destOrd="0" presId="urn:microsoft.com/office/officeart/2008/layout/BendingPictureCaptionList"/>
    <dgm:cxn modelId="{B0455499-656C-4716-B6D0-C5225B530E7C}" type="presParOf" srcId="{1B3098B7-D3EC-4984-9632-E20DE84B4336}" destId="{7BF1CA9C-A8A5-4690-BB91-9466370E7FBF}" srcOrd="1" destOrd="0" presId="urn:microsoft.com/office/officeart/2008/layout/BendingPictureCaptionList"/>
    <dgm:cxn modelId="{97761793-1229-4C02-BB12-669FDA6903C3}" type="presParOf" srcId="{9BBDFBD8-97E2-41D2-8F9C-0077B05FE852}" destId="{7E94518F-B0FD-477F-BA3B-C55D6CEE68E9}" srcOrd="1" destOrd="0" presId="urn:microsoft.com/office/officeart/2008/layout/BendingPictureCaptionList"/>
    <dgm:cxn modelId="{893A3BDB-823D-4A27-B451-7E5F60443181}" type="presParOf" srcId="{9BBDFBD8-97E2-41D2-8F9C-0077B05FE852}" destId="{13705396-455E-4518-B480-F3ACFE6C1CEB}" srcOrd="2" destOrd="0" presId="urn:microsoft.com/office/officeart/2008/layout/BendingPictureCaptionList"/>
    <dgm:cxn modelId="{A46A8B2A-4B42-4968-99E3-7F98B93474C1}" type="presParOf" srcId="{13705396-455E-4518-B480-F3ACFE6C1CEB}" destId="{83D39B70-A4DE-45B7-9808-A74CC5971D21}" srcOrd="0" destOrd="0" presId="urn:microsoft.com/office/officeart/2008/layout/BendingPictureCaptionList"/>
    <dgm:cxn modelId="{23F3D31F-9291-44A6-B0AF-D133C514F937}" type="presParOf" srcId="{13705396-455E-4518-B480-F3ACFE6C1CEB}" destId="{925BCAAA-9626-43E5-9415-8CB1B8F0D7A3}" srcOrd="1" destOrd="0" presId="urn:microsoft.com/office/officeart/2008/layout/BendingPictureCaptionList"/>
    <dgm:cxn modelId="{6FC9A189-DFBC-4C4F-812C-95C608E866FE}" type="presParOf" srcId="{9BBDFBD8-97E2-41D2-8F9C-0077B05FE852}" destId="{AD98277A-5CEA-426C-B709-605B3DB5DBEA}" srcOrd="3" destOrd="0" presId="urn:microsoft.com/office/officeart/2008/layout/BendingPictureCaptionList"/>
    <dgm:cxn modelId="{0537EF59-67B3-4C9B-BB21-827B7ACA034B}" type="presParOf" srcId="{9BBDFBD8-97E2-41D2-8F9C-0077B05FE852}" destId="{DDF43C26-EB2E-4BDC-87BA-C4138A473A0F}" srcOrd="4" destOrd="0" presId="urn:microsoft.com/office/officeart/2008/layout/BendingPictureCaptionList"/>
    <dgm:cxn modelId="{052861FC-5C16-4A96-983C-5DC3A0E520E3}" type="presParOf" srcId="{DDF43C26-EB2E-4BDC-87BA-C4138A473A0F}" destId="{DEFAE299-56E6-4E5D-86C2-B033154C88DD}" srcOrd="0" destOrd="0" presId="urn:microsoft.com/office/officeart/2008/layout/BendingPictureCaptionList"/>
    <dgm:cxn modelId="{88498558-9D26-42E9-9399-428D4EFA9278}" type="presParOf" srcId="{DDF43C26-EB2E-4BDC-87BA-C4138A473A0F}" destId="{4062112F-2FF2-4CDD-8B67-D7E8D69B3AC4}" srcOrd="1" destOrd="0" presId="urn:microsoft.com/office/officeart/2008/layout/BendingPictureCaptionList"/>
    <dgm:cxn modelId="{E889C597-5024-44CF-B61F-5AA440621250}" type="presParOf" srcId="{9BBDFBD8-97E2-41D2-8F9C-0077B05FE852}" destId="{02DC5631-FBB4-4661-BA27-5F292D545B66}" srcOrd="5" destOrd="0" presId="urn:microsoft.com/office/officeart/2008/layout/BendingPictureCaptionList"/>
    <dgm:cxn modelId="{34BBB85F-C171-4AAB-87AB-32A7AAE9BCDA}" type="presParOf" srcId="{9BBDFBD8-97E2-41D2-8F9C-0077B05FE852}" destId="{88CB36A7-9C03-43DA-B4A4-CFE9C19A0DEF}" srcOrd="6" destOrd="0" presId="urn:microsoft.com/office/officeart/2008/layout/BendingPictureCaptionList"/>
    <dgm:cxn modelId="{AE52FA6D-3B47-4063-A2F3-3E2C59CC48C9}" type="presParOf" srcId="{88CB36A7-9C03-43DA-B4A4-CFE9C19A0DEF}" destId="{FB261135-10DB-40FB-B501-41D53A285D0D}" srcOrd="0" destOrd="0" presId="urn:microsoft.com/office/officeart/2008/layout/BendingPictureCaptionList"/>
    <dgm:cxn modelId="{550363DA-EB35-4CFF-BF91-4DCA80BF13FE}" type="presParOf" srcId="{88CB36A7-9C03-43DA-B4A4-CFE9C19A0DEF}" destId="{DADF7ED2-E27F-44C7-BB4B-988C90B10953}" srcOrd="1" destOrd="0" presId="urn:microsoft.com/office/officeart/2008/layout/BendingPictureCaptionList"/>
    <dgm:cxn modelId="{477F4741-536A-4B16-8413-8D0B3FECB9D6}" type="presParOf" srcId="{9BBDFBD8-97E2-41D2-8F9C-0077B05FE852}" destId="{9114F8AC-E0C0-4514-8C27-4E1B1A8B2BCE}" srcOrd="7" destOrd="0" presId="urn:microsoft.com/office/officeart/2008/layout/BendingPictureCaptionList"/>
    <dgm:cxn modelId="{519218CD-7CDE-4E37-9E39-5319E3E6B425}" type="presParOf" srcId="{9BBDFBD8-97E2-41D2-8F9C-0077B05FE852}" destId="{899B30F0-BEDF-47D8-BF6D-9D45AF1C81AB}" srcOrd="8" destOrd="0" presId="urn:microsoft.com/office/officeart/2008/layout/BendingPictureCaptionList"/>
    <dgm:cxn modelId="{23895BE0-597D-465F-9E0D-454F7EEDC98C}" type="presParOf" srcId="{899B30F0-BEDF-47D8-BF6D-9D45AF1C81AB}" destId="{24CB054A-50AE-41F3-84DE-59244C4CEDBE}" srcOrd="0" destOrd="0" presId="urn:microsoft.com/office/officeart/2008/layout/BendingPictureCaptionList"/>
    <dgm:cxn modelId="{2D2B2313-238E-45C6-9F1A-0E1F7BEC04D9}" type="presParOf" srcId="{899B30F0-BEDF-47D8-BF6D-9D45AF1C81AB}" destId="{3A659CFF-824E-4D53-AB26-95AE32FA9AB7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158CCB-DBED-4120-A8A3-A9A701F82A03}">
      <dsp:nvSpPr>
        <dsp:cNvPr id="0" name=""/>
        <dsp:cNvSpPr/>
      </dsp:nvSpPr>
      <dsp:spPr>
        <a:xfrm>
          <a:off x="65228" y="2233"/>
          <a:ext cx="1408764" cy="1127011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F1CA9C-A8A5-4690-BB91-9466370E7FBF}">
      <dsp:nvSpPr>
        <dsp:cNvPr id="0" name=""/>
        <dsp:cNvSpPr/>
      </dsp:nvSpPr>
      <dsp:spPr>
        <a:xfrm>
          <a:off x="192017" y="1016543"/>
          <a:ext cx="1253800" cy="394453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800" kern="1200" dirty="0" smtClean="0"/>
            <a:t>Datenlücken beseitigen</a:t>
          </a:r>
          <a:endParaRPr lang="de-DE" sz="800" kern="1200" dirty="0"/>
        </a:p>
      </dsp:txBody>
      <dsp:txXfrm>
        <a:off x="192017" y="1016543"/>
        <a:ext cx="1253800" cy="394453"/>
      </dsp:txXfrm>
    </dsp:sp>
    <dsp:sp modelId="{83D39B70-A4DE-45B7-9808-A74CC5971D21}">
      <dsp:nvSpPr>
        <dsp:cNvPr id="0" name=""/>
        <dsp:cNvSpPr/>
      </dsp:nvSpPr>
      <dsp:spPr>
        <a:xfrm>
          <a:off x="1614869" y="2233"/>
          <a:ext cx="1408764" cy="1127011"/>
        </a:xfrm>
        <a:prstGeom prst="rect">
          <a:avLst/>
        </a:prstGeom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949" b="949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5BCAAA-9626-43E5-9415-8CB1B8F0D7A3}">
      <dsp:nvSpPr>
        <dsp:cNvPr id="0" name=""/>
        <dsp:cNvSpPr/>
      </dsp:nvSpPr>
      <dsp:spPr>
        <a:xfrm>
          <a:off x="1741658" y="1016543"/>
          <a:ext cx="1253800" cy="394453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800" kern="1200" dirty="0" smtClean="0"/>
            <a:t>Vermeiden von Insellösungen</a:t>
          </a:r>
          <a:endParaRPr lang="de-DE" sz="800" kern="1200" dirty="0"/>
        </a:p>
      </dsp:txBody>
      <dsp:txXfrm>
        <a:off x="1741658" y="1016543"/>
        <a:ext cx="1253800" cy="394453"/>
      </dsp:txXfrm>
    </dsp:sp>
    <dsp:sp modelId="{DEFAE299-56E6-4E5D-86C2-B033154C88DD}">
      <dsp:nvSpPr>
        <dsp:cNvPr id="0" name=""/>
        <dsp:cNvSpPr/>
      </dsp:nvSpPr>
      <dsp:spPr>
        <a:xfrm>
          <a:off x="3164509" y="2233"/>
          <a:ext cx="1408764" cy="1127011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62112F-2FF2-4CDD-8B67-D7E8D69B3AC4}">
      <dsp:nvSpPr>
        <dsp:cNvPr id="0" name=""/>
        <dsp:cNvSpPr/>
      </dsp:nvSpPr>
      <dsp:spPr>
        <a:xfrm>
          <a:off x="3291298" y="1016543"/>
          <a:ext cx="1253800" cy="394453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800" kern="1200" dirty="0" smtClean="0"/>
            <a:t>Zukunftsträchtige Technologien</a:t>
          </a:r>
          <a:endParaRPr lang="de-DE" sz="800" kern="1200" dirty="0"/>
        </a:p>
      </dsp:txBody>
      <dsp:txXfrm>
        <a:off x="3291298" y="1016543"/>
        <a:ext cx="1253800" cy="394453"/>
      </dsp:txXfrm>
    </dsp:sp>
    <dsp:sp modelId="{FB261135-10DB-40FB-B501-41D53A285D0D}">
      <dsp:nvSpPr>
        <dsp:cNvPr id="0" name=""/>
        <dsp:cNvSpPr/>
      </dsp:nvSpPr>
      <dsp:spPr>
        <a:xfrm>
          <a:off x="840049" y="1551873"/>
          <a:ext cx="1408764" cy="1127011"/>
        </a:xfrm>
        <a:prstGeom prst="rect">
          <a:avLst/>
        </a:prstGeom>
        <a:blipFill dpi="0"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6" b="-166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DF7ED2-E27F-44C7-BB4B-988C90B10953}">
      <dsp:nvSpPr>
        <dsp:cNvPr id="0" name=""/>
        <dsp:cNvSpPr/>
      </dsp:nvSpPr>
      <dsp:spPr>
        <a:xfrm>
          <a:off x="966837" y="2566183"/>
          <a:ext cx="1253800" cy="394453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800" kern="1200" dirty="0" smtClean="0"/>
            <a:t>Strategische Ziele des Landes</a:t>
          </a:r>
          <a:endParaRPr lang="de-DE" sz="800" kern="1200" dirty="0"/>
        </a:p>
      </dsp:txBody>
      <dsp:txXfrm>
        <a:off x="966837" y="2566183"/>
        <a:ext cx="1253800" cy="394453"/>
      </dsp:txXfrm>
    </dsp:sp>
    <dsp:sp modelId="{24CB054A-50AE-41F3-84DE-59244C4CEDBE}">
      <dsp:nvSpPr>
        <dsp:cNvPr id="0" name=""/>
        <dsp:cNvSpPr/>
      </dsp:nvSpPr>
      <dsp:spPr>
        <a:xfrm>
          <a:off x="2389689" y="1551873"/>
          <a:ext cx="1408764" cy="1127011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659CFF-824E-4D53-AB26-95AE32FA9AB7}">
      <dsp:nvSpPr>
        <dsp:cNvPr id="0" name=""/>
        <dsp:cNvSpPr/>
      </dsp:nvSpPr>
      <dsp:spPr>
        <a:xfrm>
          <a:off x="2516478" y="2566183"/>
          <a:ext cx="1253800" cy="394453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800" kern="1200" dirty="0" smtClean="0"/>
            <a:t>Austausch der geodatenhaltenden Stellen</a:t>
          </a:r>
          <a:endParaRPr lang="de-DE" sz="800" kern="1200" dirty="0"/>
        </a:p>
      </dsp:txBody>
      <dsp:txXfrm>
        <a:off x="2516478" y="2566183"/>
        <a:ext cx="1253800" cy="3944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662A7-76A7-48D4-95E9-FC84F923ABDA}" type="datetimeFigureOut">
              <a:rPr lang="de-DE" smtClean="0"/>
              <a:t>20.11.2024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CF851-26AE-4788-847A-17074C3448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3388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altLang="de-DE" sz="1200" dirty="0" smtClean="0">
              <a:solidFill>
                <a:schemeClr val="bg1"/>
              </a:solidFill>
            </a:endParaRPr>
          </a:p>
        </p:txBody>
      </p:sp>
      <p:sp>
        <p:nvSpPr>
          <p:cNvPr id="92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45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3375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21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936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656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3376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096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628B39E-4A8F-4AE3-A964-1B7B76E4C90D}" type="slidenum">
              <a:rPr kumimoji="0" lang="de-DE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altLang="de-DE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365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/>
          </a:p>
        </p:txBody>
      </p:sp>
      <p:sp>
        <p:nvSpPr>
          <p:cNvPr id="2970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538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6175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4963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375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209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81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53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5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37F183A-3F26-42D0-B2AA-14B279B2E51F}" type="slidenum">
              <a:rPr lang="de-DE" altLang="de-DE" sz="1200" smtClean="0">
                <a:latin typeface="Times New Roman" panose="02020603050405020304" pitchFamily="18" charset="0"/>
              </a:rPr>
              <a:pPr/>
              <a:t>2</a:t>
            </a:fld>
            <a:endParaRPr lang="de-DE" altLang="de-DE" sz="120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998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DE" altLang="de-DE" dirty="0" smtClean="0"/>
              <a:t>Mit Beispielen arbeiten</a:t>
            </a:r>
          </a:p>
        </p:txBody>
      </p:sp>
      <p:sp>
        <p:nvSpPr>
          <p:cNvPr id="3174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538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6175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4963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375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209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81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53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5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29FAB90-4BD3-486E-B013-F30159BC244A}" type="slidenum">
              <a:rPr lang="de-DE" altLang="de-DE" sz="1200" smtClean="0">
                <a:latin typeface="Times New Roman" panose="02020603050405020304" pitchFamily="18" charset="0"/>
              </a:rPr>
              <a:pPr/>
              <a:t>3</a:t>
            </a:fld>
            <a:endParaRPr lang="de-DE" altLang="de-DE" sz="120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633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DE" altLang="de-DE" dirty="0" smtClean="0"/>
              <a:t>Mit Beispielen arbeiten</a:t>
            </a:r>
          </a:p>
        </p:txBody>
      </p:sp>
      <p:sp>
        <p:nvSpPr>
          <p:cNvPr id="3174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538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6175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4963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375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209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81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53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5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29FAB90-4BD3-486E-B013-F30159BC244A}" type="slidenum">
              <a:rPr lang="de-DE" altLang="de-DE" sz="1200" smtClean="0">
                <a:latin typeface="Times New Roman" panose="02020603050405020304" pitchFamily="18" charset="0"/>
              </a:rPr>
              <a:pPr/>
              <a:t>4</a:t>
            </a:fld>
            <a:endParaRPr lang="de-DE" altLang="de-DE" sz="120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8072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DE" altLang="de-DE" dirty="0" smtClean="0"/>
              <a:t>Mit Beispielen arbeiten</a:t>
            </a:r>
          </a:p>
        </p:txBody>
      </p:sp>
      <p:sp>
        <p:nvSpPr>
          <p:cNvPr id="3174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538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6175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4963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375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209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81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53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5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29FAB90-4BD3-486E-B013-F30159BC244A}" type="slidenum">
              <a:rPr lang="de-DE" altLang="de-DE" sz="1200" smtClean="0">
                <a:latin typeface="Times New Roman" panose="02020603050405020304" pitchFamily="18" charset="0"/>
              </a:rPr>
              <a:pPr/>
              <a:t>5</a:t>
            </a:fld>
            <a:endParaRPr lang="de-DE" altLang="de-DE" sz="120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424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DE" altLang="de-DE" dirty="0" smtClean="0"/>
              <a:t>Mit Beispielen arbeiten</a:t>
            </a:r>
          </a:p>
        </p:txBody>
      </p:sp>
      <p:sp>
        <p:nvSpPr>
          <p:cNvPr id="3174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538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6175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4963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375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209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81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53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5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29FAB90-4BD3-486E-B013-F30159BC244A}" type="slidenum">
              <a:rPr lang="de-DE" altLang="de-DE" sz="1200" smtClean="0">
                <a:latin typeface="Times New Roman" panose="02020603050405020304" pitchFamily="18" charset="0"/>
              </a:rPr>
              <a:pPr/>
              <a:t>6</a:t>
            </a:fld>
            <a:endParaRPr lang="de-DE" altLang="de-DE" sz="120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5399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DE" altLang="de-DE" dirty="0" smtClean="0"/>
              <a:t>Mit Beispielen arbeiten</a:t>
            </a:r>
          </a:p>
        </p:txBody>
      </p:sp>
      <p:sp>
        <p:nvSpPr>
          <p:cNvPr id="3174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538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6175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4963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375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209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81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53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5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29FAB90-4BD3-486E-B013-F30159BC244A}" type="slidenum">
              <a:rPr lang="de-DE" altLang="de-DE" sz="1200" smtClean="0">
                <a:latin typeface="Times New Roman" panose="02020603050405020304" pitchFamily="18" charset="0"/>
              </a:rPr>
              <a:pPr/>
              <a:t>7</a:t>
            </a:fld>
            <a:endParaRPr lang="de-DE" altLang="de-DE" sz="120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558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DE" altLang="de-DE" dirty="0" smtClean="0"/>
              <a:t>Mit Beispielen arbeiten</a:t>
            </a:r>
          </a:p>
        </p:txBody>
      </p:sp>
      <p:sp>
        <p:nvSpPr>
          <p:cNvPr id="3174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538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6175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4963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375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209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81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53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55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29FAB90-4BD3-486E-B013-F30159BC244A}" type="slidenum">
              <a:rPr lang="de-DE" altLang="de-DE" sz="1200" smtClean="0">
                <a:latin typeface="Times New Roman" panose="02020603050405020304" pitchFamily="18" charset="0"/>
              </a:rPr>
              <a:pPr/>
              <a:t>8</a:t>
            </a:fld>
            <a:endParaRPr lang="de-DE" altLang="de-DE" sz="120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235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dirty="0" smtClean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1EA0B09-FE58-4BC9-AED2-F5508428F448}" type="slidenum">
              <a:rPr lang="de-DE" altLang="de-DE" sz="1200" smtClean="0">
                <a:latin typeface="Times New Roman" panose="02020603050405020304" pitchFamily="18" charset="0"/>
              </a:rPr>
              <a:pPr/>
              <a:t>9</a:t>
            </a:fld>
            <a:endParaRPr lang="de-DE" altLang="de-DE" sz="120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22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F7227-509A-4F50-AB65-D7F801016D2D}" type="datetimeFigureOut">
              <a:rPr lang="de-DE" smtClean="0"/>
              <a:t>20.11.2024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B745-1650-4EE7-9872-C69E3437C9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806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F7227-509A-4F50-AB65-D7F801016D2D}" type="datetimeFigureOut">
              <a:rPr lang="de-DE" smtClean="0"/>
              <a:t>20.11.2024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B745-1650-4EE7-9872-C69E3437C9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2786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F7227-509A-4F50-AB65-D7F801016D2D}" type="datetimeFigureOut">
              <a:rPr lang="de-DE" smtClean="0"/>
              <a:t>20.11.2024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B745-1650-4EE7-9872-C69E3437C9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7507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/>
        </p:nvSpPr>
        <p:spPr bwMode="gray">
          <a:xfrm>
            <a:off x="-30163" y="-30163"/>
            <a:ext cx="12252326" cy="6240463"/>
          </a:xfrm>
          <a:custGeom>
            <a:avLst/>
            <a:gdLst>
              <a:gd name="connsiteX0" fmla="*/ 678689 w 9830004"/>
              <a:gd name="connsiteY0" fmla="*/ 458694 h 6676614"/>
              <a:gd name="connsiteX1" fmla="*/ 9822689 w 9830004"/>
              <a:gd name="connsiteY1" fmla="*/ 466009 h 6676614"/>
              <a:gd name="connsiteX2" fmla="*/ 9830004 w 9830004"/>
              <a:gd name="connsiteY2" fmla="*/ 5067270 h 6676614"/>
              <a:gd name="connsiteX3" fmla="*/ 671374 w 9830004"/>
              <a:gd name="connsiteY3" fmla="*/ 6676614 h 6676614"/>
              <a:gd name="connsiteX4" fmla="*/ 678689 w 9830004"/>
              <a:gd name="connsiteY4" fmla="*/ 458694 h 6676614"/>
              <a:gd name="connsiteX0" fmla="*/ 7315 w 9158630"/>
              <a:gd name="connsiteY0" fmla="*/ 458694 h 6676614"/>
              <a:gd name="connsiteX1" fmla="*/ 9151315 w 9158630"/>
              <a:gd name="connsiteY1" fmla="*/ 466009 h 6676614"/>
              <a:gd name="connsiteX2" fmla="*/ 9158630 w 9158630"/>
              <a:gd name="connsiteY2" fmla="*/ 5067270 h 6676614"/>
              <a:gd name="connsiteX3" fmla="*/ 0 w 9158630"/>
              <a:gd name="connsiteY3" fmla="*/ 6676614 h 6676614"/>
              <a:gd name="connsiteX4" fmla="*/ 7315 w 9158630"/>
              <a:gd name="connsiteY4" fmla="*/ 458694 h 6676614"/>
              <a:gd name="connsiteX0" fmla="*/ 7315 w 9158630"/>
              <a:gd name="connsiteY0" fmla="*/ 0 h 6217920"/>
              <a:gd name="connsiteX1" fmla="*/ 9151315 w 9158630"/>
              <a:gd name="connsiteY1" fmla="*/ 7315 h 6217920"/>
              <a:gd name="connsiteX2" fmla="*/ 9158630 w 9158630"/>
              <a:gd name="connsiteY2" fmla="*/ 4608576 h 6217920"/>
              <a:gd name="connsiteX3" fmla="*/ 0 w 9158630"/>
              <a:gd name="connsiteY3" fmla="*/ 6217920 h 6217920"/>
              <a:gd name="connsiteX4" fmla="*/ 7315 w 9158630"/>
              <a:gd name="connsiteY4" fmla="*/ 0 h 6217920"/>
              <a:gd name="connsiteX0" fmla="*/ 7315 w 9158630"/>
              <a:gd name="connsiteY0" fmla="*/ 0 h 6217920"/>
              <a:gd name="connsiteX1" fmla="*/ 9151315 w 9158630"/>
              <a:gd name="connsiteY1" fmla="*/ 7315 h 6217920"/>
              <a:gd name="connsiteX2" fmla="*/ 9158630 w 9158630"/>
              <a:gd name="connsiteY2" fmla="*/ 4608576 h 6217920"/>
              <a:gd name="connsiteX3" fmla="*/ 0 w 9158630"/>
              <a:gd name="connsiteY3" fmla="*/ 6217920 h 6217920"/>
              <a:gd name="connsiteX4" fmla="*/ 7315 w 9158630"/>
              <a:gd name="connsiteY4" fmla="*/ 0 h 6217920"/>
              <a:gd name="connsiteX0" fmla="*/ 7315 w 9158630"/>
              <a:gd name="connsiteY0" fmla="*/ 0 h 6217920"/>
              <a:gd name="connsiteX1" fmla="*/ 9151315 w 9158630"/>
              <a:gd name="connsiteY1" fmla="*/ 7315 h 6217920"/>
              <a:gd name="connsiteX2" fmla="*/ 9158630 w 9158630"/>
              <a:gd name="connsiteY2" fmla="*/ 4608576 h 6217920"/>
              <a:gd name="connsiteX3" fmla="*/ 0 w 9158630"/>
              <a:gd name="connsiteY3" fmla="*/ 6217920 h 6217920"/>
              <a:gd name="connsiteX4" fmla="*/ 7315 w 9158630"/>
              <a:gd name="connsiteY4" fmla="*/ 0 h 6217920"/>
              <a:gd name="connsiteX0" fmla="*/ 7315 w 9158630"/>
              <a:gd name="connsiteY0" fmla="*/ 11641 h 6210605"/>
              <a:gd name="connsiteX1" fmla="*/ 9151315 w 9158630"/>
              <a:gd name="connsiteY1" fmla="*/ 0 h 6210605"/>
              <a:gd name="connsiteX2" fmla="*/ 9158630 w 9158630"/>
              <a:gd name="connsiteY2" fmla="*/ 4601261 h 6210605"/>
              <a:gd name="connsiteX3" fmla="*/ 0 w 9158630"/>
              <a:gd name="connsiteY3" fmla="*/ 6210605 h 6210605"/>
              <a:gd name="connsiteX4" fmla="*/ 7315 w 9158630"/>
              <a:gd name="connsiteY4" fmla="*/ 11641 h 6210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8630" h="6210605">
                <a:moveTo>
                  <a:pt x="7315" y="11641"/>
                </a:moveTo>
                <a:lnTo>
                  <a:pt x="9151315" y="0"/>
                </a:lnTo>
                <a:cubicBezTo>
                  <a:pt x="9153753" y="1533754"/>
                  <a:pt x="9156192" y="3067507"/>
                  <a:pt x="9158630" y="4601261"/>
                </a:cubicBezTo>
                <a:lnTo>
                  <a:pt x="0" y="6210605"/>
                </a:lnTo>
                <a:cubicBezTo>
                  <a:pt x="2438" y="4137965"/>
                  <a:pt x="4877" y="2084281"/>
                  <a:pt x="7315" y="11641"/>
                </a:cubicBezTo>
                <a:close/>
              </a:path>
            </a:pathLst>
          </a:cu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600">
              <a:solidFill>
                <a:srgbClr val="003064"/>
              </a:solidFill>
            </a:endParaRPr>
          </a:p>
        </p:txBody>
      </p:sp>
      <p:pic>
        <p:nvPicPr>
          <p:cNvPr id="5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8638" y="5457825"/>
            <a:ext cx="198755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624421" y="1648999"/>
            <a:ext cx="10943167" cy="1275946"/>
          </a:xfrm>
        </p:spPr>
        <p:txBody>
          <a:bodyPr/>
          <a:lstStyle>
            <a:lvl1pPr>
              <a:defRPr sz="38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624421" y="2896260"/>
            <a:ext cx="10943167" cy="928789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1131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/>
        </p:nvSpPr>
        <p:spPr bwMode="gray">
          <a:xfrm>
            <a:off x="-30163" y="-30163"/>
            <a:ext cx="12252326" cy="6240463"/>
          </a:xfrm>
          <a:custGeom>
            <a:avLst/>
            <a:gdLst>
              <a:gd name="connsiteX0" fmla="*/ 678689 w 9830004"/>
              <a:gd name="connsiteY0" fmla="*/ 458694 h 6676614"/>
              <a:gd name="connsiteX1" fmla="*/ 9822689 w 9830004"/>
              <a:gd name="connsiteY1" fmla="*/ 466009 h 6676614"/>
              <a:gd name="connsiteX2" fmla="*/ 9830004 w 9830004"/>
              <a:gd name="connsiteY2" fmla="*/ 5067270 h 6676614"/>
              <a:gd name="connsiteX3" fmla="*/ 671374 w 9830004"/>
              <a:gd name="connsiteY3" fmla="*/ 6676614 h 6676614"/>
              <a:gd name="connsiteX4" fmla="*/ 678689 w 9830004"/>
              <a:gd name="connsiteY4" fmla="*/ 458694 h 6676614"/>
              <a:gd name="connsiteX0" fmla="*/ 7315 w 9158630"/>
              <a:gd name="connsiteY0" fmla="*/ 458694 h 6676614"/>
              <a:gd name="connsiteX1" fmla="*/ 9151315 w 9158630"/>
              <a:gd name="connsiteY1" fmla="*/ 466009 h 6676614"/>
              <a:gd name="connsiteX2" fmla="*/ 9158630 w 9158630"/>
              <a:gd name="connsiteY2" fmla="*/ 5067270 h 6676614"/>
              <a:gd name="connsiteX3" fmla="*/ 0 w 9158630"/>
              <a:gd name="connsiteY3" fmla="*/ 6676614 h 6676614"/>
              <a:gd name="connsiteX4" fmla="*/ 7315 w 9158630"/>
              <a:gd name="connsiteY4" fmla="*/ 458694 h 6676614"/>
              <a:gd name="connsiteX0" fmla="*/ 7315 w 9158630"/>
              <a:gd name="connsiteY0" fmla="*/ 0 h 6217920"/>
              <a:gd name="connsiteX1" fmla="*/ 9151315 w 9158630"/>
              <a:gd name="connsiteY1" fmla="*/ 7315 h 6217920"/>
              <a:gd name="connsiteX2" fmla="*/ 9158630 w 9158630"/>
              <a:gd name="connsiteY2" fmla="*/ 4608576 h 6217920"/>
              <a:gd name="connsiteX3" fmla="*/ 0 w 9158630"/>
              <a:gd name="connsiteY3" fmla="*/ 6217920 h 6217920"/>
              <a:gd name="connsiteX4" fmla="*/ 7315 w 9158630"/>
              <a:gd name="connsiteY4" fmla="*/ 0 h 6217920"/>
              <a:gd name="connsiteX0" fmla="*/ 7315 w 9158630"/>
              <a:gd name="connsiteY0" fmla="*/ 0 h 6217920"/>
              <a:gd name="connsiteX1" fmla="*/ 9151315 w 9158630"/>
              <a:gd name="connsiteY1" fmla="*/ 7315 h 6217920"/>
              <a:gd name="connsiteX2" fmla="*/ 9158630 w 9158630"/>
              <a:gd name="connsiteY2" fmla="*/ 4608576 h 6217920"/>
              <a:gd name="connsiteX3" fmla="*/ 0 w 9158630"/>
              <a:gd name="connsiteY3" fmla="*/ 6217920 h 6217920"/>
              <a:gd name="connsiteX4" fmla="*/ 7315 w 9158630"/>
              <a:gd name="connsiteY4" fmla="*/ 0 h 6217920"/>
              <a:gd name="connsiteX0" fmla="*/ 7315 w 9158630"/>
              <a:gd name="connsiteY0" fmla="*/ 0 h 6217920"/>
              <a:gd name="connsiteX1" fmla="*/ 9151315 w 9158630"/>
              <a:gd name="connsiteY1" fmla="*/ 7315 h 6217920"/>
              <a:gd name="connsiteX2" fmla="*/ 9158630 w 9158630"/>
              <a:gd name="connsiteY2" fmla="*/ 4608576 h 6217920"/>
              <a:gd name="connsiteX3" fmla="*/ 0 w 9158630"/>
              <a:gd name="connsiteY3" fmla="*/ 6217920 h 6217920"/>
              <a:gd name="connsiteX4" fmla="*/ 7315 w 9158630"/>
              <a:gd name="connsiteY4" fmla="*/ 0 h 6217920"/>
              <a:gd name="connsiteX0" fmla="*/ 7315 w 9158630"/>
              <a:gd name="connsiteY0" fmla="*/ 11641 h 6210605"/>
              <a:gd name="connsiteX1" fmla="*/ 9151315 w 9158630"/>
              <a:gd name="connsiteY1" fmla="*/ 0 h 6210605"/>
              <a:gd name="connsiteX2" fmla="*/ 9158630 w 9158630"/>
              <a:gd name="connsiteY2" fmla="*/ 4601261 h 6210605"/>
              <a:gd name="connsiteX3" fmla="*/ 0 w 9158630"/>
              <a:gd name="connsiteY3" fmla="*/ 6210605 h 6210605"/>
              <a:gd name="connsiteX4" fmla="*/ 7315 w 9158630"/>
              <a:gd name="connsiteY4" fmla="*/ 11641 h 6210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8630" h="6210605">
                <a:moveTo>
                  <a:pt x="7315" y="11641"/>
                </a:moveTo>
                <a:lnTo>
                  <a:pt x="9151315" y="0"/>
                </a:lnTo>
                <a:cubicBezTo>
                  <a:pt x="9153753" y="1533754"/>
                  <a:pt x="9156192" y="3067507"/>
                  <a:pt x="9158630" y="4601261"/>
                </a:cubicBezTo>
                <a:lnTo>
                  <a:pt x="0" y="6210605"/>
                </a:lnTo>
                <a:cubicBezTo>
                  <a:pt x="2438" y="4137965"/>
                  <a:pt x="4877" y="2084281"/>
                  <a:pt x="7315" y="11641"/>
                </a:cubicBezTo>
                <a:close/>
              </a:path>
            </a:pathLst>
          </a:custGeom>
          <a:solidFill>
            <a:srgbClr val="7F97B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600">
              <a:solidFill>
                <a:srgbClr val="003064"/>
              </a:solidFill>
            </a:endParaRPr>
          </a:p>
        </p:txBody>
      </p:sp>
      <p:pic>
        <p:nvPicPr>
          <p:cNvPr id="5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6825" y="5457825"/>
            <a:ext cx="198755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624421" y="1648999"/>
            <a:ext cx="10943167" cy="1275946"/>
          </a:xfrm>
        </p:spPr>
        <p:txBody>
          <a:bodyPr/>
          <a:lstStyle>
            <a:lvl1pPr>
              <a:defRPr sz="38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624421" y="2896260"/>
            <a:ext cx="10943167" cy="928789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840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/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6110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624416" y="1960723"/>
            <a:ext cx="6335680" cy="427659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0"/>
          </p:nvPr>
        </p:nvSpPr>
        <p:spPr bwMode="gray">
          <a:xfrm>
            <a:off x="7206639" y="2060576"/>
            <a:ext cx="4366684" cy="2988605"/>
          </a:xfrm>
          <a:solidFill>
            <a:schemeClr val="bg1">
              <a:lumMod val="75000"/>
            </a:schemeClr>
          </a:solidFill>
          <a:ln>
            <a:noFill/>
          </a:ln>
        </p:spPr>
        <p:txBody>
          <a:bodyPr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de-DE" noProof="0" dirty="0" smtClean="0"/>
              <a:t>Bild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296846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9805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03510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4751388" y="6669088"/>
            <a:ext cx="6475412" cy="188912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Stephan Bork</a:t>
            </a:r>
            <a:endParaRPr lang="de-DE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887200" y="6645275"/>
            <a:ext cx="246063" cy="225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9789A742-F750-41D2-94A3-6A865F0BCFC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5" name="Datumsplatzhalter 1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03057D5-911A-441B-9485-D847B0BCC817}" type="datetime1">
              <a:rPr lang="de-DE" altLang="de-DE"/>
              <a:pPr>
                <a:defRPr/>
              </a:pPr>
              <a:t>20.11.2024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78393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F7227-509A-4F50-AB65-D7F801016D2D}" type="datetimeFigureOut">
              <a:rPr lang="de-DE" smtClean="0"/>
              <a:t>20.11.2024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B745-1650-4EE7-9872-C69E3437C9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0633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F7227-509A-4F50-AB65-D7F801016D2D}" type="datetimeFigureOut">
              <a:rPr lang="de-DE" smtClean="0"/>
              <a:t>20.11.2024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B745-1650-4EE7-9872-C69E3437C9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560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F7227-509A-4F50-AB65-D7F801016D2D}" type="datetimeFigureOut">
              <a:rPr lang="de-DE" smtClean="0"/>
              <a:t>20.11.2024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B745-1650-4EE7-9872-C69E3437C9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2316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F7227-509A-4F50-AB65-D7F801016D2D}" type="datetimeFigureOut">
              <a:rPr lang="de-DE" smtClean="0"/>
              <a:t>20.11.2024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B745-1650-4EE7-9872-C69E3437C9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2187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F7227-509A-4F50-AB65-D7F801016D2D}" type="datetimeFigureOut">
              <a:rPr lang="de-DE" smtClean="0"/>
              <a:t>20.11.2024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B745-1650-4EE7-9872-C69E3437C9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5068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F7227-509A-4F50-AB65-D7F801016D2D}" type="datetimeFigureOut">
              <a:rPr lang="de-DE" smtClean="0"/>
              <a:t>20.11.2024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B745-1650-4EE7-9872-C69E3437C9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8938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F7227-509A-4F50-AB65-D7F801016D2D}" type="datetimeFigureOut">
              <a:rPr lang="de-DE" smtClean="0"/>
              <a:t>20.11.2024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B745-1650-4EE7-9872-C69E3437C9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320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F7227-509A-4F50-AB65-D7F801016D2D}" type="datetimeFigureOut">
              <a:rPr lang="de-DE" smtClean="0"/>
              <a:t>20.11.2024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9B745-1650-4EE7-9872-C69E3437C9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5552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F7227-509A-4F50-AB65-D7F801016D2D}" type="datetimeFigureOut">
              <a:rPr lang="de-DE" smtClean="0"/>
              <a:t>20.11.2024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9B745-1650-4EE7-9872-C69E3437C9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2726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 bwMode="gray">
          <a:xfrm>
            <a:off x="0" y="1736725"/>
            <a:ext cx="12192000" cy="4679950"/>
          </a:xfrm>
          <a:prstGeom prst="rect">
            <a:avLst/>
          </a:prstGeom>
          <a:solidFill>
            <a:srgbClr val="F2F4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de-DE" altLang="de-DE" sz="1800" smtClean="0">
              <a:solidFill>
                <a:srgbClr val="003064"/>
              </a:solidFill>
            </a:endParaRPr>
          </a:p>
        </p:txBody>
      </p:sp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gray">
          <a:xfrm>
            <a:off x="1871663" y="493713"/>
            <a:ext cx="72961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 zweite Zeile</a:t>
            </a:r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623888" y="1960563"/>
            <a:ext cx="10944225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31" name="Rechteck 8"/>
          <p:cNvSpPr>
            <a:spLocks noChangeArrowheads="1"/>
          </p:cNvSpPr>
          <p:nvPr/>
        </p:nvSpPr>
        <p:spPr bwMode="gray">
          <a:xfrm>
            <a:off x="623888" y="6496050"/>
            <a:ext cx="3935412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defRPr sz="2000" u="sng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 u="sng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 u="sng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 u="sng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 u="sng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de-DE" altLang="de-DE" sz="1100" b="1" u="none" smtClean="0">
                <a:solidFill>
                  <a:srgbClr val="003064"/>
                </a:solidFill>
              </a:rPr>
              <a:t>Schleswig-Holstein.</a:t>
            </a:r>
            <a:r>
              <a:rPr lang="de-DE" altLang="de-DE" sz="1100" u="none" smtClean="0">
                <a:solidFill>
                  <a:srgbClr val="003064"/>
                </a:solidFill>
              </a:rPr>
              <a:t> Der echte Norden.</a:t>
            </a:r>
          </a:p>
        </p:txBody>
      </p:sp>
      <p:sp>
        <p:nvSpPr>
          <p:cNvPr id="1032" name="Rechteck 9"/>
          <p:cNvSpPr>
            <a:spLocks noChangeArrowheads="1"/>
          </p:cNvSpPr>
          <p:nvPr/>
        </p:nvSpPr>
        <p:spPr bwMode="gray">
          <a:xfrm>
            <a:off x="10609263" y="6496050"/>
            <a:ext cx="9588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72001B1C-4B2E-455F-94F0-22954EC89F57}" type="slidenum">
              <a:rPr lang="de-DE" altLang="de-DE" sz="1100" b="1" smtClean="0">
                <a:solidFill>
                  <a:srgbClr val="003064"/>
                </a:solidFill>
              </a:rPr>
              <a:pPr algn="r" eaLnBrk="1" hangingPunct="1">
                <a:defRPr/>
              </a:pPr>
              <a:t>‹Nr.›</a:t>
            </a:fld>
            <a:endParaRPr lang="de-DE" altLang="de-DE" sz="1100" smtClean="0">
              <a:solidFill>
                <a:srgbClr val="003064"/>
              </a:solidFill>
            </a:endParaRPr>
          </a:p>
        </p:txBody>
      </p:sp>
      <p:pic>
        <p:nvPicPr>
          <p:cNvPr id="2" name="Grafik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27038"/>
            <a:ext cx="9398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12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5838" y="549275"/>
            <a:ext cx="18034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688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</a:defRPr>
      </a:lvl9pPr>
    </p:titleStyle>
    <p:bodyStyle>
      <a:lvl1pPr marL="142875" indent="-142875" algn="l" rtl="0" eaLnBrk="0" fontAlgn="base" hangingPunct="0">
        <a:lnSpc>
          <a:spcPct val="135000"/>
        </a:lnSpc>
        <a:spcBef>
          <a:spcPct val="0"/>
        </a:spcBef>
        <a:spcAft>
          <a:spcPct val="0"/>
        </a:spcAft>
        <a:buFont typeface="Arial" panose="020B06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123825" algn="l" rtl="0" eaLnBrk="0" fontAlgn="base" hangingPunct="0">
        <a:lnSpc>
          <a:spcPct val="135000"/>
        </a:lnSpc>
        <a:spcBef>
          <a:spcPct val="0"/>
        </a:spcBef>
        <a:spcAft>
          <a:spcPct val="0"/>
        </a:spcAft>
        <a:buFont typeface="Arial" panose="020B06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9575" indent="-142875" algn="l" rtl="0" eaLnBrk="0" fontAlgn="base" hangingPunct="0">
        <a:lnSpc>
          <a:spcPct val="135000"/>
        </a:lnSpc>
        <a:spcBef>
          <a:spcPct val="0"/>
        </a:spcBef>
        <a:spcAft>
          <a:spcPct val="0"/>
        </a:spcAft>
        <a:buFont typeface="Arial" panose="020B06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42925" indent="-149225" algn="l" rtl="0" eaLnBrk="0" fontAlgn="base" hangingPunct="0">
        <a:lnSpc>
          <a:spcPct val="135000"/>
        </a:lnSpc>
        <a:spcBef>
          <a:spcPct val="0"/>
        </a:spcBef>
        <a:spcAft>
          <a:spcPct val="0"/>
        </a:spcAft>
        <a:buFont typeface="Arial" panose="020B06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676275" indent="-133350" algn="l" rtl="0" eaLnBrk="0" fontAlgn="base" hangingPunct="0">
        <a:lnSpc>
          <a:spcPct val="135000"/>
        </a:lnSpc>
        <a:spcBef>
          <a:spcPct val="0"/>
        </a:spcBef>
        <a:spcAft>
          <a:spcPct val="0"/>
        </a:spcAft>
        <a:buFont typeface="Arial" panose="020B06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 bwMode="gray">
          <a:xfrm>
            <a:off x="604838" y="638175"/>
            <a:ext cx="10801350" cy="486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135000"/>
              </a:lnSpc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266700" indent="-123825">
              <a:lnSpc>
                <a:spcPct val="135000"/>
              </a:lnSpc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09575" indent="-142875">
              <a:lnSpc>
                <a:spcPct val="135000"/>
              </a:lnSpc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542925" indent="-149225">
              <a:lnSpc>
                <a:spcPct val="135000"/>
              </a:lnSpc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676275" indent="-133350">
              <a:lnSpc>
                <a:spcPct val="135000"/>
              </a:lnSpc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133475" indent="-133350" eaLnBrk="0" fontAlgn="base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590675" indent="-133350" eaLnBrk="0" fontAlgn="base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047875" indent="-133350" eaLnBrk="0" fontAlgn="base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05075" indent="-133350" eaLnBrk="0" fontAlgn="base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Geodatennetzwerk</a:t>
            </a:r>
          </a:p>
          <a:p>
            <a:pPr marL="0" marR="0" lvl="0" indent="0" algn="l" defTabSz="914400" rtl="0" eaLnBrk="0" fontAlgn="base" latinLnBrk="0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altLang="de-DE" sz="3200" b="1" noProof="0" dirty="0" smtClean="0">
                <a:solidFill>
                  <a:prstClr val="white"/>
                </a:solidFill>
                <a:cs typeface="Arial" panose="020B0604020202020204" pitchFamily="34" charset="0"/>
              </a:rPr>
              <a:t>Grundidee und Ziele</a:t>
            </a:r>
            <a:r>
              <a:rPr kumimoji="0" lang="de-DE" altLang="de-DE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kumimoji="0" lang="de-DE" altLang="de-DE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de-DE" altLang="de-DE" sz="32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altLang="de-DE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alt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LVermGeo SH</a:t>
            </a:r>
            <a:endParaRPr kumimoji="0" lang="de-DE" altLang="de-DE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alt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Dez. 84 - Fachbereich Geodatenintegration,</a:t>
            </a:r>
            <a:r>
              <a:rPr kumimoji="0" lang="de-DE" altLang="de-DE" sz="2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alt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Webprozesse, Geodatenberatung </a:t>
            </a:r>
          </a:p>
          <a:p>
            <a:pPr marL="0" marR="0" lvl="0" indent="0" algn="l" defTabSz="914400" rtl="0" eaLnBrk="0" fontAlgn="base" latinLnBrk="0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alt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Geokompetenzaufgaben</a:t>
            </a:r>
          </a:p>
          <a:p>
            <a:pPr marL="0" marR="0" lvl="0" indent="0" algn="l" defTabSz="914400" rtl="0" eaLnBrk="0" fontAlgn="base" latinLnBrk="0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alt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Markus Kopelke</a:t>
            </a:r>
          </a:p>
          <a:p>
            <a:pPr marL="0" marR="0" lvl="0" indent="0" algn="l" defTabSz="914400" rtl="0" eaLnBrk="0" fontAlgn="base" latinLnBrk="0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</a:t>
            </a: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1. Sitzung Geodatennetzwerk, 20.11.2024 </a:t>
            </a: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endParaRPr kumimoji="0" lang="de-DE" altLang="de-DE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194" name="Foliennummernplatzhalter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10483850" y="6645275"/>
            <a:ext cx="184150" cy="22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35000"/>
              </a:lnSpc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35000"/>
              </a:lnSpc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35000"/>
              </a:lnSpc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35000"/>
              </a:lnSpc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35000"/>
              </a:lnSpc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D6E7099-4349-4D9E-AB47-86DCB5727835}" type="slidenum">
              <a:rPr kumimoji="0" lang="de-DE" alt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altLang="de-DE" sz="9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25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Geokompetenzzentrum LVermGeo SH</a:t>
            </a:r>
          </a:p>
        </p:txBody>
      </p:sp>
      <p:grpSp>
        <p:nvGrpSpPr>
          <p:cNvPr id="25" name="Gruppieren 5"/>
          <p:cNvGrpSpPr>
            <a:grpSpLocks/>
          </p:cNvGrpSpPr>
          <p:nvPr/>
        </p:nvGrpSpPr>
        <p:grpSpPr bwMode="auto">
          <a:xfrm>
            <a:off x="1595400" y="1812175"/>
            <a:ext cx="9001125" cy="4738254"/>
            <a:chOff x="1595400" y="2258844"/>
            <a:chExt cx="9001200" cy="3600480"/>
          </a:xfrm>
        </p:grpSpPr>
        <p:sp>
          <p:nvSpPr>
            <p:cNvPr id="26" name="Abgerundetes Rechteck 25"/>
            <p:cNvSpPr/>
            <p:nvPr/>
          </p:nvSpPr>
          <p:spPr>
            <a:xfrm>
              <a:off x="1595400" y="2258844"/>
              <a:ext cx="9001200" cy="3600480"/>
            </a:xfrm>
            <a:prstGeom prst="roundRect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76200"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sz="1600">
                <a:solidFill>
                  <a:schemeClr val="tx1"/>
                </a:solidFill>
              </a:endParaRPr>
            </a:p>
          </p:txBody>
        </p:sp>
        <p:sp>
          <p:nvSpPr>
            <p:cNvPr id="27" name="Abgerundetes Rechteck 16"/>
            <p:cNvSpPr>
              <a:spLocks noChangeArrowheads="1"/>
            </p:cNvSpPr>
            <p:nvPr/>
          </p:nvSpPr>
          <p:spPr bwMode="auto">
            <a:xfrm>
              <a:off x="1685412" y="2348856"/>
              <a:ext cx="8822764" cy="3420456"/>
            </a:xfrm>
            <a:prstGeom prst="roundRect">
              <a:avLst>
                <a:gd name="adj" fmla="val 16667"/>
              </a:avLst>
            </a:prstGeom>
            <a:solidFill>
              <a:srgbClr val="003064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ts val="1200"/>
                </a:spcBef>
                <a:spcAft>
                  <a:spcPts val="800"/>
                </a:spcAft>
              </a:pPr>
              <a:r>
                <a:rPr lang="de-DE" altLang="de-DE" b="1" dirty="0"/>
                <a:t>Geokompetenzzentrum LVermGeo SH</a:t>
              </a:r>
              <a:endParaRPr lang="de-DE" altLang="de-DE" b="1" dirty="0">
                <a:solidFill>
                  <a:srgbClr val="003064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" name="Abgerundetes Rechteck 16"/>
            <p:cNvSpPr>
              <a:spLocks noChangeArrowheads="1"/>
            </p:cNvSpPr>
            <p:nvPr/>
          </p:nvSpPr>
          <p:spPr bwMode="auto">
            <a:xfrm>
              <a:off x="1748854" y="3587930"/>
              <a:ext cx="8677666" cy="2066933"/>
            </a:xfrm>
            <a:prstGeom prst="roundRect">
              <a:avLst>
                <a:gd name="adj" fmla="val 16667"/>
              </a:avLst>
            </a:prstGeom>
            <a:solidFill>
              <a:srgbClr val="003064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Aft>
                  <a:spcPts val="800"/>
                </a:spcAft>
              </a:pPr>
              <a:endParaRPr lang="de-DE" altLang="de-DE" sz="1500" b="1" dirty="0">
                <a:solidFill>
                  <a:srgbClr val="003064"/>
                </a:solidFill>
              </a:endParaRPr>
            </a:p>
            <a:p>
              <a:pPr algn="ctr">
                <a:spcAft>
                  <a:spcPts val="800"/>
                </a:spcAft>
              </a:pPr>
              <a:endParaRPr lang="de-DE" altLang="de-DE" sz="1500" b="1" dirty="0">
                <a:solidFill>
                  <a:srgbClr val="003064"/>
                </a:solidFill>
              </a:endParaRPr>
            </a:p>
            <a:p>
              <a:pPr algn="ctr">
                <a:spcAft>
                  <a:spcPts val="800"/>
                </a:spcAft>
              </a:pPr>
              <a:endParaRPr lang="de-DE" altLang="de-DE" sz="1500" b="1" dirty="0">
                <a:solidFill>
                  <a:srgbClr val="003064"/>
                </a:solidFill>
              </a:endParaRPr>
            </a:p>
            <a:p>
              <a:pPr algn="ctr">
                <a:spcAft>
                  <a:spcPts val="800"/>
                </a:spcAft>
              </a:pPr>
              <a:endParaRPr lang="de-DE" altLang="de-DE" sz="1500" b="1" dirty="0">
                <a:solidFill>
                  <a:srgbClr val="003064"/>
                </a:solidFill>
              </a:endParaRPr>
            </a:p>
            <a:p>
              <a:pPr algn="ctr">
                <a:spcAft>
                  <a:spcPts val="800"/>
                </a:spcAft>
              </a:pPr>
              <a:endParaRPr lang="de-DE" altLang="de-DE" sz="1500" b="1" dirty="0">
                <a:solidFill>
                  <a:srgbClr val="003064"/>
                </a:solidFill>
              </a:endParaRPr>
            </a:p>
            <a:p>
              <a:pPr algn="ctr">
                <a:spcAft>
                  <a:spcPts val="800"/>
                </a:spcAft>
              </a:pPr>
              <a:endParaRPr lang="de-DE" altLang="de-DE" sz="1500" b="1" dirty="0" smtClean="0">
                <a:solidFill>
                  <a:srgbClr val="003064"/>
                </a:solidFill>
              </a:endParaRPr>
            </a:p>
            <a:p>
              <a:pPr algn="ctr">
                <a:spcAft>
                  <a:spcPts val="800"/>
                </a:spcAft>
              </a:pPr>
              <a:r>
                <a:rPr lang="de-DE" altLang="de-DE" sz="1500" b="1" dirty="0" smtClean="0">
                  <a:solidFill>
                    <a:srgbClr val="003064"/>
                  </a:solidFill>
                </a:rPr>
                <a:t>Verwendung </a:t>
              </a:r>
              <a:r>
                <a:rPr lang="de-DE" altLang="de-DE" sz="1500" b="1" dirty="0">
                  <a:solidFill>
                    <a:srgbClr val="003064"/>
                  </a:solidFill>
                </a:rPr>
                <a:t>von Projektmanagement Methoden</a:t>
              </a:r>
            </a:p>
          </p:txBody>
        </p:sp>
        <p:sp>
          <p:nvSpPr>
            <p:cNvPr id="29" name="Abgerundetes Rechteck 16"/>
            <p:cNvSpPr>
              <a:spLocks noChangeArrowheads="1"/>
            </p:cNvSpPr>
            <p:nvPr/>
          </p:nvSpPr>
          <p:spPr bwMode="auto">
            <a:xfrm>
              <a:off x="1882184" y="3779167"/>
              <a:ext cx="2741613" cy="450850"/>
            </a:xfrm>
            <a:prstGeom prst="roundRect">
              <a:avLst>
                <a:gd name="adj" fmla="val 16667"/>
              </a:avLst>
            </a:prstGeom>
            <a:solidFill>
              <a:srgbClr val="003064">
                <a:alpha val="20000"/>
              </a:srgbClr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Aft>
                  <a:spcPts val="800"/>
                </a:spcAft>
              </a:pPr>
              <a:r>
                <a:rPr lang="de-DE" altLang="de-DE" sz="1500" b="1" dirty="0" smtClean="0">
                  <a:solidFill>
                    <a:srgbClr val="133F6F"/>
                  </a:solidFill>
                </a:rPr>
                <a:t>Geodatenberatungsstelle</a:t>
              </a:r>
              <a:endParaRPr lang="de-DE" altLang="de-DE" sz="1500" b="1" dirty="0">
                <a:solidFill>
                  <a:srgbClr val="133F6F"/>
                </a:solidFill>
              </a:endParaRPr>
            </a:p>
          </p:txBody>
        </p:sp>
        <p:sp>
          <p:nvSpPr>
            <p:cNvPr id="30" name="Abgerundetes Rechteck 16"/>
            <p:cNvSpPr>
              <a:spLocks noChangeArrowheads="1"/>
            </p:cNvSpPr>
            <p:nvPr/>
          </p:nvSpPr>
          <p:spPr bwMode="auto">
            <a:xfrm>
              <a:off x="4705452" y="3781548"/>
              <a:ext cx="2733675" cy="450850"/>
            </a:xfrm>
            <a:prstGeom prst="roundRect">
              <a:avLst>
                <a:gd name="adj" fmla="val 16667"/>
              </a:avLst>
            </a:prstGeom>
            <a:solidFill>
              <a:srgbClr val="003064">
                <a:alpha val="20000"/>
              </a:srgbClr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Aft>
                  <a:spcPts val="800"/>
                </a:spcAft>
              </a:pPr>
              <a:r>
                <a:rPr lang="de-DE" altLang="de-DE" sz="1500" b="1" dirty="0">
                  <a:solidFill>
                    <a:srgbClr val="133F6F"/>
                  </a:solidFill>
                </a:rPr>
                <a:t>Geodatenstandardisierung</a:t>
              </a:r>
            </a:p>
          </p:txBody>
        </p:sp>
        <p:sp>
          <p:nvSpPr>
            <p:cNvPr id="31" name="Abgerundetes Rechteck 16"/>
            <p:cNvSpPr>
              <a:spLocks noChangeArrowheads="1"/>
            </p:cNvSpPr>
            <p:nvPr/>
          </p:nvSpPr>
          <p:spPr bwMode="auto">
            <a:xfrm>
              <a:off x="7527551" y="3781549"/>
              <a:ext cx="2733675" cy="450850"/>
            </a:xfrm>
            <a:prstGeom prst="roundRect">
              <a:avLst>
                <a:gd name="adj" fmla="val 16667"/>
              </a:avLst>
            </a:prstGeom>
            <a:solidFill>
              <a:srgbClr val="003064">
                <a:alpha val="20000"/>
              </a:srgbClr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Aft>
                  <a:spcPts val="800"/>
                </a:spcAft>
              </a:pPr>
              <a:r>
                <a:rPr lang="de-DE" altLang="de-DE" sz="1500" b="1">
                  <a:solidFill>
                    <a:srgbClr val="003064"/>
                  </a:solidFill>
                </a:rPr>
                <a:t>GDI-Plus</a:t>
              </a:r>
            </a:p>
          </p:txBody>
        </p:sp>
        <p:sp>
          <p:nvSpPr>
            <p:cNvPr id="32" name="Abgerundetes Rechteck 16"/>
            <p:cNvSpPr>
              <a:spLocks noChangeArrowheads="1"/>
            </p:cNvSpPr>
            <p:nvPr/>
          </p:nvSpPr>
          <p:spPr bwMode="auto">
            <a:xfrm>
              <a:off x="1852237" y="4489478"/>
              <a:ext cx="2019300" cy="630238"/>
            </a:xfrm>
            <a:prstGeom prst="roundRect">
              <a:avLst>
                <a:gd name="adj" fmla="val 16667"/>
              </a:avLst>
            </a:prstGeom>
            <a:solidFill>
              <a:srgbClr val="003064">
                <a:alpha val="20000"/>
              </a:srgbClr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Aft>
                  <a:spcPts val="800"/>
                </a:spcAft>
              </a:pPr>
              <a:r>
                <a:rPr lang="de-DE" altLang="de-DE" sz="1500" b="1" dirty="0">
                  <a:solidFill>
                    <a:srgbClr val="133F6F"/>
                  </a:solidFill>
                </a:rPr>
                <a:t>Geodaten-standardisierung</a:t>
              </a:r>
            </a:p>
          </p:txBody>
        </p:sp>
        <p:sp>
          <p:nvSpPr>
            <p:cNvPr id="33" name="Abgerundetes Rechteck 16"/>
            <p:cNvSpPr>
              <a:spLocks noChangeArrowheads="1"/>
            </p:cNvSpPr>
            <p:nvPr/>
          </p:nvSpPr>
          <p:spPr bwMode="auto">
            <a:xfrm>
              <a:off x="4021652" y="4491859"/>
              <a:ext cx="2019300" cy="625475"/>
            </a:xfrm>
            <a:prstGeom prst="roundRect">
              <a:avLst>
                <a:gd name="adj" fmla="val 16667"/>
              </a:avLst>
            </a:prstGeom>
            <a:solidFill>
              <a:srgbClr val="003064">
                <a:alpha val="20000"/>
              </a:srgbClr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Aft>
                  <a:spcPts val="800"/>
                </a:spcAft>
              </a:pPr>
              <a:r>
                <a:rPr lang="de-DE" altLang="de-DE" sz="1500" b="1" dirty="0">
                  <a:solidFill>
                    <a:srgbClr val="133F6F"/>
                  </a:solidFill>
                </a:rPr>
                <a:t>Geofachdaten-dienste</a:t>
              </a:r>
            </a:p>
          </p:txBody>
        </p:sp>
        <p:sp>
          <p:nvSpPr>
            <p:cNvPr id="34" name="Abgerundetes Rechteck 16"/>
            <p:cNvSpPr>
              <a:spLocks noChangeArrowheads="1"/>
            </p:cNvSpPr>
            <p:nvPr/>
          </p:nvSpPr>
          <p:spPr bwMode="auto">
            <a:xfrm>
              <a:off x="6177700" y="4491859"/>
              <a:ext cx="2019300" cy="625475"/>
            </a:xfrm>
            <a:prstGeom prst="roundRect">
              <a:avLst>
                <a:gd name="adj" fmla="val 16667"/>
              </a:avLst>
            </a:prstGeom>
            <a:solidFill>
              <a:srgbClr val="003064">
                <a:alpha val="20000"/>
              </a:srgbClr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de-DE" altLang="de-DE" sz="1500" b="1" dirty="0">
                  <a:solidFill>
                    <a:srgbClr val="133F6F"/>
                  </a:solidFill>
                </a:rPr>
                <a:t>Anwendungen</a:t>
              </a:r>
            </a:p>
            <a:p>
              <a:pPr algn="ctr">
                <a:spcAft>
                  <a:spcPts val="800"/>
                </a:spcAft>
              </a:pPr>
              <a:r>
                <a:rPr lang="de-DE" altLang="de-DE" sz="1500" b="1" dirty="0">
                  <a:solidFill>
                    <a:srgbClr val="003064"/>
                  </a:solidFill>
                </a:rPr>
                <a:t>(Register)</a:t>
              </a:r>
            </a:p>
          </p:txBody>
        </p:sp>
        <p:sp>
          <p:nvSpPr>
            <p:cNvPr id="35" name="Abgerundetes Rechteck 16"/>
            <p:cNvSpPr>
              <a:spLocks noChangeArrowheads="1"/>
            </p:cNvSpPr>
            <p:nvPr/>
          </p:nvSpPr>
          <p:spPr bwMode="auto">
            <a:xfrm>
              <a:off x="8347115" y="4497299"/>
              <a:ext cx="2020887" cy="625475"/>
            </a:xfrm>
            <a:prstGeom prst="roundRect">
              <a:avLst>
                <a:gd name="adj" fmla="val 16667"/>
              </a:avLst>
            </a:prstGeom>
            <a:solidFill>
              <a:srgbClr val="003064">
                <a:alpha val="20000"/>
              </a:srgbClr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Aft>
                  <a:spcPts val="800"/>
                </a:spcAft>
              </a:pPr>
              <a:r>
                <a:rPr lang="de-DE" altLang="de-DE" sz="1500" b="1">
                  <a:solidFill>
                    <a:srgbClr val="003064"/>
                  </a:solidFill>
                </a:rPr>
                <a:t>Web-Prozesse</a:t>
              </a:r>
            </a:p>
          </p:txBody>
        </p:sp>
        <p:grpSp>
          <p:nvGrpSpPr>
            <p:cNvPr id="36" name="Gruppieren 16"/>
            <p:cNvGrpSpPr>
              <a:grpSpLocks/>
            </p:cNvGrpSpPr>
            <p:nvPr/>
          </p:nvGrpSpPr>
          <p:grpSpPr bwMode="auto">
            <a:xfrm>
              <a:off x="2861889" y="4232398"/>
              <a:ext cx="3210402" cy="259461"/>
              <a:chOff x="2861889" y="4232398"/>
              <a:chExt cx="3210402" cy="259461"/>
            </a:xfrm>
          </p:grpSpPr>
          <p:cxnSp>
            <p:nvCxnSpPr>
              <p:cNvPr id="42" name="Gewinkelter Verbinder 41"/>
              <p:cNvCxnSpPr>
                <a:stCxn id="30" idx="2"/>
                <a:endCxn id="32" idx="0"/>
              </p:cNvCxnSpPr>
              <p:nvPr/>
            </p:nvCxnSpPr>
            <p:spPr>
              <a:xfrm rot="5400000">
                <a:off x="4338550" y="2755737"/>
                <a:ext cx="257080" cy="3210402"/>
              </a:xfrm>
              <a:prstGeom prst="bentConnector3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Gewinkelter Verbinder 42"/>
              <p:cNvCxnSpPr>
                <a:stCxn id="30" idx="2"/>
                <a:endCxn id="33" idx="0"/>
              </p:cNvCxnSpPr>
              <p:nvPr/>
            </p:nvCxnSpPr>
            <p:spPr>
              <a:xfrm rot="5400000">
                <a:off x="5422066" y="3841635"/>
                <a:ext cx="259461" cy="1040987"/>
              </a:xfrm>
              <a:prstGeom prst="bentConnector3">
                <a:avLst>
                  <a:gd name="adj1" fmla="val 50000"/>
                </a:avLst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Abgerundetes Rechteck 16"/>
          <p:cNvSpPr>
            <a:spLocks noChangeArrowheads="1"/>
          </p:cNvSpPr>
          <p:nvPr/>
        </p:nvSpPr>
        <p:spPr bwMode="auto">
          <a:xfrm>
            <a:off x="1918490" y="2659569"/>
            <a:ext cx="8354944" cy="450846"/>
          </a:xfrm>
          <a:prstGeom prst="roundRect">
            <a:avLst>
              <a:gd name="adj" fmla="val 16667"/>
            </a:avLst>
          </a:prstGeom>
          <a:solidFill>
            <a:srgbClr val="003064">
              <a:alpha val="20000"/>
            </a:srgbClr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Aft>
                <a:spcPts val="800"/>
              </a:spcAft>
            </a:pPr>
            <a:r>
              <a:rPr lang="de-DE" altLang="de-DE" sz="1500" b="1" dirty="0" smtClean="0">
                <a:solidFill>
                  <a:srgbClr val="133F6F"/>
                </a:solidFill>
              </a:rPr>
              <a:t>Geschäftsführung für Geokompetenzaufgaben</a:t>
            </a:r>
            <a:endParaRPr lang="de-DE" altLang="de-DE" sz="1500" b="1" dirty="0">
              <a:solidFill>
                <a:srgbClr val="133F6F"/>
              </a:solidFill>
            </a:endParaRPr>
          </a:p>
        </p:txBody>
      </p:sp>
      <p:cxnSp>
        <p:nvCxnSpPr>
          <p:cNvPr id="28677" name="Gewinkelter Verbinder 28676"/>
          <p:cNvCxnSpPr>
            <a:stCxn id="44" idx="2"/>
            <a:endCxn id="29" idx="0"/>
          </p:cNvCxnSpPr>
          <p:nvPr/>
        </p:nvCxnSpPr>
        <p:spPr>
          <a:xfrm rot="5400000">
            <a:off x="4323213" y="2040180"/>
            <a:ext cx="702514" cy="2842985"/>
          </a:xfrm>
          <a:prstGeom prst="bentConnector3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691" name="Gewinkelter Verbinder 28690"/>
          <p:cNvCxnSpPr>
            <a:stCxn id="44" idx="2"/>
            <a:endCxn id="30" idx="0"/>
          </p:cNvCxnSpPr>
          <p:nvPr/>
        </p:nvCxnSpPr>
        <p:spPr>
          <a:xfrm rot="5400000">
            <a:off x="5731283" y="3451384"/>
            <a:ext cx="705648" cy="23710"/>
          </a:xfrm>
          <a:prstGeom prst="bentConnector3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694" name="Gewinkelter Verbinder 28693"/>
          <p:cNvCxnSpPr>
            <a:stCxn id="44" idx="2"/>
            <a:endCxn id="31" idx="0"/>
          </p:cNvCxnSpPr>
          <p:nvPr/>
        </p:nvCxnSpPr>
        <p:spPr>
          <a:xfrm rot="16200000" flipH="1">
            <a:off x="7142321" y="2064056"/>
            <a:ext cx="705649" cy="2798366"/>
          </a:xfrm>
          <a:prstGeom prst="bentConnector3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0" name="Gewinkelter Verbinder 59"/>
          <p:cNvCxnSpPr>
            <a:stCxn id="31" idx="2"/>
            <a:endCxn id="35" idx="0"/>
          </p:cNvCxnSpPr>
          <p:nvPr/>
        </p:nvCxnSpPr>
        <p:spPr>
          <a:xfrm rot="16200000" flipH="1">
            <a:off x="8951606" y="4352107"/>
            <a:ext cx="348611" cy="463166"/>
          </a:xfrm>
          <a:prstGeom prst="bentConnector3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winkelter Verbinder 62"/>
          <p:cNvCxnSpPr>
            <a:stCxn id="31" idx="2"/>
            <a:endCxn id="34" idx="0"/>
          </p:cNvCxnSpPr>
          <p:nvPr/>
        </p:nvCxnSpPr>
        <p:spPr>
          <a:xfrm rot="5400000">
            <a:off x="7870090" y="3726599"/>
            <a:ext cx="341452" cy="1707024"/>
          </a:xfrm>
          <a:prstGeom prst="bentConnector3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730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Aufbau Geodatenberatung</a:t>
            </a:r>
            <a:endParaRPr lang="de-DE" altLang="de-DE" dirty="0" smtClean="0"/>
          </a:p>
        </p:txBody>
      </p:sp>
      <p:sp>
        <p:nvSpPr>
          <p:cNvPr id="28675" name="Inhaltsplatzhalter 1"/>
          <p:cNvSpPr>
            <a:spLocks noGrp="1"/>
          </p:cNvSpPr>
          <p:nvPr>
            <p:ph idx="1"/>
          </p:nvPr>
        </p:nvSpPr>
        <p:spPr>
          <a:xfrm>
            <a:off x="623888" y="1960563"/>
            <a:ext cx="11412904" cy="4529137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de-DE" b="1" dirty="0" smtClean="0"/>
              <a:t>Geodatenberatung </a:t>
            </a:r>
            <a:r>
              <a:rPr lang="de-DE" b="1" dirty="0" smtClean="0"/>
              <a:t>erhält folgende Werkzeuge: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de-DE" b="1" dirty="0" smtClean="0"/>
              <a:t>Wissenstransfer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de-DE" b="1" dirty="0" smtClean="0"/>
              <a:t>Netzwerkaufbau und –pflege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de-DE" b="1" dirty="0" smtClean="0"/>
              <a:t>Management von Geokompetenzprojekten</a:t>
            </a:r>
          </a:p>
          <a:p>
            <a:pPr marL="0" indent="0">
              <a:buNone/>
              <a:defRPr/>
            </a:pPr>
            <a:endParaRPr lang="de-DE" b="1" dirty="0" smtClean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158" y="2309056"/>
            <a:ext cx="4189321" cy="3832150"/>
          </a:xfrm>
          <a:prstGeom prst="rect">
            <a:avLst/>
          </a:prstGeom>
        </p:spPr>
      </p:pic>
      <p:cxnSp>
        <p:nvCxnSpPr>
          <p:cNvPr id="4" name="Gerade Verbindung mit Pfeil 3"/>
          <p:cNvCxnSpPr/>
          <p:nvPr/>
        </p:nvCxnSpPr>
        <p:spPr>
          <a:xfrm>
            <a:off x="5137265" y="2942705"/>
            <a:ext cx="1828800" cy="29094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56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Ziele des Geodatennetzwerks</a:t>
            </a:r>
            <a:endParaRPr lang="de-DE" altLang="de-DE" dirty="0" smtClean="0"/>
          </a:p>
        </p:txBody>
      </p:sp>
      <p:sp>
        <p:nvSpPr>
          <p:cNvPr id="28675" name="Inhaltsplatzhalter 1"/>
          <p:cNvSpPr>
            <a:spLocks noGrp="1"/>
          </p:cNvSpPr>
          <p:nvPr>
            <p:ph idx="1"/>
          </p:nvPr>
        </p:nvSpPr>
        <p:spPr>
          <a:xfrm>
            <a:off x="623888" y="1960563"/>
            <a:ext cx="11412904" cy="4529137"/>
          </a:xfrm>
        </p:spPr>
        <p:txBody>
          <a:bodyPr/>
          <a:lstStyle/>
          <a:p>
            <a:pPr lvl="1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de-DE" b="1" dirty="0" smtClean="0"/>
              <a:t>Austausch über aktuelle Entwicklungen im Bereich der Geodaten</a:t>
            </a:r>
          </a:p>
          <a:p>
            <a:pPr lvl="1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de-DE" b="1" dirty="0" smtClean="0"/>
              <a:t>Abstimmung von Ansprüchen und Erwartungen an die Geodaten</a:t>
            </a:r>
          </a:p>
          <a:p>
            <a:pPr lvl="1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de-DE" b="1" dirty="0" smtClean="0"/>
              <a:t>Behandlung aktueller Probleme</a:t>
            </a:r>
          </a:p>
          <a:p>
            <a:pPr lvl="1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de-DE" b="1" dirty="0" smtClean="0"/>
              <a:t>Austausch von Lösungen oder Konzepten</a:t>
            </a:r>
            <a:endParaRPr lang="de-DE" b="1" dirty="0"/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1744697999"/>
              </p:ext>
            </p:extLst>
          </p:nvPr>
        </p:nvGraphicFramePr>
        <p:xfrm>
          <a:off x="6151417" y="3333403"/>
          <a:ext cx="4638503" cy="2962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9416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Thematische Inhalte</a:t>
            </a:r>
            <a:endParaRPr lang="de-DE" altLang="de-DE" dirty="0" smtClean="0"/>
          </a:p>
        </p:txBody>
      </p:sp>
      <p:sp>
        <p:nvSpPr>
          <p:cNvPr id="28675" name="Inhaltsplatzhalter 1"/>
          <p:cNvSpPr>
            <a:spLocks noGrp="1"/>
          </p:cNvSpPr>
          <p:nvPr>
            <p:ph idx="1"/>
          </p:nvPr>
        </p:nvSpPr>
        <p:spPr>
          <a:xfrm>
            <a:off x="623888" y="1960563"/>
            <a:ext cx="11412904" cy="4529137"/>
          </a:xfrm>
        </p:spPr>
        <p:txBody>
          <a:bodyPr/>
          <a:lstStyle/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b="1" dirty="0" smtClean="0"/>
              <a:t>Alle geodatennahe Themen sind willkommen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b="1" dirty="0" smtClean="0"/>
              <a:t>Entwicklungen, Projekte, Probleme, Lösungen</a:t>
            </a:r>
            <a:endParaRPr lang="de-DE" b="1" dirty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b="1" dirty="0" smtClean="0"/>
              <a:t>Im Zweifel kann Kontakt aufgenommen werden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de-DE" b="1" dirty="0"/>
          </a:p>
          <a:p>
            <a:pPr marL="142875" lvl="1" indent="0">
              <a:lnSpc>
                <a:spcPct val="150000"/>
              </a:lnSpc>
              <a:buNone/>
              <a:defRPr/>
            </a:pPr>
            <a:r>
              <a:rPr lang="de-DE" b="1" dirty="0" smtClean="0"/>
              <a:t>Wünschenswert wäre, wenn Themen oder Anregungen zu</a:t>
            </a:r>
            <a:br>
              <a:rPr lang="de-DE" b="1" dirty="0" smtClean="0"/>
            </a:br>
            <a:r>
              <a:rPr lang="de-DE" b="1" dirty="0" smtClean="0"/>
              <a:t>Themen von allen Beteiligten eingebracht werden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702" y="2667076"/>
            <a:ext cx="2910211" cy="273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33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Beiträge</a:t>
            </a:r>
            <a:endParaRPr lang="de-DE" altLang="de-DE" dirty="0" smtClean="0"/>
          </a:p>
        </p:txBody>
      </p:sp>
      <p:sp>
        <p:nvSpPr>
          <p:cNvPr id="28675" name="Inhaltsplatzhalter 1"/>
          <p:cNvSpPr>
            <a:spLocks noGrp="1"/>
          </p:cNvSpPr>
          <p:nvPr>
            <p:ph idx="1"/>
          </p:nvPr>
        </p:nvSpPr>
        <p:spPr>
          <a:xfrm>
            <a:off x="623888" y="1960563"/>
            <a:ext cx="11412904" cy="4529137"/>
          </a:xfrm>
        </p:spPr>
        <p:txBody>
          <a:bodyPr/>
          <a:lstStyle/>
          <a:p>
            <a:pPr marL="142875" lvl="1" indent="0">
              <a:lnSpc>
                <a:spcPct val="150000"/>
              </a:lnSpc>
              <a:buNone/>
              <a:defRPr/>
            </a:pPr>
            <a:r>
              <a:rPr lang="de-DE" b="1" dirty="0" smtClean="0"/>
              <a:t>1-2 Beiträge pro Sitzung vom LVermGeo SH</a:t>
            </a:r>
          </a:p>
          <a:p>
            <a:pPr marL="142875" lvl="1" indent="0">
              <a:lnSpc>
                <a:spcPct val="150000"/>
              </a:lnSpc>
              <a:buNone/>
              <a:defRPr/>
            </a:pPr>
            <a:r>
              <a:rPr lang="de-DE" b="1" dirty="0" smtClean="0"/>
              <a:t>Vorträge durch Fachexperten</a:t>
            </a:r>
          </a:p>
          <a:p>
            <a:pPr marL="142875" lvl="1" indent="0">
              <a:lnSpc>
                <a:spcPct val="150000"/>
              </a:lnSpc>
              <a:buNone/>
              <a:defRPr/>
            </a:pPr>
            <a:endParaRPr lang="de-DE" b="1" dirty="0"/>
          </a:p>
          <a:p>
            <a:pPr marL="142875" lvl="1" indent="0">
              <a:lnSpc>
                <a:spcPct val="150000"/>
              </a:lnSpc>
              <a:buNone/>
              <a:defRPr/>
            </a:pPr>
            <a:r>
              <a:rPr lang="de-DE" b="1" dirty="0" smtClean="0"/>
              <a:t>Andere Themen:</a:t>
            </a:r>
          </a:p>
          <a:p>
            <a:pPr marL="142875" lvl="1" indent="0">
              <a:lnSpc>
                <a:spcPct val="150000"/>
              </a:lnSpc>
              <a:buNone/>
              <a:defRPr/>
            </a:pPr>
            <a:r>
              <a:rPr lang="de-DE" b="1" dirty="0" smtClean="0"/>
              <a:t>Auswahl aus einer Themenliste</a:t>
            </a:r>
          </a:p>
          <a:p>
            <a:pPr marL="142875" lvl="1" indent="0">
              <a:lnSpc>
                <a:spcPct val="150000"/>
              </a:lnSpc>
              <a:buNone/>
              <a:defRPr/>
            </a:pPr>
            <a:r>
              <a:rPr lang="de-DE" b="1" dirty="0" smtClean="0"/>
              <a:t>nach Auswahl durchs LVermGeo SH oder Abstimmung</a:t>
            </a:r>
          </a:p>
          <a:p>
            <a:pPr marL="142875" lvl="1" indent="0">
              <a:lnSpc>
                <a:spcPct val="150000"/>
              </a:lnSpc>
              <a:buNone/>
              <a:defRPr/>
            </a:pPr>
            <a:endParaRPr lang="de-DE" b="1" dirty="0"/>
          </a:p>
          <a:p>
            <a:pPr marL="142875" lvl="1" indent="0">
              <a:lnSpc>
                <a:spcPct val="150000"/>
              </a:lnSpc>
              <a:buNone/>
              <a:defRPr/>
            </a:pPr>
            <a:r>
              <a:rPr lang="de-DE" b="1" dirty="0" smtClean="0"/>
              <a:t>Alternative Inhalte:</a:t>
            </a:r>
          </a:p>
          <a:p>
            <a:pPr marL="142875" lvl="1" indent="0">
              <a:lnSpc>
                <a:spcPct val="150000"/>
              </a:lnSpc>
              <a:buNone/>
              <a:defRPr/>
            </a:pPr>
            <a:r>
              <a:rPr lang="de-DE" b="1" dirty="0" smtClean="0"/>
              <a:t>Diskussionsrunden</a:t>
            </a:r>
          </a:p>
          <a:p>
            <a:pPr marL="142875" lvl="1" indent="0">
              <a:lnSpc>
                <a:spcPct val="150000"/>
              </a:lnSpc>
              <a:buNone/>
              <a:defRPr/>
            </a:pPr>
            <a:endParaRPr lang="de-DE" b="1" dirty="0" smtClean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065" y="1771109"/>
            <a:ext cx="4216058" cy="3856607"/>
          </a:xfrm>
          <a:prstGeom prst="rect">
            <a:avLst/>
          </a:prstGeom>
        </p:spPr>
      </p:pic>
      <p:cxnSp>
        <p:nvCxnSpPr>
          <p:cNvPr id="3" name="Gewinkelter Verbinder 2"/>
          <p:cNvCxnSpPr/>
          <p:nvPr/>
        </p:nvCxnSpPr>
        <p:spPr>
          <a:xfrm>
            <a:off x="4197927" y="2601884"/>
            <a:ext cx="3674226" cy="1396538"/>
          </a:xfrm>
          <a:prstGeom prst="bentConnector3">
            <a:avLst/>
          </a:prstGeom>
          <a:ln w="12700">
            <a:solidFill>
              <a:srgbClr val="FF0000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80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Organisatorisches</a:t>
            </a:r>
            <a:endParaRPr lang="de-DE" altLang="de-DE" dirty="0" smtClean="0"/>
          </a:p>
        </p:txBody>
      </p:sp>
      <p:sp>
        <p:nvSpPr>
          <p:cNvPr id="28675" name="Inhaltsplatzhalter 1"/>
          <p:cNvSpPr>
            <a:spLocks noGrp="1"/>
          </p:cNvSpPr>
          <p:nvPr>
            <p:ph idx="1"/>
          </p:nvPr>
        </p:nvSpPr>
        <p:spPr>
          <a:xfrm>
            <a:off x="623888" y="1960563"/>
            <a:ext cx="11412904" cy="4529137"/>
          </a:xfrm>
        </p:spPr>
        <p:txBody>
          <a:bodyPr/>
          <a:lstStyle/>
          <a:p>
            <a:pPr marL="142875" lvl="1" indent="0">
              <a:lnSpc>
                <a:spcPct val="150000"/>
              </a:lnSpc>
              <a:buNone/>
              <a:defRPr/>
            </a:pPr>
            <a:r>
              <a:rPr lang="de-DE" b="1" dirty="0" smtClean="0"/>
              <a:t>Quartalsweise </a:t>
            </a:r>
            <a:r>
              <a:rPr lang="de-DE" b="1" dirty="0" smtClean="0">
                <a:sym typeface="Wingdings" panose="05000000000000000000" pitchFamily="2" charset="2"/>
              </a:rPr>
              <a:t> 3-4 Jahr</a:t>
            </a:r>
          </a:p>
          <a:p>
            <a:pPr marL="142875" lvl="1" indent="0">
              <a:lnSpc>
                <a:spcPct val="150000"/>
              </a:lnSpc>
              <a:buNone/>
              <a:defRPr/>
            </a:pPr>
            <a:endParaRPr lang="de-DE" b="1" dirty="0"/>
          </a:p>
          <a:p>
            <a:pPr marL="142875" lvl="1" indent="0">
              <a:lnSpc>
                <a:spcPct val="150000"/>
              </a:lnSpc>
              <a:buNone/>
              <a:defRPr/>
            </a:pPr>
            <a:r>
              <a:rPr lang="de-DE" b="1" dirty="0" smtClean="0"/>
              <a:t>Themenbeiträge sollen 1 Monat vorher feststehen, um eine Vorbereitungszeit zu gewährleisten</a:t>
            </a:r>
            <a:endParaRPr lang="de-DE" b="1" dirty="0"/>
          </a:p>
          <a:p>
            <a:pPr marL="142875" lvl="1" indent="0">
              <a:lnSpc>
                <a:spcPct val="150000"/>
              </a:lnSpc>
              <a:buNone/>
              <a:defRPr/>
            </a:pPr>
            <a:endParaRPr lang="de-DE" b="1" dirty="0" smtClean="0"/>
          </a:p>
          <a:p>
            <a:pPr marL="142875" lvl="1" indent="0">
              <a:lnSpc>
                <a:spcPct val="150000"/>
              </a:lnSpc>
              <a:buNone/>
              <a:defRPr/>
            </a:pPr>
            <a:r>
              <a:rPr lang="de-DE" b="1" dirty="0" smtClean="0"/>
              <a:t>Themenbeiträge können jederzeit eingereicht werden, aber unter Umständen können diese nicht sofort behandelt werden </a:t>
            </a:r>
            <a:r>
              <a:rPr lang="de-DE" b="1" dirty="0" smtClean="0">
                <a:sym typeface="Wingdings" panose="05000000000000000000" pitchFamily="2" charset="2"/>
              </a:rPr>
              <a:t> „[..] nehmen wir in den Themenspeicher auf.“ </a:t>
            </a:r>
          </a:p>
          <a:p>
            <a:pPr marL="142875" lvl="1" indent="0">
              <a:lnSpc>
                <a:spcPct val="150000"/>
              </a:lnSpc>
              <a:buNone/>
              <a:defRPr/>
            </a:pPr>
            <a:endParaRPr lang="de-DE" b="1" dirty="0">
              <a:sym typeface="Wingdings" panose="05000000000000000000" pitchFamily="2" charset="2"/>
            </a:endParaRPr>
          </a:p>
          <a:p>
            <a:pPr marL="142875" lvl="1" indent="0">
              <a:lnSpc>
                <a:spcPct val="150000"/>
              </a:lnSpc>
              <a:buNone/>
              <a:defRPr/>
            </a:pPr>
            <a:r>
              <a:rPr lang="de-DE" b="1" dirty="0" smtClean="0"/>
              <a:t>Aufbau einer Teilnehmerliste </a:t>
            </a:r>
          </a:p>
        </p:txBody>
      </p:sp>
    </p:spTree>
    <p:extLst>
      <p:ext uri="{BB962C8B-B14F-4D97-AF65-F5344CB8AC3E}">
        <p14:creationId xmlns:p14="http://schemas.microsoft.com/office/powerpoint/2010/main" val="354544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Vorläufiger Plan für die 2. Sitzung</a:t>
            </a:r>
            <a:endParaRPr lang="de-DE" altLang="de-DE" dirty="0" smtClean="0"/>
          </a:p>
        </p:txBody>
      </p:sp>
      <p:sp>
        <p:nvSpPr>
          <p:cNvPr id="28675" name="Inhaltsplatzhalter 1"/>
          <p:cNvSpPr>
            <a:spLocks noGrp="1"/>
          </p:cNvSpPr>
          <p:nvPr>
            <p:ph idx="1"/>
          </p:nvPr>
        </p:nvSpPr>
        <p:spPr>
          <a:xfrm>
            <a:off x="623888" y="1960563"/>
            <a:ext cx="11412904" cy="4529137"/>
          </a:xfrm>
        </p:spPr>
        <p:txBody>
          <a:bodyPr/>
          <a:lstStyle/>
          <a:p>
            <a:pPr marL="142875" lvl="1" indent="0">
              <a:lnSpc>
                <a:spcPct val="150000"/>
              </a:lnSpc>
              <a:buNone/>
              <a:defRPr/>
            </a:pPr>
            <a:r>
              <a:rPr lang="de-DE" b="1" dirty="0" smtClean="0"/>
              <a:t>Termin Mitte Februar 2025</a:t>
            </a:r>
          </a:p>
          <a:p>
            <a:pPr marL="142875" lvl="1" indent="0">
              <a:lnSpc>
                <a:spcPct val="150000"/>
              </a:lnSpc>
              <a:buNone/>
              <a:defRPr/>
            </a:pPr>
            <a:endParaRPr lang="de-DE" b="1" dirty="0" smtClean="0"/>
          </a:p>
          <a:p>
            <a:pPr marL="142875" lvl="1" indent="0">
              <a:lnSpc>
                <a:spcPct val="150000"/>
              </a:lnSpc>
              <a:buNone/>
              <a:defRPr/>
            </a:pPr>
            <a:r>
              <a:rPr lang="de-DE" b="1" dirty="0" smtClean="0"/>
              <a:t>Mögliche Themen:</a:t>
            </a:r>
          </a:p>
          <a:p>
            <a:pPr lvl="1">
              <a:lnSpc>
                <a:spcPct val="150000"/>
              </a:lnSpc>
              <a:defRPr/>
            </a:pPr>
            <a:r>
              <a:rPr lang="de-DE" b="1" dirty="0" smtClean="0"/>
              <a:t>Digitale Zwillinge</a:t>
            </a:r>
          </a:p>
          <a:p>
            <a:pPr lvl="1">
              <a:lnSpc>
                <a:spcPct val="150000"/>
              </a:lnSpc>
              <a:defRPr/>
            </a:pPr>
            <a:r>
              <a:rPr lang="de-DE" b="1" dirty="0" smtClean="0"/>
              <a:t>HVD im Bereich der Geodaten</a:t>
            </a:r>
          </a:p>
          <a:p>
            <a:pPr marL="142875" lvl="1" indent="0">
              <a:lnSpc>
                <a:spcPct val="150000"/>
              </a:lnSpc>
              <a:buNone/>
              <a:defRPr/>
            </a:pPr>
            <a:endParaRPr lang="de-DE" b="1" dirty="0" smtClean="0"/>
          </a:p>
          <a:p>
            <a:pPr marL="142875" lvl="1" indent="0">
              <a:lnSpc>
                <a:spcPct val="150000"/>
              </a:lnSpc>
              <a:buNone/>
              <a:defRPr/>
            </a:pPr>
            <a:endParaRPr lang="de-DE" b="1" dirty="0" smtClean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681" y="2430796"/>
            <a:ext cx="3183773" cy="316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10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feld 6"/>
          <p:cNvSpPr txBox="1">
            <a:spLocks noChangeArrowheads="1"/>
          </p:cNvSpPr>
          <p:nvPr/>
        </p:nvSpPr>
        <p:spPr bwMode="auto">
          <a:xfrm>
            <a:off x="8382000" y="6475413"/>
            <a:ext cx="9064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DE" altLang="de-DE" sz="1200" b="1">
                <a:solidFill>
                  <a:schemeClr val="bg1"/>
                </a:solidFill>
              </a:rPr>
              <a:t>TERRA PIX</a:t>
            </a:r>
          </a:p>
        </p:txBody>
      </p:sp>
      <p:sp>
        <p:nvSpPr>
          <p:cNvPr id="39942" name="Textfeld 2"/>
          <p:cNvSpPr txBox="1">
            <a:spLocks noChangeArrowheads="1"/>
          </p:cNvSpPr>
          <p:nvPr/>
        </p:nvSpPr>
        <p:spPr bwMode="auto">
          <a:xfrm>
            <a:off x="155209" y="368300"/>
            <a:ext cx="12036792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DE" altLang="de-DE" b="1" dirty="0" smtClean="0">
                <a:solidFill>
                  <a:schemeClr val="bg1"/>
                </a:solidFill>
              </a:rPr>
              <a:t>Kontakt:</a:t>
            </a:r>
            <a:endParaRPr lang="de-DE" altLang="de-DE" b="1" dirty="0">
              <a:solidFill>
                <a:schemeClr val="bg1"/>
              </a:solidFill>
            </a:endParaRPr>
          </a:p>
          <a:p>
            <a:endParaRPr lang="de-DE" altLang="de-DE" dirty="0">
              <a:solidFill>
                <a:schemeClr val="bg1"/>
              </a:solidFill>
            </a:endParaRPr>
          </a:p>
          <a:p>
            <a:r>
              <a:rPr lang="de-DE" altLang="de-DE" b="1" dirty="0">
                <a:solidFill>
                  <a:schemeClr val="bg1"/>
                </a:solidFill>
              </a:rPr>
              <a:t>LVermGeo SH</a:t>
            </a:r>
          </a:p>
          <a:p>
            <a:r>
              <a:rPr lang="de-DE" altLang="de-DE" dirty="0" smtClean="0">
                <a:solidFill>
                  <a:schemeClr val="bg1"/>
                </a:solidFill>
              </a:rPr>
              <a:t>Abteilung 8 - Geodateninfrastruktur und Geodatenintegration</a:t>
            </a:r>
            <a:endParaRPr lang="de-DE" altLang="de-DE" dirty="0">
              <a:solidFill>
                <a:schemeClr val="bg1"/>
              </a:solidFill>
            </a:endParaRPr>
          </a:p>
          <a:p>
            <a:endParaRPr lang="de-DE" altLang="de-DE" b="1" dirty="0" smtClean="0">
              <a:solidFill>
                <a:schemeClr val="bg1"/>
              </a:solidFill>
            </a:endParaRPr>
          </a:p>
          <a:p>
            <a:r>
              <a:rPr lang="de-DE" altLang="de-DE" b="1" dirty="0" smtClean="0">
                <a:solidFill>
                  <a:schemeClr val="bg1"/>
                </a:solidFill>
              </a:rPr>
              <a:t>Geschäftsführung für Geokompetenzaufgaben</a:t>
            </a:r>
            <a:endParaRPr lang="de-DE" altLang="de-DE" b="1" dirty="0">
              <a:solidFill>
                <a:schemeClr val="bg1"/>
              </a:solidFill>
            </a:endParaRPr>
          </a:p>
          <a:p>
            <a:r>
              <a:rPr lang="it-IT" altLang="de-DE" dirty="0" smtClean="0">
                <a:solidFill>
                  <a:schemeClr val="bg1"/>
                </a:solidFill>
              </a:rPr>
              <a:t>0431 </a:t>
            </a:r>
            <a:r>
              <a:rPr lang="it-IT" altLang="de-DE" dirty="0">
                <a:solidFill>
                  <a:schemeClr val="bg1"/>
                </a:solidFill>
              </a:rPr>
              <a:t>383-2050</a:t>
            </a:r>
          </a:p>
          <a:p>
            <a:r>
              <a:rPr lang="it-IT" altLang="de-DE" dirty="0" smtClean="0">
                <a:solidFill>
                  <a:schemeClr val="bg1"/>
                </a:solidFill>
              </a:rPr>
              <a:t>Geokompetenz@lvermgeo.landsh.de</a:t>
            </a:r>
            <a:endParaRPr lang="it-IT" altLang="de-DE" dirty="0">
              <a:solidFill>
                <a:schemeClr val="bg1"/>
              </a:solidFill>
            </a:endParaRPr>
          </a:p>
          <a:p>
            <a:endParaRPr lang="it-IT" altLang="de-DE" dirty="0" smtClean="0">
              <a:solidFill>
                <a:schemeClr val="bg1"/>
              </a:solidFill>
            </a:endParaRPr>
          </a:p>
          <a:p>
            <a:endParaRPr lang="it-IT" altLang="de-DE" dirty="0" smtClean="0">
              <a:solidFill>
                <a:schemeClr val="bg1"/>
              </a:solidFill>
            </a:endParaRPr>
          </a:p>
          <a:p>
            <a:r>
              <a:rPr lang="it-IT" altLang="de-DE" dirty="0" smtClean="0">
                <a:solidFill>
                  <a:schemeClr val="bg1"/>
                </a:solidFill>
              </a:rPr>
              <a:t>Markus Kopelke					Sebastian </a:t>
            </a:r>
            <a:r>
              <a:rPr lang="it-IT" altLang="de-DE" dirty="0" err="1" smtClean="0">
                <a:solidFill>
                  <a:schemeClr val="bg1"/>
                </a:solidFill>
              </a:rPr>
              <a:t>Nitschke</a:t>
            </a:r>
            <a:endParaRPr lang="it-IT" altLang="de-DE" dirty="0" smtClean="0">
              <a:solidFill>
                <a:schemeClr val="bg1"/>
              </a:solidFill>
            </a:endParaRPr>
          </a:p>
          <a:p>
            <a:r>
              <a:rPr lang="it-IT" altLang="de-DE" dirty="0" err="1" smtClean="0">
                <a:solidFill>
                  <a:schemeClr val="bg1"/>
                </a:solidFill>
              </a:rPr>
              <a:t>Dez</a:t>
            </a:r>
            <a:r>
              <a:rPr lang="it-IT" altLang="de-DE" dirty="0" smtClean="0">
                <a:solidFill>
                  <a:schemeClr val="bg1"/>
                </a:solidFill>
              </a:rPr>
              <a:t>. 84 – FB </a:t>
            </a:r>
            <a:r>
              <a:rPr lang="it-IT" altLang="de-DE" dirty="0" err="1" smtClean="0">
                <a:solidFill>
                  <a:schemeClr val="bg1"/>
                </a:solidFill>
              </a:rPr>
              <a:t>Geodatenberatung</a:t>
            </a:r>
            <a:r>
              <a:rPr lang="it-IT" altLang="de-DE" dirty="0" smtClean="0">
                <a:solidFill>
                  <a:schemeClr val="bg1"/>
                </a:solidFill>
              </a:rPr>
              <a:t>		</a:t>
            </a:r>
            <a:r>
              <a:rPr lang="it-IT" altLang="de-DE" dirty="0" err="1" smtClean="0">
                <a:solidFill>
                  <a:schemeClr val="bg1"/>
                </a:solidFill>
              </a:rPr>
              <a:t>Dez</a:t>
            </a:r>
            <a:r>
              <a:rPr lang="it-IT" altLang="de-DE" dirty="0" smtClean="0">
                <a:solidFill>
                  <a:schemeClr val="bg1"/>
                </a:solidFill>
              </a:rPr>
              <a:t>. 84 – FB </a:t>
            </a:r>
            <a:r>
              <a:rPr lang="it-IT" altLang="de-DE" dirty="0" err="1" smtClean="0">
                <a:solidFill>
                  <a:schemeClr val="bg1"/>
                </a:solidFill>
              </a:rPr>
              <a:t>Geodatenintegration</a:t>
            </a:r>
            <a:r>
              <a:rPr lang="it-IT" altLang="de-DE" dirty="0">
                <a:solidFill>
                  <a:schemeClr val="bg1"/>
                </a:solidFill>
              </a:rPr>
              <a:t> </a:t>
            </a:r>
            <a:r>
              <a:rPr lang="it-IT" altLang="de-DE" dirty="0" smtClean="0">
                <a:solidFill>
                  <a:schemeClr val="bg1"/>
                </a:solidFill>
              </a:rPr>
              <a:t>und </a:t>
            </a:r>
            <a:r>
              <a:rPr lang="it-IT" altLang="de-DE" dirty="0" err="1" smtClean="0">
                <a:solidFill>
                  <a:schemeClr val="bg1"/>
                </a:solidFill>
              </a:rPr>
              <a:t>Webprozesse</a:t>
            </a:r>
            <a:endParaRPr lang="it-IT" altLang="de-DE" dirty="0">
              <a:solidFill>
                <a:schemeClr val="bg1"/>
              </a:solidFill>
            </a:endParaRPr>
          </a:p>
          <a:p>
            <a:r>
              <a:rPr lang="it-IT" altLang="de-DE" dirty="0" smtClean="0">
                <a:solidFill>
                  <a:schemeClr val="bg1"/>
                </a:solidFill>
              </a:rPr>
              <a:t>0431 383-2856					0431 383-2126	</a:t>
            </a:r>
          </a:p>
          <a:p>
            <a:r>
              <a:rPr lang="it-IT" altLang="de-DE" dirty="0" smtClean="0">
                <a:solidFill>
                  <a:schemeClr val="bg1"/>
                </a:solidFill>
              </a:rPr>
              <a:t>Markus.Kopelke@LVermGeo.landsh.de		Sebastian.Nitschke@LVermGeo.landsh.de</a:t>
            </a:r>
          </a:p>
          <a:p>
            <a:endParaRPr lang="it-IT" altLang="de-DE" dirty="0">
              <a:solidFill>
                <a:schemeClr val="bg1"/>
              </a:solidFill>
            </a:endParaRPr>
          </a:p>
          <a:p>
            <a:r>
              <a:rPr lang="it-IT" altLang="de-DE" dirty="0" smtClean="0">
                <a:solidFill>
                  <a:schemeClr val="bg1"/>
                </a:solidFill>
              </a:rPr>
              <a:t>www.gdi-sh.de</a:t>
            </a:r>
            <a:endParaRPr lang="de-DE" altLang="de-DE" dirty="0">
              <a:solidFill>
                <a:schemeClr val="bg1"/>
              </a:solidFill>
            </a:endParaRPr>
          </a:p>
          <a:p>
            <a:endParaRPr lang="de-DE" altLang="de-DE" sz="1600" dirty="0"/>
          </a:p>
        </p:txBody>
      </p:sp>
    </p:spTree>
    <p:extLst>
      <p:ext uri="{BB962C8B-B14F-4D97-AF65-F5344CB8AC3E}">
        <p14:creationId xmlns:p14="http://schemas.microsoft.com/office/powerpoint/2010/main" val="378544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SH_PowerPoint_Wirtschaft">
  <a:themeElements>
    <a:clrScheme name="SH">
      <a:dk1>
        <a:srgbClr val="003064"/>
      </a:dk1>
      <a:lt1>
        <a:sysClr val="window" lastClr="FFFFFF"/>
      </a:lt1>
      <a:dk2>
        <a:srgbClr val="000000"/>
      </a:dk2>
      <a:lt2>
        <a:srgbClr val="D4004B"/>
      </a:lt2>
      <a:accent1>
        <a:srgbClr val="00A2AB"/>
      </a:accent1>
      <a:accent2>
        <a:srgbClr val="008CCF"/>
      </a:accent2>
      <a:accent3>
        <a:srgbClr val="3A78B8"/>
      </a:accent3>
      <a:accent4>
        <a:srgbClr val="7A6FAC"/>
      </a:accent4>
      <a:accent5>
        <a:srgbClr val="B55C9C"/>
      </a:accent5>
      <a:accent6>
        <a:srgbClr val="D62F87"/>
      </a:accent6>
      <a:hlink>
        <a:srgbClr val="003064"/>
      </a:hlink>
      <a:folHlink>
        <a:srgbClr val="003064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</a:ln>
      </a:spPr>
      <a:bodyPr rtlCol="0" anchor="ctr"/>
      <a:lstStyle>
        <a:defPPr algn="ctr">
          <a:defRPr sz="16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323</Words>
  <Application>Microsoft Office PowerPoint</Application>
  <PresentationFormat>Breitbild</PresentationFormat>
  <Paragraphs>104</Paragraphs>
  <Slides>9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Office</vt:lpstr>
      <vt:lpstr>1_SH_PowerPoint_Wirtschaft</vt:lpstr>
      <vt:lpstr>PowerPoint-Präsentation</vt:lpstr>
      <vt:lpstr>Geokompetenzzentrum LVermGeo SH</vt:lpstr>
      <vt:lpstr>Aufbau Geodatenberatung</vt:lpstr>
      <vt:lpstr>Ziele des Geodatennetzwerks</vt:lpstr>
      <vt:lpstr>Thematische Inhalte</vt:lpstr>
      <vt:lpstr>Beiträge</vt:lpstr>
      <vt:lpstr>Organisatorisches</vt:lpstr>
      <vt:lpstr>Vorläufiger Plan für die 2. Sitzung</vt:lpstr>
      <vt:lpstr>PowerPoint-Präsentation</vt:lpstr>
    </vt:vector>
  </TitlesOfParts>
  <Company>Land Schleswig-Holstein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Kopelke, Markus (LVermGeo K 226) (LVermGeo SH)</dc:creator>
  <cp:lastModifiedBy>Kopelke, Markus (LVermGeo K 226) (LVermGeo SH)</cp:lastModifiedBy>
  <cp:revision>13</cp:revision>
  <dcterms:created xsi:type="dcterms:W3CDTF">2023-06-19T13:42:31Z</dcterms:created>
  <dcterms:modified xsi:type="dcterms:W3CDTF">2024-11-20T12:13:15Z</dcterms:modified>
</cp:coreProperties>
</file>