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66" r:id="rId2"/>
    <p:sldId id="265" r:id="rId3"/>
    <p:sldId id="267" r:id="rId4"/>
    <p:sldId id="263" r:id="rId5"/>
    <p:sldId id="269" r:id="rId6"/>
    <p:sldId id="276" r:id="rId7"/>
    <p:sldId id="277" r:id="rId8"/>
    <p:sldId id="279" r:id="rId9"/>
    <p:sldId id="280" r:id="rId10"/>
    <p:sldId id="270" r:id="rId11"/>
    <p:sldId id="264" r:id="rId12"/>
    <p:sldId id="271" r:id="rId13"/>
    <p:sldId id="273" r:id="rId14"/>
    <p:sldId id="275" r:id="rId15"/>
    <p:sldId id="272" r:id="rId16"/>
    <p:sldId id="274" r:id="rId17"/>
    <p:sldId id="268" r:id="rId18"/>
  </p:sldIdLst>
  <p:sldSz cx="12192000" cy="6858000"/>
  <p:notesSz cx="6797675" cy="9928225"/>
  <p:photoAlbum/>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4" userDrawn="1">
          <p15:clr>
            <a:srgbClr val="A4A3A4"/>
          </p15:clr>
        </p15:guide>
        <p15:guide id="2" orient="horz" pos="4042" userDrawn="1">
          <p15:clr>
            <a:srgbClr val="A4A3A4"/>
          </p15:clr>
        </p15:guide>
        <p15:guide id="3" pos="393" userDrawn="1">
          <p15:clr>
            <a:srgbClr val="A4A3A4"/>
          </p15:clr>
        </p15:guide>
        <p15:guide id="4" pos="7287"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7B1"/>
    <a:srgbClr val="003064"/>
    <a:srgbClr val="F2F4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6" autoAdjust="0"/>
    <p:restoredTop sz="66315" autoAdjust="0"/>
  </p:normalViewPr>
  <p:slideViewPr>
    <p:cSldViewPr showGuides="1">
      <p:cViewPr varScale="1">
        <p:scale>
          <a:sx n="108" d="100"/>
          <a:sy n="108" d="100"/>
        </p:scale>
        <p:origin x="2298" y="96"/>
      </p:cViewPr>
      <p:guideLst>
        <p:guide orient="horz" pos="1094"/>
        <p:guide orient="horz" pos="4042"/>
        <p:guide pos="393"/>
        <p:guide pos="728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78" d="100"/>
          <a:sy n="78" d="100"/>
        </p:scale>
        <p:origin x="-3534"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E6CDFB-CD7E-42F1-80D0-A8695F65058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ACF0A5E1-C30F-4B87-9848-412BE89114BA}">
      <dgm:prSet phldrT="[Text]"/>
      <dgm:spPr/>
      <dgm:t>
        <a:bodyPr/>
        <a:lstStyle/>
        <a:p>
          <a:r>
            <a:rPr lang="de-DE" dirty="0" err="1" smtClean="0"/>
            <a:t>Georaum</a:t>
          </a:r>
          <a:endParaRPr lang="de-DE" dirty="0"/>
        </a:p>
      </dgm:t>
    </dgm:pt>
    <dgm:pt modelId="{58B033B3-9F8A-4166-AD23-D6A224B951C7}" type="parTrans" cxnId="{8A09B475-CF38-4CA8-88AF-02131362E3D1}">
      <dgm:prSet/>
      <dgm:spPr/>
      <dgm:t>
        <a:bodyPr/>
        <a:lstStyle/>
        <a:p>
          <a:endParaRPr lang="de-DE"/>
        </a:p>
      </dgm:t>
    </dgm:pt>
    <dgm:pt modelId="{54B787E4-CE04-4075-A5CB-EA48F639A744}" type="sibTrans" cxnId="{8A09B475-CF38-4CA8-88AF-02131362E3D1}">
      <dgm:prSet/>
      <dgm:spPr/>
      <dgm:t>
        <a:bodyPr/>
        <a:lstStyle/>
        <a:p>
          <a:endParaRPr lang="de-DE"/>
        </a:p>
      </dgm:t>
    </dgm:pt>
    <dgm:pt modelId="{93186D43-0FFF-443A-8CBC-2CD3B0A0294C}">
      <dgm:prSet phldrT="[Text]"/>
      <dgm:spPr/>
      <dgm:t>
        <a:bodyPr/>
        <a:lstStyle/>
        <a:p>
          <a:r>
            <a:rPr lang="de-DE" dirty="0" smtClean="0"/>
            <a:t>Erdbeobachtung und Umwelt</a:t>
          </a:r>
          <a:endParaRPr lang="de-DE" dirty="0"/>
        </a:p>
      </dgm:t>
    </dgm:pt>
    <dgm:pt modelId="{D20CFCD6-32A4-4980-B381-11AFBD4972B6}" type="parTrans" cxnId="{2AD96E85-853F-49B3-9820-40608DCE4FE2}">
      <dgm:prSet/>
      <dgm:spPr/>
      <dgm:t>
        <a:bodyPr/>
        <a:lstStyle/>
        <a:p>
          <a:endParaRPr lang="de-DE"/>
        </a:p>
      </dgm:t>
    </dgm:pt>
    <dgm:pt modelId="{E5C61534-0F66-46A2-A0F1-CCFF13531F3A}" type="sibTrans" cxnId="{2AD96E85-853F-49B3-9820-40608DCE4FE2}">
      <dgm:prSet/>
      <dgm:spPr/>
      <dgm:t>
        <a:bodyPr/>
        <a:lstStyle/>
        <a:p>
          <a:endParaRPr lang="de-DE"/>
        </a:p>
      </dgm:t>
    </dgm:pt>
    <dgm:pt modelId="{E9EED779-B018-4C96-A70B-DA7B72368B54}">
      <dgm:prSet phldrT="[Text]"/>
      <dgm:spPr/>
      <dgm:t>
        <a:bodyPr/>
        <a:lstStyle/>
        <a:p>
          <a:r>
            <a:rPr lang="de-DE" dirty="0" smtClean="0"/>
            <a:t>Meteorologie</a:t>
          </a:r>
          <a:endParaRPr lang="de-DE" dirty="0"/>
        </a:p>
      </dgm:t>
    </dgm:pt>
    <dgm:pt modelId="{AC2C38B5-B65B-404B-8892-8138050721F7}" type="parTrans" cxnId="{E20B5A26-91B6-48CB-B3FC-344A52CFDC10}">
      <dgm:prSet/>
      <dgm:spPr/>
      <dgm:t>
        <a:bodyPr/>
        <a:lstStyle/>
        <a:p>
          <a:endParaRPr lang="de-DE"/>
        </a:p>
      </dgm:t>
    </dgm:pt>
    <dgm:pt modelId="{B2A5DC25-9C21-473E-9562-C6C62BBE897F}" type="sibTrans" cxnId="{E20B5A26-91B6-48CB-B3FC-344A52CFDC10}">
      <dgm:prSet/>
      <dgm:spPr/>
      <dgm:t>
        <a:bodyPr/>
        <a:lstStyle/>
        <a:p>
          <a:endParaRPr lang="de-DE"/>
        </a:p>
      </dgm:t>
    </dgm:pt>
    <dgm:pt modelId="{BFC4C362-65D7-4F7B-B817-12D1085DCB8F}">
      <dgm:prSet phldrT="[Text]"/>
      <dgm:spPr/>
      <dgm:t>
        <a:bodyPr/>
        <a:lstStyle/>
        <a:p>
          <a:r>
            <a:rPr lang="de-DE" dirty="0" smtClean="0"/>
            <a:t>Statistik</a:t>
          </a:r>
          <a:endParaRPr lang="de-DE" dirty="0"/>
        </a:p>
      </dgm:t>
    </dgm:pt>
    <dgm:pt modelId="{E74A9B80-7E59-4208-96C5-63737046FF67}" type="parTrans" cxnId="{5D8D938E-EF1A-4038-8995-D535B44E3388}">
      <dgm:prSet/>
      <dgm:spPr/>
      <dgm:t>
        <a:bodyPr/>
        <a:lstStyle/>
        <a:p>
          <a:endParaRPr lang="de-DE"/>
        </a:p>
      </dgm:t>
    </dgm:pt>
    <dgm:pt modelId="{27AC47D0-B294-4D36-8614-E0B889E6771F}" type="sibTrans" cxnId="{5D8D938E-EF1A-4038-8995-D535B44E3388}">
      <dgm:prSet/>
      <dgm:spPr/>
      <dgm:t>
        <a:bodyPr/>
        <a:lstStyle/>
        <a:p>
          <a:endParaRPr lang="de-DE"/>
        </a:p>
      </dgm:t>
    </dgm:pt>
    <dgm:pt modelId="{5795F593-3E06-4587-8027-5F8E14C72BDC}">
      <dgm:prSet phldrT="[Text]"/>
      <dgm:spPr/>
      <dgm:t>
        <a:bodyPr/>
        <a:lstStyle/>
        <a:p>
          <a:r>
            <a:rPr lang="de-DE" dirty="0" smtClean="0"/>
            <a:t>Unternehmen und Eigentümerschaft von Unternehmen</a:t>
          </a:r>
          <a:endParaRPr lang="de-DE" dirty="0"/>
        </a:p>
      </dgm:t>
    </dgm:pt>
    <dgm:pt modelId="{E5BEB404-6A0D-4DA2-BB40-321EB5B07BE5}" type="parTrans" cxnId="{FC2D981C-BAED-4CF7-8CC3-E0B79C17A10F}">
      <dgm:prSet/>
      <dgm:spPr/>
      <dgm:t>
        <a:bodyPr/>
        <a:lstStyle/>
        <a:p>
          <a:endParaRPr lang="de-DE"/>
        </a:p>
      </dgm:t>
    </dgm:pt>
    <dgm:pt modelId="{47038788-CFB9-436A-AB88-63896E9099BB}" type="sibTrans" cxnId="{FC2D981C-BAED-4CF7-8CC3-E0B79C17A10F}">
      <dgm:prSet/>
      <dgm:spPr/>
      <dgm:t>
        <a:bodyPr/>
        <a:lstStyle/>
        <a:p>
          <a:endParaRPr lang="de-DE"/>
        </a:p>
      </dgm:t>
    </dgm:pt>
    <dgm:pt modelId="{BC18EA02-79A7-4A58-8B69-AF397B9A047F}">
      <dgm:prSet phldrT="[Text]"/>
      <dgm:spPr/>
      <dgm:t>
        <a:bodyPr/>
        <a:lstStyle/>
        <a:p>
          <a:r>
            <a:rPr lang="de-DE" dirty="0" smtClean="0"/>
            <a:t>Mobilität</a:t>
          </a:r>
          <a:endParaRPr lang="de-DE" dirty="0"/>
        </a:p>
      </dgm:t>
    </dgm:pt>
    <dgm:pt modelId="{28FDDF6A-6C3F-4BC0-B4E0-5EA7926906F2}" type="parTrans" cxnId="{B0E1EF0F-F18A-4B98-9A88-165BE4D0FEA7}">
      <dgm:prSet/>
      <dgm:spPr/>
      <dgm:t>
        <a:bodyPr/>
        <a:lstStyle/>
        <a:p>
          <a:endParaRPr lang="de-DE"/>
        </a:p>
      </dgm:t>
    </dgm:pt>
    <dgm:pt modelId="{B40D2F24-097C-4788-9984-A5D1C7E96BF2}" type="sibTrans" cxnId="{B0E1EF0F-F18A-4B98-9A88-165BE4D0FEA7}">
      <dgm:prSet/>
      <dgm:spPr/>
      <dgm:t>
        <a:bodyPr/>
        <a:lstStyle/>
        <a:p>
          <a:endParaRPr lang="de-DE"/>
        </a:p>
      </dgm:t>
    </dgm:pt>
    <dgm:pt modelId="{8932163F-C325-4357-BC04-B561E47BC98D}" type="pres">
      <dgm:prSet presAssocID="{4AE6CDFB-CD7E-42F1-80D0-A8695F650582}" presName="diagram" presStyleCnt="0">
        <dgm:presLayoutVars>
          <dgm:dir/>
          <dgm:resizeHandles val="exact"/>
        </dgm:presLayoutVars>
      </dgm:prSet>
      <dgm:spPr/>
      <dgm:t>
        <a:bodyPr/>
        <a:lstStyle/>
        <a:p>
          <a:endParaRPr lang="de-DE"/>
        </a:p>
      </dgm:t>
    </dgm:pt>
    <dgm:pt modelId="{B3D47274-2072-48F9-8988-29ECBCB949ED}" type="pres">
      <dgm:prSet presAssocID="{ACF0A5E1-C30F-4B87-9848-412BE89114BA}" presName="node" presStyleLbl="node1" presStyleIdx="0" presStyleCnt="6" custLinFactNeighborX="45" custLinFactNeighborY="-98">
        <dgm:presLayoutVars>
          <dgm:bulletEnabled val="1"/>
        </dgm:presLayoutVars>
      </dgm:prSet>
      <dgm:spPr/>
      <dgm:t>
        <a:bodyPr/>
        <a:lstStyle/>
        <a:p>
          <a:endParaRPr lang="de-DE"/>
        </a:p>
      </dgm:t>
    </dgm:pt>
    <dgm:pt modelId="{9003042F-2856-4CAC-92E2-46D69A6AC5FE}" type="pres">
      <dgm:prSet presAssocID="{54B787E4-CE04-4075-A5CB-EA48F639A744}" presName="sibTrans" presStyleCnt="0"/>
      <dgm:spPr/>
    </dgm:pt>
    <dgm:pt modelId="{6BA6262A-69CD-4449-8B46-71ACB65DC8BE}" type="pres">
      <dgm:prSet presAssocID="{93186D43-0FFF-443A-8CBC-2CD3B0A0294C}" presName="node" presStyleLbl="node1" presStyleIdx="1" presStyleCnt="6">
        <dgm:presLayoutVars>
          <dgm:bulletEnabled val="1"/>
        </dgm:presLayoutVars>
      </dgm:prSet>
      <dgm:spPr/>
      <dgm:t>
        <a:bodyPr/>
        <a:lstStyle/>
        <a:p>
          <a:endParaRPr lang="de-DE"/>
        </a:p>
      </dgm:t>
    </dgm:pt>
    <dgm:pt modelId="{44D16843-7878-4FB5-95FE-F0E6A676AFB8}" type="pres">
      <dgm:prSet presAssocID="{E5C61534-0F66-46A2-A0F1-CCFF13531F3A}" presName="sibTrans" presStyleCnt="0"/>
      <dgm:spPr/>
    </dgm:pt>
    <dgm:pt modelId="{43ECD28F-E98C-487B-A7C3-852904C28513}" type="pres">
      <dgm:prSet presAssocID="{E9EED779-B018-4C96-A70B-DA7B72368B54}" presName="node" presStyleLbl="node1" presStyleIdx="2" presStyleCnt="6">
        <dgm:presLayoutVars>
          <dgm:bulletEnabled val="1"/>
        </dgm:presLayoutVars>
      </dgm:prSet>
      <dgm:spPr/>
      <dgm:t>
        <a:bodyPr/>
        <a:lstStyle/>
        <a:p>
          <a:endParaRPr lang="de-DE"/>
        </a:p>
      </dgm:t>
    </dgm:pt>
    <dgm:pt modelId="{3FC29B12-E65A-4023-B322-C0BBCBBCD553}" type="pres">
      <dgm:prSet presAssocID="{B2A5DC25-9C21-473E-9562-C6C62BBE897F}" presName="sibTrans" presStyleCnt="0"/>
      <dgm:spPr/>
    </dgm:pt>
    <dgm:pt modelId="{957AC5DD-751C-4E24-9D95-65E8F95E32C9}" type="pres">
      <dgm:prSet presAssocID="{BFC4C362-65D7-4F7B-B817-12D1085DCB8F}" presName="node" presStyleLbl="node1" presStyleIdx="3" presStyleCnt="6">
        <dgm:presLayoutVars>
          <dgm:bulletEnabled val="1"/>
        </dgm:presLayoutVars>
      </dgm:prSet>
      <dgm:spPr/>
      <dgm:t>
        <a:bodyPr/>
        <a:lstStyle/>
        <a:p>
          <a:endParaRPr lang="de-DE"/>
        </a:p>
      </dgm:t>
    </dgm:pt>
    <dgm:pt modelId="{81168A70-F271-41E1-95D5-A6DA03DCBFF7}" type="pres">
      <dgm:prSet presAssocID="{27AC47D0-B294-4D36-8614-E0B889E6771F}" presName="sibTrans" presStyleCnt="0"/>
      <dgm:spPr/>
    </dgm:pt>
    <dgm:pt modelId="{B7C9A540-19C6-49F2-8C2D-AE14167A5075}" type="pres">
      <dgm:prSet presAssocID="{5795F593-3E06-4587-8027-5F8E14C72BDC}" presName="node" presStyleLbl="node1" presStyleIdx="4" presStyleCnt="6">
        <dgm:presLayoutVars>
          <dgm:bulletEnabled val="1"/>
        </dgm:presLayoutVars>
      </dgm:prSet>
      <dgm:spPr/>
      <dgm:t>
        <a:bodyPr/>
        <a:lstStyle/>
        <a:p>
          <a:endParaRPr lang="de-DE"/>
        </a:p>
      </dgm:t>
    </dgm:pt>
    <dgm:pt modelId="{3A750E81-17E6-4260-AFB3-C26F9050BF18}" type="pres">
      <dgm:prSet presAssocID="{47038788-CFB9-436A-AB88-63896E9099BB}" presName="sibTrans" presStyleCnt="0"/>
      <dgm:spPr/>
    </dgm:pt>
    <dgm:pt modelId="{7F3ADD1A-CA20-45D3-8B90-6D9663552E2A}" type="pres">
      <dgm:prSet presAssocID="{BC18EA02-79A7-4A58-8B69-AF397B9A047F}" presName="node" presStyleLbl="node1" presStyleIdx="5" presStyleCnt="6">
        <dgm:presLayoutVars>
          <dgm:bulletEnabled val="1"/>
        </dgm:presLayoutVars>
      </dgm:prSet>
      <dgm:spPr/>
      <dgm:t>
        <a:bodyPr/>
        <a:lstStyle/>
        <a:p>
          <a:endParaRPr lang="de-DE"/>
        </a:p>
      </dgm:t>
    </dgm:pt>
  </dgm:ptLst>
  <dgm:cxnLst>
    <dgm:cxn modelId="{5D8D938E-EF1A-4038-8995-D535B44E3388}" srcId="{4AE6CDFB-CD7E-42F1-80D0-A8695F650582}" destId="{BFC4C362-65D7-4F7B-B817-12D1085DCB8F}" srcOrd="3" destOrd="0" parTransId="{E74A9B80-7E59-4208-96C5-63737046FF67}" sibTransId="{27AC47D0-B294-4D36-8614-E0B889E6771F}"/>
    <dgm:cxn modelId="{F5949A31-BD5D-4658-B6D9-756AA1E05C41}" type="presOf" srcId="{BC18EA02-79A7-4A58-8B69-AF397B9A047F}" destId="{7F3ADD1A-CA20-45D3-8B90-6D9663552E2A}" srcOrd="0" destOrd="0" presId="urn:microsoft.com/office/officeart/2005/8/layout/default"/>
    <dgm:cxn modelId="{59E9D01C-E6ED-4ECF-B4CD-37CBE80142E6}" type="presOf" srcId="{ACF0A5E1-C30F-4B87-9848-412BE89114BA}" destId="{B3D47274-2072-48F9-8988-29ECBCB949ED}" srcOrd="0" destOrd="0" presId="urn:microsoft.com/office/officeart/2005/8/layout/default"/>
    <dgm:cxn modelId="{689A8670-ECBD-4B50-AF63-AD9C4BEBD6EF}" type="presOf" srcId="{E9EED779-B018-4C96-A70B-DA7B72368B54}" destId="{43ECD28F-E98C-487B-A7C3-852904C28513}" srcOrd="0" destOrd="0" presId="urn:microsoft.com/office/officeart/2005/8/layout/default"/>
    <dgm:cxn modelId="{8A09B475-CF38-4CA8-88AF-02131362E3D1}" srcId="{4AE6CDFB-CD7E-42F1-80D0-A8695F650582}" destId="{ACF0A5E1-C30F-4B87-9848-412BE89114BA}" srcOrd="0" destOrd="0" parTransId="{58B033B3-9F8A-4166-AD23-D6A224B951C7}" sibTransId="{54B787E4-CE04-4075-A5CB-EA48F639A744}"/>
    <dgm:cxn modelId="{FC2D981C-BAED-4CF7-8CC3-E0B79C17A10F}" srcId="{4AE6CDFB-CD7E-42F1-80D0-A8695F650582}" destId="{5795F593-3E06-4587-8027-5F8E14C72BDC}" srcOrd="4" destOrd="0" parTransId="{E5BEB404-6A0D-4DA2-BB40-321EB5B07BE5}" sibTransId="{47038788-CFB9-436A-AB88-63896E9099BB}"/>
    <dgm:cxn modelId="{0BBF9EC8-602C-46FC-B2EC-C46996B0F9AC}" type="presOf" srcId="{BFC4C362-65D7-4F7B-B817-12D1085DCB8F}" destId="{957AC5DD-751C-4E24-9D95-65E8F95E32C9}" srcOrd="0" destOrd="0" presId="urn:microsoft.com/office/officeart/2005/8/layout/default"/>
    <dgm:cxn modelId="{7551B214-8DA4-4475-954D-DAE36A51662C}" type="presOf" srcId="{4AE6CDFB-CD7E-42F1-80D0-A8695F650582}" destId="{8932163F-C325-4357-BC04-B561E47BC98D}" srcOrd="0" destOrd="0" presId="urn:microsoft.com/office/officeart/2005/8/layout/default"/>
    <dgm:cxn modelId="{54AD6B2C-D943-4D6B-8C8D-6E24E2DB054A}" type="presOf" srcId="{93186D43-0FFF-443A-8CBC-2CD3B0A0294C}" destId="{6BA6262A-69CD-4449-8B46-71ACB65DC8BE}" srcOrd="0" destOrd="0" presId="urn:microsoft.com/office/officeart/2005/8/layout/default"/>
    <dgm:cxn modelId="{E20B5A26-91B6-48CB-B3FC-344A52CFDC10}" srcId="{4AE6CDFB-CD7E-42F1-80D0-A8695F650582}" destId="{E9EED779-B018-4C96-A70B-DA7B72368B54}" srcOrd="2" destOrd="0" parTransId="{AC2C38B5-B65B-404B-8892-8138050721F7}" sibTransId="{B2A5DC25-9C21-473E-9562-C6C62BBE897F}"/>
    <dgm:cxn modelId="{B0E1EF0F-F18A-4B98-9A88-165BE4D0FEA7}" srcId="{4AE6CDFB-CD7E-42F1-80D0-A8695F650582}" destId="{BC18EA02-79A7-4A58-8B69-AF397B9A047F}" srcOrd="5" destOrd="0" parTransId="{28FDDF6A-6C3F-4BC0-B4E0-5EA7926906F2}" sibTransId="{B40D2F24-097C-4788-9984-A5D1C7E96BF2}"/>
    <dgm:cxn modelId="{2AD96E85-853F-49B3-9820-40608DCE4FE2}" srcId="{4AE6CDFB-CD7E-42F1-80D0-A8695F650582}" destId="{93186D43-0FFF-443A-8CBC-2CD3B0A0294C}" srcOrd="1" destOrd="0" parTransId="{D20CFCD6-32A4-4980-B381-11AFBD4972B6}" sibTransId="{E5C61534-0F66-46A2-A0F1-CCFF13531F3A}"/>
    <dgm:cxn modelId="{6025A665-97CD-4E99-93D7-29403F7CD76B}" type="presOf" srcId="{5795F593-3E06-4587-8027-5F8E14C72BDC}" destId="{B7C9A540-19C6-49F2-8C2D-AE14167A5075}" srcOrd="0" destOrd="0" presId="urn:microsoft.com/office/officeart/2005/8/layout/default"/>
    <dgm:cxn modelId="{145D8423-0799-4577-937D-EC2D690D502D}" type="presParOf" srcId="{8932163F-C325-4357-BC04-B561E47BC98D}" destId="{B3D47274-2072-48F9-8988-29ECBCB949ED}" srcOrd="0" destOrd="0" presId="urn:microsoft.com/office/officeart/2005/8/layout/default"/>
    <dgm:cxn modelId="{6978729C-5878-4838-9093-C0E749E4FCA0}" type="presParOf" srcId="{8932163F-C325-4357-BC04-B561E47BC98D}" destId="{9003042F-2856-4CAC-92E2-46D69A6AC5FE}" srcOrd="1" destOrd="0" presId="urn:microsoft.com/office/officeart/2005/8/layout/default"/>
    <dgm:cxn modelId="{2F490053-597A-4F90-8EFD-1BE0BD9CD62C}" type="presParOf" srcId="{8932163F-C325-4357-BC04-B561E47BC98D}" destId="{6BA6262A-69CD-4449-8B46-71ACB65DC8BE}" srcOrd="2" destOrd="0" presId="urn:microsoft.com/office/officeart/2005/8/layout/default"/>
    <dgm:cxn modelId="{69B4BAD8-9C4F-432E-918B-A05285053656}" type="presParOf" srcId="{8932163F-C325-4357-BC04-B561E47BC98D}" destId="{44D16843-7878-4FB5-95FE-F0E6A676AFB8}" srcOrd="3" destOrd="0" presId="urn:microsoft.com/office/officeart/2005/8/layout/default"/>
    <dgm:cxn modelId="{0D88DC58-9510-47CD-98CA-5272451EFB0B}" type="presParOf" srcId="{8932163F-C325-4357-BC04-B561E47BC98D}" destId="{43ECD28F-E98C-487B-A7C3-852904C28513}" srcOrd="4" destOrd="0" presId="urn:microsoft.com/office/officeart/2005/8/layout/default"/>
    <dgm:cxn modelId="{2CB3B220-2F6F-47B8-A8F0-23004459F09D}" type="presParOf" srcId="{8932163F-C325-4357-BC04-B561E47BC98D}" destId="{3FC29B12-E65A-4023-B322-C0BBCBBCD553}" srcOrd="5" destOrd="0" presId="urn:microsoft.com/office/officeart/2005/8/layout/default"/>
    <dgm:cxn modelId="{BB252A6B-BACB-4388-953D-38859FFC6259}" type="presParOf" srcId="{8932163F-C325-4357-BC04-B561E47BC98D}" destId="{957AC5DD-751C-4E24-9D95-65E8F95E32C9}" srcOrd="6" destOrd="0" presId="urn:microsoft.com/office/officeart/2005/8/layout/default"/>
    <dgm:cxn modelId="{A9804668-B80B-4107-8A0E-677EB623E039}" type="presParOf" srcId="{8932163F-C325-4357-BC04-B561E47BC98D}" destId="{81168A70-F271-41E1-95D5-A6DA03DCBFF7}" srcOrd="7" destOrd="0" presId="urn:microsoft.com/office/officeart/2005/8/layout/default"/>
    <dgm:cxn modelId="{7BDBF1D1-6B91-4C0E-AF0A-D67CD11F76C7}" type="presParOf" srcId="{8932163F-C325-4357-BC04-B561E47BC98D}" destId="{B7C9A540-19C6-49F2-8C2D-AE14167A5075}" srcOrd="8" destOrd="0" presId="urn:microsoft.com/office/officeart/2005/8/layout/default"/>
    <dgm:cxn modelId="{BD50C165-B475-4360-9B03-227754ECDA60}" type="presParOf" srcId="{8932163F-C325-4357-BC04-B561E47BC98D}" destId="{3A750E81-17E6-4260-AFB3-C26F9050BF18}" srcOrd="9" destOrd="0" presId="urn:microsoft.com/office/officeart/2005/8/layout/default"/>
    <dgm:cxn modelId="{C14A16B3-D9E0-40F9-B944-9B2AA59A9C1E}" type="presParOf" srcId="{8932163F-C325-4357-BC04-B561E47BC98D}" destId="{7F3ADD1A-CA20-45D3-8B90-6D9663552E2A}"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47274-2072-48F9-8988-29ECBCB949ED}">
      <dsp:nvSpPr>
        <dsp:cNvPr id="0" name=""/>
        <dsp:cNvSpPr/>
      </dsp:nvSpPr>
      <dsp:spPr>
        <a:xfrm>
          <a:off x="158656" y="4"/>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err="1" smtClean="0"/>
            <a:t>Georaum</a:t>
          </a:r>
          <a:endParaRPr lang="de-DE" sz="1700" kern="1200" dirty="0"/>
        </a:p>
      </dsp:txBody>
      <dsp:txXfrm>
        <a:off x="158656" y="4"/>
        <a:ext cx="1907086" cy="1144252"/>
      </dsp:txXfrm>
    </dsp:sp>
    <dsp:sp modelId="{6BA6262A-69CD-4449-8B46-71ACB65DC8BE}">
      <dsp:nvSpPr>
        <dsp:cNvPr id="0" name=""/>
        <dsp:cNvSpPr/>
      </dsp:nvSpPr>
      <dsp:spPr>
        <a:xfrm>
          <a:off x="2255594" y="1125"/>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Erdbeobachtung und Umwelt</a:t>
          </a:r>
          <a:endParaRPr lang="de-DE" sz="1700" kern="1200" dirty="0"/>
        </a:p>
      </dsp:txBody>
      <dsp:txXfrm>
        <a:off x="2255594" y="1125"/>
        <a:ext cx="1907086" cy="1144252"/>
      </dsp:txXfrm>
    </dsp:sp>
    <dsp:sp modelId="{43ECD28F-E98C-487B-A7C3-852904C28513}">
      <dsp:nvSpPr>
        <dsp:cNvPr id="0" name=""/>
        <dsp:cNvSpPr/>
      </dsp:nvSpPr>
      <dsp:spPr>
        <a:xfrm>
          <a:off x="157798" y="1336086"/>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Meteorologie</a:t>
          </a:r>
          <a:endParaRPr lang="de-DE" sz="1700" kern="1200" dirty="0"/>
        </a:p>
      </dsp:txBody>
      <dsp:txXfrm>
        <a:off x="157798" y="1336086"/>
        <a:ext cx="1907086" cy="1144252"/>
      </dsp:txXfrm>
    </dsp:sp>
    <dsp:sp modelId="{957AC5DD-751C-4E24-9D95-65E8F95E32C9}">
      <dsp:nvSpPr>
        <dsp:cNvPr id="0" name=""/>
        <dsp:cNvSpPr/>
      </dsp:nvSpPr>
      <dsp:spPr>
        <a:xfrm>
          <a:off x="2255594" y="1336086"/>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Statistik</a:t>
          </a:r>
          <a:endParaRPr lang="de-DE" sz="1700" kern="1200" dirty="0"/>
        </a:p>
      </dsp:txBody>
      <dsp:txXfrm>
        <a:off x="2255594" y="1336086"/>
        <a:ext cx="1907086" cy="1144252"/>
      </dsp:txXfrm>
    </dsp:sp>
    <dsp:sp modelId="{B7C9A540-19C6-49F2-8C2D-AE14167A5075}">
      <dsp:nvSpPr>
        <dsp:cNvPr id="0" name=""/>
        <dsp:cNvSpPr/>
      </dsp:nvSpPr>
      <dsp:spPr>
        <a:xfrm>
          <a:off x="157798" y="2671047"/>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Unternehmen und Eigentümerschaft von Unternehmen</a:t>
          </a:r>
          <a:endParaRPr lang="de-DE" sz="1700" kern="1200" dirty="0"/>
        </a:p>
      </dsp:txBody>
      <dsp:txXfrm>
        <a:off x="157798" y="2671047"/>
        <a:ext cx="1907086" cy="1144252"/>
      </dsp:txXfrm>
    </dsp:sp>
    <dsp:sp modelId="{7F3ADD1A-CA20-45D3-8B90-6D9663552E2A}">
      <dsp:nvSpPr>
        <dsp:cNvPr id="0" name=""/>
        <dsp:cNvSpPr/>
      </dsp:nvSpPr>
      <dsp:spPr>
        <a:xfrm>
          <a:off x="2255594" y="2671047"/>
          <a:ext cx="1907086" cy="11442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de-DE" sz="1700" kern="1200" dirty="0" smtClean="0"/>
            <a:t>Mobilität</a:t>
          </a:r>
          <a:endParaRPr lang="de-DE" sz="1700" kern="1200" dirty="0"/>
        </a:p>
      </dsp:txBody>
      <dsp:txXfrm>
        <a:off x="2255594" y="2671047"/>
        <a:ext cx="1907086" cy="114425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47DE388-01EE-4E70-A0D0-80C5FD2ED80C}" type="datetimeFigureOut">
              <a:rPr lang="de-DE" smtClean="0"/>
              <a:t>10.02.2025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49AB3FF-B053-4A6D-9DE0-398FC586F5EB}" type="slidenum">
              <a:rPr lang="de-DE" smtClean="0"/>
              <a:t>‹Nr.›</a:t>
            </a:fld>
            <a:endParaRPr lang="de-DE"/>
          </a:p>
        </p:txBody>
      </p:sp>
    </p:spTree>
    <p:extLst>
      <p:ext uri="{BB962C8B-B14F-4D97-AF65-F5344CB8AC3E}">
        <p14:creationId xmlns:p14="http://schemas.microsoft.com/office/powerpoint/2010/main" val="22697458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A4EBD5E1-AD7C-408D-AE46-F07F0273DB2D}" type="datetimeFigureOut">
              <a:rPr lang="de-DE" smtClean="0"/>
              <a:t>10.02.2025</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C71A988-13EA-453E-B31C-E0A019984D2E}" type="slidenum">
              <a:rPr lang="de-DE" smtClean="0"/>
              <a:t>‹Nr.›</a:t>
            </a:fld>
            <a:endParaRPr lang="de-DE"/>
          </a:p>
        </p:txBody>
      </p:sp>
    </p:spTree>
    <p:extLst>
      <p:ext uri="{BB962C8B-B14F-4D97-AF65-F5344CB8AC3E}">
        <p14:creationId xmlns:p14="http://schemas.microsoft.com/office/powerpoint/2010/main" val="553135741"/>
      </p:ext>
    </p:extLst>
  </p:cSld>
  <p:clrMap bg1="lt1" tx1="dk1" bg2="lt2" tx2="dk2" accent1="accent1" accent2="accent2" accent3="accent3" accent4="accent4" accent5="accent5" accent6="accent6" hlink="hlink" folHlink="folHlink"/>
  <p:notesStyle>
    <a:lvl1pPr marL="176213" indent="-176213"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354013" indent="-17780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536575"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717550" indent="-176213"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895350" indent="-176213"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 Einführung mit Hintergründen zur „Open Data“-Richtlinie</a:t>
            </a:r>
            <a:r>
              <a:rPr lang="de-DE" baseline="0" dirty="0" smtClean="0"/>
              <a:t> der EU und der dazugehörigen Durchführungsverordnung für „besonders wertvolle Datensätze“</a:t>
            </a:r>
          </a:p>
          <a:p>
            <a:r>
              <a:rPr lang="de-DE" baseline="0" dirty="0" smtClean="0"/>
              <a:t>Vorstellung der praktisch relevanten Inhalte</a:t>
            </a:r>
          </a:p>
          <a:p>
            <a:r>
              <a:rPr lang="de-DE" baseline="0" dirty="0" smtClean="0"/>
              <a:t>… wer sich bereits intensiv mit „open </a:t>
            </a:r>
            <a:r>
              <a:rPr lang="de-DE" baseline="0" dirty="0" err="1" smtClean="0"/>
              <a:t>data</a:t>
            </a:r>
            <a:r>
              <a:rPr lang="de-DE" baseline="0" dirty="0" smtClean="0"/>
              <a:t>“ auseinander gesetzt hat, hat 5 Min Kaffeepause </a:t>
            </a:r>
            <a:r>
              <a:rPr lang="de-DE" baseline="0" dirty="0" smtClean="0">
                <a:sym typeface="Wingdings" panose="05000000000000000000" pitchFamily="2" charset="2"/>
              </a:rPr>
              <a:t> </a:t>
            </a:r>
          </a:p>
          <a:p>
            <a:pPr marL="0" indent="0">
              <a:buNone/>
            </a:pPr>
            <a:endParaRPr lang="de-DE" baseline="0" dirty="0" smtClean="0"/>
          </a:p>
          <a:p>
            <a:r>
              <a:rPr lang="de-DE" baseline="0" dirty="0" smtClean="0"/>
              <a:t>Begriffsdefinition einordnen:  „Open Data und APIs“ im Sinne der Richtlinie</a:t>
            </a:r>
          </a:p>
          <a:p>
            <a:r>
              <a:rPr lang="de-DE" baseline="0" dirty="0" smtClean="0"/>
              <a:t>… dann noch ein bisschen Werbung für GDIs </a:t>
            </a:r>
            <a:r>
              <a:rPr lang="de-DE" baseline="0" dirty="0" smtClean="0">
                <a:sym typeface="Wingdings" panose="05000000000000000000" pitchFamily="2" charset="2"/>
              </a:rPr>
              <a:t> </a:t>
            </a:r>
          </a:p>
          <a:p>
            <a:r>
              <a:rPr lang="de-DE" baseline="0" dirty="0" smtClean="0">
                <a:sym typeface="Wingdings" panose="05000000000000000000" pitchFamily="2" charset="2"/>
              </a:rPr>
              <a:t>Quellen als Sammlung zum Nachschlagen</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2</a:t>
            </a:fld>
            <a:endParaRPr lang="de-DE"/>
          </a:p>
        </p:txBody>
      </p:sp>
    </p:spTree>
    <p:extLst>
      <p:ext uri="{BB962C8B-B14F-4D97-AF65-F5344CB8AC3E}">
        <p14:creationId xmlns:p14="http://schemas.microsoft.com/office/powerpoint/2010/main" val="3896158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Dadurch, dass Geodatendienste so gut geeignet sind, ist es die Überlegung wert, Daten zu Geodaten zu machen. Der Raumbezug kann dabei Mittel zum Zweck sein und muss keine Relevanz haben.</a:t>
            </a:r>
          </a:p>
          <a:p>
            <a:r>
              <a:rPr lang="de-DE" dirty="0" smtClean="0"/>
              <a:t>Der</a:t>
            </a:r>
            <a:r>
              <a:rPr lang="de-DE" baseline="0" dirty="0" smtClean="0"/>
              <a:t> Hinweis kam von Anton </a:t>
            </a:r>
            <a:r>
              <a:rPr lang="de-DE" baseline="0" dirty="0" err="1" smtClean="0"/>
              <a:t>Hardock</a:t>
            </a:r>
            <a:r>
              <a:rPr lang="de-DE" baseline="0" dirty="0" smtClean="0"/>
              <a:t>, der an der UDP Hamburg mitwirkt – wir nutzen standardisierte Schnittstellen, um Daten möglichst einfach zugänglich zu machen. Seitens der UDP HH wird der Standards OGC API Features favorisiert.</a:t>
            </a:r>
          </a:p>
          <a:p>
            <a:r>
              <a:rPr lang="de-DE" baseline="0" dirty="0" smtClean="0"/>
              <a:t>Machen Sie sich Gedanken, wenn Sie Daten veröffentlichen! persistente </a:t>
            </a:r>
            <a:r>
              <a:rPr lang="de-DE" baseline="0" dirty="0" err="1" smtClean="0"/>
              <a:t>Ids</a:t>
            </a:r>
            <a:r>
              <a:rPr lang="de-DE" baseline="0" dirty="0" smtClean="0"/>
              <a:t>; Semantik; </a:t>
            </a:r>
            <a:r>
              <a:rPr lang="de-DE" baseline="0" dirty="0" err="1" smtClean="0"/>
              <a:t>Versionierung</a:t>
            </a:r>
            <a:r>
              <a:rPr lang="de-DE" baseline="0" dirty="0" smtClean="0"/>
              <a:t> von Datensätzen; Entwicklung von Schemata …</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16</a:t>
            </a:fld>
            <a:endParaRPr lang="de-DE"/>
          </a:p>
        </p:txBody>
      </p:sp>
    </p:spTree>
    <p:extLst>
      <p:ext uri="{BB962C8B-B14F-4D97-AF65-F5344CB8AC3E}">
        <p14:creationId xmlns:p14="http://schemas.microsoft.com/office/powerpoint/2010/main" val="2551595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smtClean="0"/>
          </a:p>
          <a:p>
            <a:r>
              <a:rPr lang="de-DE" dirty="0" smtClean="0"/>
              <a:t>Idee / Begründung f. die Richtlinie:</a:t>
            </a:r>
            <a:r>
              <a:rPr lang="de-DE" baseline="0" dirty="0" smtClean="0"/>
              <a:t> Schaffung eines europaweiten Binnenmarkts für Daten soll zu Mehrwerten durch Innovation, Wertschöpfung und Transparenz führen.</a:t>
            </a:r>
          </a:p>
          <a:p>
            <a:r>
              <a:rPr lang="de-DE" baseline="0" dirty="0" smtClean="0"/>
              <a:t>Ein Aspekt ist die Verfügbarmachung von (möglichst) „Echtzeit-Daten“ / Daten mit kurzen Aktualisierungsintervallen</a:t>
            </a:r>
          </a:p>
          <a:p>
            <a:r>
              <a:rPr lang="de-DE" dirty="0" smtClean="0"/>
              <a:t>Interessant: Zugriff auf Informationen bekommt grundrechtlichen Charakter</a:t>
            </a:r>
          </a:p>
          <a:p>
            <a:r>
              <a:rPr lang="de-DE" dirty="0" smtClean="0"/>
              <a:t>Verabschiedet wurde die RL bereits Juni 2019</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4</a:t>
            </a:fld>
            <a:endParaRPr lang="de-DE"/>
          </a:p>
        </p:txBody>
      </p:sp>
    </p:spTree>
    <p:extLst>
      <p:ext uri="{BB962C8B-B14F-4D97-AF65-F5344CB8AC3E}">
        <p14:creationId xmlns:p14="http://schemas.microsoft.com/office/powerpoint/2010/main" val="3831179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Wir sprechen im Rahmen der Richtlinie über Daten, die von öffentlichen Stellen (im Sinne der Richtlinie) erhoben werden</a:t>
            </a:r>
          </a:p>
          <a:p>
            <a:r>
              <a:rPr lang="de-DE" dirty="0" smtClean="0"/>
              <a:t>Interessant ist die </a:t>
            </a:r>
            <a:r>
              <a:rPr lang="de-DE" b="1" u="sng" dirty="0" smtClean="0"/>
              <a:t>Erweiterung</a:t>
            </a:r>
            <a:r>
              <a:rPr lang="de-DE" dirty="0" smtClean="0"/>
              <a:t> - um öffentliche Unternehmen (Wasser, Energie,…) und die Betreiber öffentlicher Dienste (finden sich so auch im GDIG wieder)</a:t>
            </a:r>
          </a:p>
          <a:p>
            <a:r>
              <a:rPr lang="de-DE" dirty="0" smtClean="0"/>
              <a:t>Ausnahmen (Sensible Daten…)</a:t>
            </a:r>
            <a:r>
              <a:rPr lang="de-DE" baseline="0" dirty="0" smtClean="0"/>
              <a:t> </a:t>
            </a:r>
            <a:r>
              <a:rPr lang="de-DE" dirty="0" smtClean="0"/>
              <a:t>ebenfalls im GDIG</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dirty="0" smtClean="0">
                <a:solidFill>
                  <a:schemeClr val="tx1"/>
                </a:solidFill>
                <a:latin typeface="+mn-lt"/>
                <a:ea typeface="+mn-ea"/>
                <a:cs typeface="+mn-cs"/>
              </a:rPr>
              <a:t>Geregelt wird in der RL/DVO lediglich die </a:t>
            </a:r>
            <a:r>
              <a:rPr lang="de-DE" sz="1200" b="1" i="0" u="none" strike="noStrike" kern="1200" dirty="0" smtClean="0">
                <a:solidFill>
                  <a:schemeClr val="tx1"/>
                </a:solidFill>
                <a:latin typeface="+mn-lt"/>
                <a:ea typeface="+mn-ea"/>
                <a:cs typeface="+mn-cs"/>
              </a:rPr>
              <a:t>Weiterverwendung</a:t>
            </a:r>
            <a:r>
              <a:rPr lang="de-DE" sz="1200" b="0" i="0" u="none" strike="noStrike" kern="1200" dirty="0" smtClean="0">
                <a:solidFill>
                  <a:schemeClr val="tx1"/>
                </a:solidFill>
                <a:latin typeface="+mn-lt"/>
                <a:ea typeface="+mn-ea"/>
                <a:cs typeface="+mn-cs"/>
              </a:rPr>
              <a:t> vorhandener Daten – das heißt,</a:t>
            </a:r>
            <a:r>
              <a:rPr lang="de-DE" sz="1200" b="0" i="0" u="none" strike="noStrike" kern="1200" baseline="0" dirty="0" smtClean="0">
                <a:solidFill>
                  <a:schemeClr val="tx1"/>
                </a:solidFill>
                <a:latin typeface="+mn-lt"/>
                <a:ea typeface="+mn-ea"/>
                <a:cs typeface="+mn-cs"/>
              </a:rPr>
              <a:t> die Veröffentlichung ist bereits durch bereichsspezifische Regelungen und Rechtsvorschriften vorgeschrieben </a:t>
            </a:r>
            <a:r>
              <a:rPr lang="de-DE" sz="1200" b="0" i="0" u="none" strike="noStrike" kern="1200" dirty="0" smtClean="0">
                <a:solidFill>
                  <a:schemeClr val="tx1"/>
                </a:solidFill>
                <a:latin typeface="+mn-lt"/>
                <a:ea typeface="+mn-ea"/>
                <a:cs typeface="+mn-cs"/>
                <a:sym typeface="Wingdings" panose="05000000000000000000" pitchFamily="2" charset="2"/>
              </a:rPr>
              <a:t> keine neuen</a:t>
            </a:r>
            <a:r>
              <a:rPr lang="de-DE" sz="1200" b="0" i="0" u="none" strike="noStrike" kern="1200" baseline="0" dirty="0" smtClean="0">
                <a:solidFill>
                  <a:schemeClr val="tx1"/>
                </a:solidFill>
                <a:latin typeface="+mn-lt"/>
                <a:ea typeface="+mn-ea"/>
                <a:cs typeface="+mn-cs"/>
                <a:sym typeface="Wingdings" panose="05000000000000000000" pitchFamily="2" charset="2"/>
              </a:rPr>
              <a:t> Bereitstellungspflichten, es entsteht auch kein Zugangsanspruch</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baseline="0" dirty="0" smtClean="0">
                <a:solidFill>
                  <a:schemeClr val="tx1"/>
                </a:solidFill>
                <a:latin typeface="+mn-lt"/>
                <a:ea typeface="+mn-ea"/>
                <a:cs typeface="+mn-cs"/>
                <a:sym typeface="Wingdings" panose="05000000000000000000" pitchFamily="2" charset="2"/>
              </a:rPr>
              <a:t>Sehr wahrscheinlich ändern sich aber die Modalitäten der Bereitstellung (Datenformate, Art der Bereitstellung über Schnittstellen, Bereitstellung oder Anpassung von Metadaten)</a:t>
            </a:r>
          </a:p>
          <a:p>
            <a:pPr marL="3540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0" i="0" u="none" strike="noStrike" kern="1200" baseline="0" dirty="0" smtClean="0">
                <a:solidFill>
                  <a:schemeClr val="tx1"/>
                </a:solidFill>
                <a:latin typeface="+mn-lt"/>
                <a:ea typeface="+mn-ea"/>
                <a:cs typeface="+mn-cs"/>
                <a:sym typeface="Wingdings" panose="05000000000000000000" pitchFamily="2" charset="2"/>
              </a:rPr>
              <a:t>Z.B. Art 9 – prakt. Vorkehrungen  </a:t>
            </a:r>
            <a:r>
              <a:rPr lang="de-DE" sz="1200" b="0" i="0" u="none" strike="noStrike" kern="1200" baseline="0" dirty="0" err="1" smtClean="0">
                <a:solidFill>
                  <a:schemeClr val="tx1"/>
                </a:solidFill>
                <a:latin typeface="+mn-lt"/>
                <a:ea typeface="+mn-ea"/>
                <a:cs typeface="+mn-cs"/>
                <a:sym typeface="Wingdings" panose="05000000000000000000" pitchFamily="2" charset="2"/>
              </a:rPr>
              <a:t>Auffindbarmachung</a:t>
            </a:r>
            <a:r>
              <a:rPr lang="de-DE" sz="1200" b="0" i="0" u="none" strike="noStrike" kern="1200" baseline="0" dirty="0" smtClean="0">
                <a:solidFill>
                  <a:schemeClr val="tx1"/>
                </a:solidFill>
                <a:latin typeface="+mn-lt"/>
                <a:ea typeface="+mn-ea"/>
                <a:cs typeface="+mn-cs"/>
                <a:sym typeface="Wingdings" panose="05000000000000000000" pitchFamily="2" charset="2"/>
              </a:rPr>
              <a:t> über Metadaten, möglichst maschinenlesbar [ggf. in mehreren Sprachen bei unionsübergreifenden Metadaten]</a:t>
            </a:r>
            <a:endParaRPr lang="de-DE" sz="1200" b="0" i="0" u="none" strike="noStrike"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5</a:t>
            </a:fld>
            <a:endParaRPr lang="de-DE"/>
          </a:p>
        </p:txBody>
      </p:sp>
    </p:spTree>
    <p:extLst>
      <p:ext uri="{BB962C8B-B14F-4D97-AF65-F5344CB8AC3E}">
        <p14:creationId xmlns:p14="http://schemas.microsoft.com/office/powerpoint/2010/main" val="2302891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RL werden Daten aus</a:t>
            </a:r>
            <a:r>
              <a:rPr lang="de-DE" baseline="0" dirty="0" smtClean="0"/>
              <a:t> bestimmten Themenfeldern benannt, die für besonders „wertvoll“ erachtet werden</a:t>
            </a:r>
          </a:p>
          <a:p>
            <a:r>
              <a:rPr lang="de-DE" baseline="0" dirty="0" smtClean="0"/>
              <a:t>Für diese Daten gibt es relativ spezifische Vorgaben zur Bereitstellung</a:t>
            </a:r>
          </a:p>
          <a:p>
            <a:r>
              <a:rPr lang="de-DE" baseline="0" dirty="0" smtClean="0"/>
              <a:t>Konkretisiert werden diese in der HVD-DVO </a:t>
            </a:r>
            <a:r>
              <a:rPr lang="de-DE" baseline="0" dirty="0" smtClean="0">
                <a:sym typeface="Wingdings" panose="05000000000000000000" pitchFamily="2" charset="2"/>
              </a:rPr>
              <a:t> die greifbarsten Informationen stehen nach Kategorien unterteilt im Anhang</a:t>
            </a:r>
          </a:p>
          <a:p>
            <a:r>
              <a:rPr lang="de-DE" baseline="0" dirty="0" smtClean="0">
                <a:sym typeface="Wingdings" panose="05000000000000000000" pitchFamily="2" charset="2"/>
              </a:rPr>
              <a:t>Vorbehalt, dass die Liste der HVD zukünftig erweitert werden kann</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6</a:t>
            </a:fld>
            <a:endParaRPr lang="de-DE"/>
          </a:p>
        </p:txBody>
      </p:sp>
    </p:spTree>
    <p:extLst>
      <p:ext uri="{BB962C8B-B14F-4D97-AF65-F5344CB8AC3E}">
        <p14:creationId xmlns:p14="http://schemas.microsoft.com/office/powerpoint/2010/main" val="768969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Anhang 1 (</a:t>
            </a:r>
            <a:r>
              <a:rPr lang="de-DE" dirty="0" err="1" smtClean="0"/>
              <a:t>Georaum</a:t>
            </a:r>
            <a:r>
              <a:rPr lang="de-DE" dirty="0" smtClean="0"/>
              <a:t>) und 2 (Erdbeobachtung und Umwelt) legt fest, welche Daten </a:t>
            </a:r>
          </a:p>
          <a:p>
            <a:r>
              <a:rPr lang="de-DE" dirty="0" smtClean="0"/>
              <a:t>Nach welchen Rechtsakten </a:t>
            </a:r>
          </a:p>
          <a:p>
            <a:r>
              <a:rPr lang="de-DE" dirty="0" smtClean="0"/>
              <a:t>in welcher Granularität</a:t>
            </a:r>
          </a:p>
          <a:p>
            <a:r>
              <a:rPr lang="de-DE" dirty="0" smtClean="0"/>
              <a:t>Mit welcher geogr. Abdeckung</a:t>
            </a:r>
          </a:p>
          <a:p>
            <a:r>
              <a:rPr lang="de-DE" dirty="0" smtClean="0"/>
              <a:t>Mit welchen Schlüsselattributen</a:t>
            </a:r>
          </a:p>
          <a:p>
            <a:r>
              <a:rPr lang="de-DE" dirty="0" smtClean="0"/>
              <a:t>In welchen Maßstäben</a:t>
            </a:r>
          </a:p>
          <a:p>
            <a:r>
              <a:rPr lang="de-DE" dirty="0" smtClean="0"/>
              <a:t>bereitzustellen sind, </a:t>
            </a:r>
          </a:p>
          <a:p>
            <a:r>
              <a:rPr lang="de-DE" dirty="0" smtClean="0"/>
              <a:t>wie sie veröffentlicht werden sollen und </a:t>
            </a:r>
          </a:p>
          <a:p>
            <a:r>
              <a:rPr lang="de-DE" dirty="0" smtClean="0"/>
              <a:t>weiterverwendet werden können.</a:t>
            </a:r>
          </a:p>
          <a:p>
            <a:pPr marL="0" indent="0">
              <a:buNone/>
            </a:pPr>
            <a:endParaRPr lang="de-DE" dirty="0" smtClean="0"/>
          </a:p>
          <a:p>
            <a:pPr marL="0" indent="0">
              <a:buNone/>
            </a:pPr>
            <a:r>
              <a:rPr lang="de-DE" dirty="0" smtClean="0"/>
              <a:t>Originär sind die</a:t>
            </a:r>
            <a:r>
              <a:rPr lang="de-DE" baseline="0" dirty="0" smtClean="0"/>
              <a:t> Kommunen, Länder oder sonstigen öffentlichen Stellen für die Erhebung UND die Bereitstellung verantwortlich. Das kann entfallen – sofern eine zentrale Bereitstellung realisiert ist.</a:t>
            </a:r>
          </a:p>
          <a:p>
            <a:pPr marL="0" indent="0">
              <a:buNone/>
            </a:pPr>
            <a:r>
              <a:rPr lang="de-DE" dirty="0" smtClean="0"/>
              <a:t>Hilfreich ist die von </a:t>
            </a:r>
            <a:r>
              <a:rPr lang="de-DE" dirty="0" err="1" smtClean="0"/>
              <a:t>openbydata</a:t>
            </a:r>
            <a:r>
              <a:rPr lang="de-DE" dirty="0" smtClean="0"/>
              <a:t> zur Verfügung gestellte Tabelle. Sie enthält neben Beispieldatensätzen außerdem,</a:t>
            </a:r>
            <a:r>
              <a:rPr lang="de-DE" baseline="0" dirty="0" smtClean="0"/>
              <a:t> welche Daten zentral (auf Landes- oder Bundesebene) bereit gestellt werden, </a:t>
            </a:r>
          </a:p>
          <a:p>
            <a:pPr marL="0" indent="0">
              <a:buNone/>
            </a:pPr>
            <a:r>
              <a:rPr lang="de-DE" baseline="0" dirty="0" smtClean="0"/>
              <a:t>Sodass eine Bereitstellung auf z.B. kommunaler Ebene zur Zeit nicht notwendig ist.</a:t>
            </a:r>
          </a:p>
          <a:p>
            <a:pPr marL="0" indent="0">
              <a:buNone/>
            </a:pPr>
            <a:r>
              <a:rPr lang="de-DE" baseline="0" dirty="0" smtClean="0"/>
              <a:t>Auch wenn „bayrische Gegebenheiten“ abgebildet sind, ist das meiste auf andere Bundesländer übertragbar.</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8</a:t>
            </a:fld>
            <a:endParaRPr lang="de-DE"/>
          </a:p>
        </p:txBody>
      </p:sp>
    </p:spTree>
    <p:extLst>
      <p:ext uri="{BB962C8B-B14F-4D97-AF65-F5344CB8AC3E}">
        <p14:creationId xmlns:p14="http://schemas.microsoft.com/office/powerpoint/2010/main" val="2969313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Wdh</a:t>
            </a:r>
            <a:r>
              <a:rPr lang="de-DE" dirty="0" smtClean="0"/>
              <a:t> </a:t>
            </a:r>
            <a:r>
              <a:rPr lang="de-DE" dirty="0" smtClean="0">
                <a:sym typeface="Wingdings" panose="05000000000000000000" pitchFamily="2" charset="2"/>
              </a:rPr>
              <a:t> Was bedeutet open </a:t>
            </a:r>
            <a:r>
              <a:rPr lang="de-DE" dirty="0" err="1" smtClean="0">
                <a:sym typeface="Wingdings" panose="05000000000000000000" pitchFamily="2" charset="2"/>
              </a:rPr>
              <a:t>data</a:t>
            </a:r>
            <a:r>
              <a:rPr lang="de-DE" dirty="0" smtClean="0">
                <a:sym typeface="Wingdings" panose="05000000000000000000" pitchFamily="2" charset="2"/>
              </a:rPr>
              <a:t> eigentlich?</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10</a:t>
            </a:fld>
            <a:endParaRPr lang="de-DE"/>
          </a:p>
        </p:txBody>
      </p:sp>
    </p:spTree>
    <p:extLst>
      <p:ext uri="{BB962C8B-B14F-4D97-AF65-F5344CB8AC3E}">
        <p14:creationId xmlns:p14="http://schemas.microsoft.com/office/powerpoint/2010/main" val="2927316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Alle</a:t>
            </a:r>
            <a:r>
              <a:rPr lang="de-DE" baseline="0" dirty="0" smtClean="0"/>
              <a:t> genannten Punkte werden auch in der RL aufgegriffen</a:t>
            </a:r>
          </a:p>
          <a:p>
            <a:r>
              <a:rPr lang="de-DE" baseline="0" dirty="0" smtClean="0"/>
              <a:t>Open </a:t>
            </a:r>
            <a:r>
              <a:rPr lang="de-DE" baseline="0" dirty="0" err="1" smtClean="0"/>
              <a:t>by</a:t>
            </a:r>
            <a:r>
              <a:rPr lang="de-DE" baseline="0" dirty="0" smtClean="0"/>
              <a:t> design/ </a:t>
            </a:r>
            <a:r>
              <a:rPr lang="de-DE" baseline="0" dirty="0" err="1" smtClean="0"/>
              <a:t>by</a:t>
            </a:r>
            <a:r>
              <a:rPr lang="de-DE" baseline="0" dirty="0" smtClean="0"/>
              <a:t> </a:t>
            </a:r>
            <a:r>
              <a:rPr lang="de-DE" baseline="0" dirty="0" err="1" smtClean="0"/>
              <a:t>dafault</a:t>
            </a:r>
            <a:r>
              <a:rPr lang="de-DE" baseline="0" dirty="0" smtClean="0"/>
              <a:t> </a:t>
            </a:r>
            <a:r>
              <a:rPr lang="de-DE" baseline="0" dirty="0" smtClean="0">
                <a:sym typeface="Wingdings" panose="05000000000000000000" pitchFamily="2" charset="2"/>
              </a:rPr>
              <a:t> Daten werden kostenlos und unter einer offenen Lizenz veröffentlicht</a:t>
            </a:r>
          </a:p>
          <a:p>
            <a:r>
              <a:rPr lang="de-DE" baseline="0" dirty="0" smtClean="0">
                <a:sym typeface="Wingdings" panose="05000000000000000000" pitchFamily="2" charset="2"/>
              </a:rPr>
              <a:t>Hinzu kommt das FAIR-Akronym</a:t>
            </a:r>
          </a:p>
          <a:p>
            <a:r>
              <a:rPr lang="de-DE" baseline="0" dirty="0" smtClean="0">
                <a:sym typeface="Wingdings" panose="05000000000000000000" pitchFamily="2" charset="2"/>
              </a:rPr>
              <a:t>… auffindbar – zugänglich -  interoperabel - wiederverwendbar</a:t>
            </a:r>
          </a:p>
          <a:p>
            <a:r>
              <a:rPr lang="de-DE" dirty="0" smtClean="0"/>
              <a:t>Wir kennen diese Angaben in ähnlicher Form aus dem Open Data Portal SH</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11</a:t>
            </a:fld>
            <a:endParaRPr lang="de-DE"/>
          </a:p>
        </p:txBody>
      </p:sp>
    </p:spTree>
    <p:extLst>
      <p:ext uri="{BB962C8B-B14F-4D97-AF65-F5344CB8AC3E}">
        <p14:creationId xmlns:p14="http://schemas.microsoft.com/office/powerpoint/2010/main" val="1620757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RL enthält auch eine Definition für APIs </a:t>
            </a:r>
            <a:r>
              <a:rPr lang="de-DE" dirty="0" smtClean="0">
                <a:sym typeface="Wingdings" panose="05000000000000000000" pitchFamily="2" charset="2"/>
              </a:rPr>
              <a:t> Veröffentlichung von HVD und dynamischen Daten</a:t>
            </a:r>
          </a:p>
          <a:p>
            <a:r>
              <a:rPr lang="de-DE" dirty="0" smtClean="0">
                <a:sym typeface="Wingdings" panose="05000000000000000000" pitchFamily="2" charset="2"/>
              </a:rPr>
              <a:t>Wir</a:t>
            </a:r>
            <a:r>
              <a:rPr lang="de-DE" baseline="0" dirty="0" smtClean="0">
                <a:sym typeface="Wingdings" panose="05000000000000000000" pitchFamily="2" charset="2"/>
              </a:rPr>
              <a:t> kennen das aus dem Bereich </a:t>
            </a:r>
            <a:r>
              <a:rPr lang="de-DE" baseline="0" smtClean="0">
                <a:sym typeface="Wingdings" panose="05000000000000000000" pitchFamily="2" charset="2"/>
              </a:rPr>
              <a:t>der Geodaten….</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13</a:t>
            </a:fld>
            <a:endParaRPr lang="de-DE"/>
          </a:p>
        </p:txBody>
      </p:sp>
    </p:spTree>
    <p:extLst>
      <p:ext uri="{BB962C8B-B14F-4D97-AF65-F5344CB8AC3E}">
        <p14:creationId xmlns:p14="http://schemas.microsoft.com/office/powerpoint/2010/main" val="2244983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Alle Schnittstellen, die wir aus dem INSPIRE-Kontext kennen, erfüllen</a:t>
            </a:r>
            <a:r>
              <a:rPr lang="de-DE" baseline="0" dirty="0" smtClean="0"/>
              <a:t> die Vorgaben der RL und der HVD-DVO</a:t>
            </a:r>
          </a:p>
          <a:p>
            <a:r>
              <a:rPr lang="de-DE" baseline="0" dirty="0" smtClean="0"/>
              <a:t>Außerdem auch eine Reihe von Diensten nach OGC- bzw. ISO-Spezifikationen</a:t>
            </a:r>
          </a:p>
          <a:p>
            <a:pPr marL="0" indent="0">
              <a:buNone/>
            </a:pPr>
            <a:endParaRPr lang="de-DE" baseline="0" dirty="0" smtClean="0"/>
          </a:p>
          <a:p>
            <a:pPr marL="176213" indent="-176213">
              <a:buFontTx/>
              <a:buChar char="-"/>
            </a:pPr>
            <a:r>
              <a:rPr lang="de-DE" baseline="0" dirty="0" smtClean="0"/>
              <a:t>HVD aus den INSPIRE-Themen nutzen die INSPIRE-Varianten der Dienste</a:t>
            </a:r>
          </a:p>
          <a:p>
            <a:pPr marL="176213" indent="-176213">
              <a:buFontTx/>
              <a:buChar char="-"/>
            </a:pPr>
            <a:r>
              <a:rPr lang="de-DE" baseline="0" dirty="0" smtClean="0"/>
              <a:t>HVD, die nicht unter die INSPIRE-Themen fallen, halten sich an die Vorgaben der GDI-DE</a:t>
            </a:r>
            <a:endParaRPr lang="de-DE" dirty="0"/>
          </a:p>
        </p:txBody>
      </p:sp>
      <p:sp>
        <p:nvSpPr>
          <p:cNvPr id="4" name="Foliennummernplatzhalter 3"/>
          <p:cNvSpPr>
            <a:spLocks noGrp="1"/>
          </p:cNvSpPr>
          <p:nvPr>
            <p:ph type="sldNum" sz="quarter" idx="10"/>
          </p:nvPr>
        </p:nvSpPr>
        <p:spPr/>
        <p:txBody>
          <a:bodyPr/>
          <a:lstStyle/>
          <a:p>
            <a:fld id="{6C71A988-13EA-453E-B31C-E0A019984D2E}" type="slidenum">
              <a:rPr lang="de-DE" smtClean="0"/>
              <a:t>14</a:t>
            </a:fld>
            <a:endParaRPr lang="de-DE"/>
          </a:p>
        </p:txBody>
      </p:sp>
    </p:spTree>
    <p:extLst>
      <p:ext uri="{BB962C8B-B14F-4D97-AF65-F5344CB8AC3E}">
        <p14:creationId xmlns:p14="http://schemas.microsoft.com/office/powerpoint/2010/main" val="31441929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a:stretch>
            <a:fillRect/>
          </a:stretch>
        </p:blipFill>
        <p:spPr>
          <a:xfrm>
            <a:off x="0" y="0"/>
            <a:ext cx="12248381" cy="6887619"/>
          </a:xfrm>
          <a:prstGeom prst="rect">
            <a:avLst/>
          </a:prstGeom>
        </p:spPr>
      </p:pic>
      <p:sp>
        <p:nvSpPr>
          <p:cNvPr id="2" name="Titel 1"/>
          <p:cNvSpPr>
            <a:spLocks noGrp="1"/>
          </p:cNvSpPr>
          <p:nvPr>
            <p:ph type="ctrTitle"/>
          </p:nvPr>
        </p:nvSpPr>
        <p:spPr bwMode="gray">
          <a:xfrm>
            <a:off x="624418" y="1648999"/>
            <a:ext cx="10943167" cy="1275946"/>
          </a:xfrm>
        </p:spPr>
        <p:txBody>
          <a:bodyPr anchor="t"/>
          <a:lstStyle>
            <a:lvl1pPr>
              <a:defRPr sz="3800">
                <a:solidFill>
                  <a:schemeClr val="bg1"/>
                </a:solidFill>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bwMode="gray">
          <a:xfrm>
            <a:off x="624418" y="2896256"/>
            <a:ext cx="10943167" cy="928789"/>
          </a:xfrm>
        </p:spPr>
        <p:txBody>
          <a:bodyPr/>
          <a:lstStyle>
            <a:lvl1pPr marL="0" indent="0" algn="l">
              <a:lnSpc>
                <a:spcPct val="100000"/>
              </a:lnSpc>
              <a:buNone/>
              <a:defRPr sz="2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5" name="Grafik 4"/>
          <p:cNvPicPr>
            <a:picLocks noChangeAspect="1"/>
          </p:cNvPicPr>
          <p:nvPr userDrawn="1"/>
        </p:nvPicPr>
        <p:blipFill>
          <a:blip r:embed="rId3"/>
          <a:stretch>
            <a:fillRect/>
          </a:stretch>
        </p:blipFill>
        <p:spPr>
          <a:xfrm>
            <a:off x="9568800" y="5439712"/>
            <a:ext cx="1993233" cy="813600"/>
          </a:xfrm>
          <a:prstGeom prst="rect">
            <a:avLst/>
          </a:prstGeom>
        </p:spPr>
      </p:pic>
    </p:spTree>
    <p:extLst>
      <p:ext uri="{BB962C8B-B14F-4D97-AF65-F5344CB8AC3E}">
        <p14:creationId xmlns:p14="http://schemas.microsoft.com/office/powerpoint/2010/main" val="15048775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Kapiteltrenner">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a:stretch>
            <a:fillRect/>
          </a:stretch>
        </p:blipFill>
        <p:spPr>
          <a:xfrm>
            <a:off x="1" y="0"/>
            <a:ext cx="12248381" cy="6887619"/>
          </a:xfrm>
          <a:prstGeom prst="rect">
            <a:avLst/>
          </a:prstGeom>
        </p:spPr>
      </p:pic>
      <p:sp>
        <p:nvSpPr>
          <p:cNvPr id="2" name="Titel 1"/>
          <p:cNvSpPr>
            <a:spLocks noGrp="1"/>
          </p:cNvSpPr>
          <p:nvPr>
            <p:ph type="ctrTitle"/>
          </p:nvPr>
        </p:nvSpPr>
        <p:spPr bwMode="gray">
          <a:xfrm>
            <a:off x="624418" y="1648999"/>
            <a:ext cx="10943167" cy="1275946"/>
          </a:xfrm>
        </p:spPr>
        <p:txBody>
          <a:bodyPr anchor="t"/>
          <a:lstStyle>
            <a:lvl1pPr>
              <a:defRPr sz="3800">
                <a:solidFill>
                  <a:schemeClr val="bg1"/>
                </a:solidFill>
              </a:defRPr>
            </a:lvl1pPr>
          </a:lstStyle>
          <a:p>
            <a:r>
              <a:rPr lang="de-DE" smtClean="0"/>
              <a:t>Titelmasterformat durch Klicken bearbeiten</a:t>
            </a:r>
            <a:endParaRPr lang="de-DE"/>
          </a:p>
        </p:txBody>
      </p:sp>
      <p:sp>
        <p:nvSpPr>
          <p:cNvPr id="3" name="Untertitel 2"/>
          <p:cNvSpPr>
            <a:spLocks noGrp="1"/>
          </p:cNvSpPr>
          <p:nvPr>
            <p:ph type="subTitle" idx="1"/>
          </p:nvPr>
        </p:nvSpPr>
        <p:spPr bwMode="gray">
          <a:xfrm>
            <a:off x="624418" y="2896256"/>
            <a:ext cx="10943167" cy="928789"/>
          </a:xfrm>
        </p:spPr>
        <p:txBody>
          <a:bodyPr/>
          <a:lstStyle>
            <a:lvl1pPr marL="0" indent="0" algn="l">
              <a:lnSpc>
                <a:spcPct val="100000"/>
              </a:lnSpc>
              <a:buNone/>
              <a:defRPr sz="2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pic>
        <p:nvPicPr>
          <p:cNvPr id="10" name="Grafik 9"/>
          <p:cNvPicPr>
            <a:picLocks noChangeAspect="1"/>
          </p:cNvPicPr>
          <p:nvPr userDrawn="1"/>
        </p:nvPicPr>
        <p:blipFill>
          <a:blip r:embed="rId3"/>
          <a:stretch>
            <a:fillRect/>
          </a:stretch>
        </p:blipFill>
        <p:spPr>
          <a:xfrm>
            <a:off x="9568800" y="5439712"/>
            <a:ext cx="1993233" cy="813600"/>
          </a:xfrm>
          <a:prstGeom prst="rect">
            <a:avLst/>
          </a:prstGeom>
        </p:spPr>
      </p:pic>
    </p:spTree>
    <p:extLst>
      <p:ext uri="{BB962C8B-B14F-4D97-AF65-F5344CB8AC3E}">
        <p14:creationId xmlns:p14="http://schemas.microsoft.com/office/powerpoint/2010/main" val="30815977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smtClean="0"/>
              <a:t>Titelmasterformat durch Klicken bearbeiten</a:t>
            </a:r>
            <a:endParaRPr lang="de-DE" dirty="0"/>
          </a:p>
        </p:txBody>
      </p:sp>
      <p:sp>
        <p:nvSpPr>
          <p:cNvPr id="3" name="Inhaltsplatzhalter 2"/>
          <p:cNvSpPr>
            <a:spLocks noGrp="1"/>
          </p:cNvSpPr>
          <p:nvPr>
            <p:ph idx="1"/>
          </p:nvPr>
        </p:nvSpPr>
        <p:spPr bwMode="gray"/>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2345333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smtClean="0"/>
              <a:t>Titelmasterformat durch Klicken bearbeiten</a:t>
            </a:r>
            <a:endParaRPr lang="de-DE" dirty="0"/>
          </a:p>
        </p:txBody>
      </p:sp>
      <p:sp>
        <p:nvSpPr>
          <p:cNvPr id="3" name="Inhaltsplatzhalter 2"/>
          <p:cNvSpPr>
            <a:spLocks noGrp="1"/>
          </p:cNvSpPr>
          <p:nvPr>
            <p:ph idx="1"/>
          </p:nvPr>
        </p:nvSpPr>
        <p:spPr bwMode="gray">
          <a:xfrm>
            <a:off x="624416" y="1960723"/>
            <a:ext cx="6335680" cy="427659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Bildplatzhalter 5"/>
          <p:cNvSpPr>
            <a:spLocks noGrp="1"/>
          </p:cNvSpPr>
          <p:nvPr>
            <p:ph type="pic" sz="quarter" idx="10"/>
          </p:nvPr>
        </p:nvSpPr>
        <p:spPr bwMode="gray">
          <a:xfrm>
            <a:off x="7206637" y="2060576"/>
            <a:ext cx="4366684" cy="2988605"/>
          </a:xfrm>
          <a:solidFill>
            <a:schemeClr val="bg1">
              <a:lumMod val="75000"/>
            </a:schemeClr>
          </a:solidFill>
          <a:ln>
            <a:noFill/>
          </a:ln>
        </p:spPr>
        <p:txBody>
          <a:bodyPr anchor="ctr"/>
          <a:lstStyle>
            <a:lvl1pPr marL="0" indent="0" algn="ctr">
              <a:buNone/>
              <a:defRPr/>
            </a:lvl1pPr>
          </a:lstStyle>
          <a:p>
            <a:r>
              <a:rPr lang="de-DE" dirty="0" smtClean="0"/>
              <a:t>Bild durch Klicken auf Symbol hinzufügen</a:t>
            </a:r>
            <a:endParaRPr lang="de-DE" dirty="0"/>
          </a:p>
        </p:txBody>
      </p:sp>
    </p:spTree>
    <p:extLst>
      <p:ext uri="{BB962C8B-B14F-4D97-AF65-F5344CB8AC3E}">
        <p14:creationId xmlns:p14="http://schemas.microsoft.com/office/powerpoint/2010/main" val="17571863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dirty="0" smtClean="0"/>
              <a:t>Titelmasterformat durch Klicken bearbeiten</a:t>
            </a:r>
            <a:endParaRPr lang="de-DE" dirty="0"/>
          </a:p>
        </p:txBody>
      </p:sp>
    </p:spTree>
    <p:extLst>
      <p:ext uri="{BB962C8B-B14F-4D97-AF65-F5344CB8AC3E}">
        <p14:creationId xmlns:p14="http://schemas.microsoft.com/office/powerpoint/2010/main" val="24314573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116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hteck 7"/>
          <p:cNvSpPr/>
          <p:nvPr/>
        </p:nvSpPr>
        <p:spPr bwMode="gray">
          <a:xfrm>
            <a:off x="0" y="1736725"/>
            <a:ext cx="12192000" cy="4679950"/>
          </a:xfrm>
          <a:prstGeom prst="rect">
            <a:avLst/>
          </a:prstGeom>
          <a:solidFill>
            <a:srgbClr val="F2F4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1"/>
              </a:solidFill>
            </a:endParaRPr>
          </a:p>
        </p:txBody>
      </p:sp>
      <p:sp>
        <p:nvSpPr>
          <p:cNvPr id="2" name="Titelplatzhalter 1"/>
          <p:cNvSpPr>
            <a:spLocks noGrp="1"/>
          </p:cNvSpPr>
          <p:nvPr>
            <p:ph type="title"/>
          </p:nvPr>
        </p:nvSpPr>
        <p:spPr bwMode="gray">
          <a:xfrm>
            <a:off x="1631504" y="493925"/>
            <a:ext cx="7992888" cy="738993"/>
          </a:xfrm>
          <a:prstGeom prst="rect">
            <a:avLst/>
          </a:prstGeom>
        </p:spPr>
        <p:txBody>
          <a:bodyPr vert="horz" lIns="0" tIns="0" rIns="0" bIns="0" rtlCol="0" anchor="t" anchorCtr="0">
            <a:noAutofit/>
          </a:bodyPr>
          <a:lstStyle/>
          <a:p>
            <a:r>
              <a:rPr lang="de-DE" dirty="0" smtClean="0"/>
              <a:t>Titelmasterformat durch Klicken bearbeiten zweite Zeile</a:t>
            </a:r>
            <a:endParaRPr lang="de-DE" dirty="0"/>
          </a:p>
        </p:txBody>
      </p:sp>
      <p:sp>
        <p:nvSpPr>
          <p:cNvPr id="3" name="Textplatzhalter 2"/>
          <p:cNvSpPr>
            <a:spLocks noGrp="1"/>
          </p:cNvSpPr>
          <p:nvPr>
            <p:ph type="body" idx="1"/>
          </p:nvPr>
        </p:nvSpPr>
        <p:spPr bwMode="gray">
          <a:xfrm>
            <a:off x="624416" y="1960723"/>
            <a:ext cx="10943168" cy="4276590"/>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Rechteck 8"/>
          <p:cNvSpPr/>
          <p:nvPr/>
        </p:nvSpPr>
        <p:spPr bwMode="gray">
          <a:xfrm>
            <a:off x="624417" y="6496655"/>
            <a:ext cx="3935412" cy="261610"/>
          </a:xfrm>
          <a:prstGeom prst="rect">
            <a:avLst/>
          </a:prstGeom>
        </p:spPr>
        <p:txBody>
          <a:bodyPr wrap="none" lIns="0" tIns="0" rIns="0" bIns="0" anchor="ctr" anchorCtr="0">
            <a:noAutofit/>
          </a:bodyPr>
          <a:lstStyle/>
          <a:p>
            <a:r>
              <a:rPr lang="de-DE" sz="1100" b="1" dirty="0" smtClean="0">
                <a:solidFill>
                  <a:schemeClr val="tx1"/>
                </a:solidFill>
              </a:rPr>
              <a:t>Schleswig-Holstein.</a:t>
            </a:r>
            <a:r>
              <a:rPr lang="de-DE" sz="1100" dirty="0" smtClean="0">
                <a:solidFill>
                  <a:schemeClr val="tx1"/>
                </a:solidFill>
              </a:rPr>
              <a:t> Der echte Norden.</a:t>
            </a:r>
            <a:endParaRPr lang="de-DE" sz="1100" dirty="0">
              <a:solidFill>
                <a:schemeClr val="tx1"/>
              </a:solidFill>
            </a:endParaRPr>
          </a:p>
        </p:txBody>
      </p:sp>
      <p:sp>
        <p:nvSpPr>
          <p:cNvPr id="10" name="Rechteck 9"/>
          <p:cNvSpPr/>
          <p:nvPr/>
        </p:nvSpPr>
        <p:spPr bwMode="gray">
          <a:xfrm>
            <a:off x="10608501" y="6496655"/>
            <a:ext cx="959083" cy="261610"/>
          </a:xfrm>
          <a:prstGeom prst="rect">
            <a:avLst/>
          </a:prstGeom>
        </p:spPr>
        <p:txBody>
          <a:bodyPr wrap="none" lIns="0" tIns="0" rIns="0" bIns="0" anchor="ctr" anchorCtr="0">
            <a:noAutofit/>
          </a:bodyPr>
          <a:lstStyle/>
          <a:p>
            <a:pPr algn="r"/>
            <a:fld id="{F9AB9677-A9BE-4458-9A0E-236B5D443DAA}" type="slidenum">
              <a:rPr lang="de-DE" sz="1100" b="1" smtClean="0">
                <a:solidFill>
                  <a:schemeClr val="tx1"/>
                </a:solidFill>
              </a:rPr>
              <a:pPr algn="r"/>
              <a:t>‹Nr.›</a:t>
            </a:fld>
            <a:endParaRPr lang="de-DE" sz="1100" dirty="0">
              <a:solidFill>
                <a:schemeClr val="tx1"/>
              </a:solidFill>
            </a:endParaRPr>
          </a:p>
        </p:txBody>
      </p:sp>
      <p:pic>
        <p:nvPicPr>
          <p:cNvPr id="5" name="Grafik 4"/>
          <p:cNvPicPr>
            <a:picLocks noChangeAspect="1"/>
          </p:cNvPicPr>
          <p:nvPr userDrawn="1"/>
        </p:nvPicPr>
        <p:blipFill>
          <a:blip r:embed="rId8"/>
          <a:stretch>
            <a:fillRect/>
          </a:stretch>
        </p:blipFill>
        <p:spPr>
          <a:xfrm>
            <a:off x="529200" y="428400"/>
            <a:ext cx="940537" cy="921600"/>
          </a:xfrm>
          <a:prstGeom prst="rect">
            <a:avLst/>
          </a:prstGeom>
        </p:spPr>
      </p:pic>
      <p:pic>
        <p:nvPicPr>
          <p:cNvPr id="7" name="Grafik 6"/>
          <p:cNvPicPr>
            <a:picLocks noChangeAspect="1"/>
          </p:cNvPicPr>
          <p:nvPr userDrawn="1"/>
        </p:nvPicPr>
        <p:blipFill>
          <a:blip r:embed="rId9"/>
          <a:stretch>
            <a:fillRect/>
          </a:stretch>
        </p:blipFill>
        <p:spPr>
          <a:xfrm>
            <a:off x="9709642" y="522000"/>
            <a:ext cx="1799202" cy="734400"/>
          </a:xfrm>
          <a:prstGeom prst="rect">
            <a:avLst/>
          </a:prstGeom>
        </p:spPr>
      </p:pic>
    </p:spTree>
    <p:extLst>
      <p:ext uri="{BB962C8B-B14F-4D97-AF65-F5344CB8AC3E}">
        <p14:creationId xmlns:p14="http://schemas.microsoft.com/office/powerpoint/2010/main" val="2788379948"/>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4" r:id="rId5"/>
    <p:sldLayoutId id="2147483655" r:id="rId6"/>
  </p:sldLayoutIdLst>
  <p:timing>
    <p:tnLst>
      <p:par>
        <p:cTn id="1" dur="indefinite" restart="never" nodeType="tmRoot"/>
      </p:par>
    </p:tnLst>
  </p:timing>
  <p:txStyles>
    <p:titleStyle>
      <a:lvl1pPr algn="l" defTabSz="914400" rtl="0" eaLnBrk="1" latinLnBrk="0" hangingPunct="1">
        <a:spcBef>
          <a:spcPct val="0"/>
        </a:spcBef>
        <a:buNone/>
        <a:defRPr sz="2200" b="1" kern="1200" baseline="0">
          <a:solidFill>
            <a:schemeClr val="tx1"/>
          </a:solidFill>
          <a:latin typeface="Arial" panose="020B0604020202020204" pitchFamily="34" charset="0"/>
          <a:ea typeface="+mj-ea"/>
          <a:cs typeface="+mj-cs"/>
        </a:defRPr>
      </a:lvl1pPr>
    </p:titleStyle>
    <p:bodyStyle>
      <a:lvl1pPr marL="142875" indent="-14287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1pPr>
      <a:lvl2pPr marL="266700" indent="-12382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2pPr>
      <a:lvl3pPr marL="409575" indent="-14287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3pPr>
      <a:lvl4pPr marL="542925" indent="-149225"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4pPr>
      <a:lvl5pPr marL="676275" indent="-133350" algn="l" defTabSz="914400" rtl="0" eaLnBrk="1" latinLnBrk="0" hangingPunct="1">
        <a:lnSpc>
          <a:spcPct val="135000"/>
        </a:lnSpc>
        <a:spcBef>
          <a:spcPts val="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ogc.org/standard/wfs/" TargetMode="External"/><Relationship Id="rId7" Type="http://schemas.openxmlformats.org/officeDocument/2006/relationships/hyperlink" Target="https://www.gdi-de.org/Service/Downloads/GDI-DE%20Dokumente"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www.ogc.org/standard/sensorthings/" TargetMode="External"/><Relationship Id="rId5" Type="http://schemas.openxmlformats.org/officeDocument/2006/relationships/hyperlink" Target="https://www.ogc.org/standard/wcs/" TargetMode="External"/><Relationship Id="rId4" Type="http://schemas.openxmlformats.org/officeDocument/2006/relationships/hyperlink" Target="https://ogcapi.ogc.org/feature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hyperlink" Target="https://eur-lex.europa.eu/legal-content/DE/TXT/?uri=CELEX:32019L1024" TargetMode="External"/><Relationship Id="rId2" Type="http://schemas.openxmlformats.org/officeDocument/2006/relationships/hyperlink" Target="https://oc.bydata.de/sharing/handouts/hvd" TargetMode="External"/><Relationship Id="rId1" Type="http://schemas.openxmlformats.org/officeDocument/2006/relationships/slideLayout" Target="../slideLayouts/slideLayout3.xml"/><Relationship Id="rId6" Type="http://schemas.openxmlformats.org/officeDocument/2006/relationships/hyperlink" Target="https://wiki.gdi-de.org/pages/viewpage.action?pageId=1278214162" TargetMode="External"/><Relationship Id="rId5" Type="http://schemas.openxmlformats.org/officeDocument/2006/relationships/hyperlink" Target="https://www.govdata.de/informationen/hochwertige-datensaetze#hvd_faq_q4" TargetMode="External"/><Relationship Id="rId4" Type="http://schemas.openxmlformats.org/officeDocument/2006/relationships/hyperlink" Target="https://eur-lex.europa.eu/legal-content/DE/TXT/?uri=CELEX:32023R013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PSI-Richtlinie, HVD-DVO und Geodaten</a:t>
            </a:r>
            <a:endParaRPr lang="de-DE" dirty="0"/>
          </a:p>
        </p:txBody>
      </p:sp>
      <p:sp>
        <p:nvSpPr>
          <p:cNvPr id="3" name="Untertitel 2"/>
          <p:cNvSpPr>
            <a:spLocks noGrp="1"/>
          </p:cNvSpPr>
          <p:nvPr>
            <p:ph type="subTitle" idx="1"/>
          </p:nvPr>
        </p:nvSpPr>
        <p:spPr/>
        <p:txBody>
          <a:bodyPr/>
          <a:lstStyle/>
          <a:p>
            <a:r>
              <a:rPr lang="de-DE" dirty="0" smtClean="0"/>
              <a:t>Hintergrund, Regelungen und Auswirkung auf die Veröffentlichung von (Geo-) Datensätzen</a:t>
            </a:r>
            <a:endParaRPr lang="de-DE" dirty="0"/>
          </a:p>
        </p:txBody>
      </p:sp>
    </p:spTree>
    <p:extLst>
      <p:ext uri="{BB962C8B-B14F-4D97-AF65-F5344CB8AC3E}">
        <p14:creationId xmlns:p14="http://schemas.microsoft.com/office/powerpoint/2010/main" val="28881321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02 Exkurs: Open Data</a:t>
            </a:r>
            <a:endParaRPr lang="de-DE" dirty="0"/>
          </a:p>
        </p:txBody>
      </p:sp>
      <p:sp>
        <p:nvSpPr>
          <p:cNvPr id="3" name="Untertitel 2"/>
          <p:cNvSpPr>
            <a:spLocks noGrp="1"/>
          </p:cNvSpPr>
          <p:nvPr>
            <p:ph type="subTitle" idx="1"/>
          </p:nvPr>
        </p:nvSpPr>
        <p:spPr/>
        <p:txBody>
          <a:bodyPr/>
          <a:lstStyle/>
          <a:p>
            <a:r>
              <a:rPr lang="de-DE" dirty="0" smtClean="0"/>
              <a:t>FAIR/O Daten für alle</a:t>
            </a:r>
            <a:endParaRPr lang="de-DE" dirty="0"/>
          </a:p>
        </p:txBody>
      </p:sp>
    </p:spTree>
    <p:extLst>
      <p:ext uri="{BB962C8B-B14F-4D97-AF65-F5344CB8AC3E}">
        <p14:creationId xmlns:p14="http://schemas.microsoft.com/office/powerpoint/2010/main" val="1850250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Open Data-Prinzipien</a:t>
            </a:r>
            <a:endParaRPr lang="de-DE" dirty="0"/>
          </a:p>
        </p:txBody>
      </p:sp>
      <p:sp>
        <p:nvSpPr>
          <p:cNvPr id="3" name="Inhaltsplatzhalter 2"/>
          <p:cNvSpPr>
            <a:spLocks noGrp="1"/>
          </p:cNvSpPr>
          <p:nvPr>
            <p:ph idx="1"/>
          </p:nvPr>
        </p:nvSpPr>
        <p:spPr/>
        <p:txBody>
          <a:bodyPr/>
          <a:lstStyle/>
          <a:p>
            <a:pPr marL="0" indent="0">
              <a:buNone/>
            </a:pPr>
            <a:r>
              <a:rPr lang="de-DE" b="1" dirty="0" smtClean="0"/>
              <a:t>Offene Daten</a:t>
            </a:r>
          </a:p>
          <a:p>
            <a:r>
              <a:rPr lang="de-DE" dirty="0" smtClean="0"/>
              <a:t>Daten konzeptionell und standardmäßig offen (open </a:t>
            </a:r>
            <a:r>
              <a:rPr lang="de-DE" dirty="0" err="1" smtClean="0"/>
              <a:t>by</a:t>
            </a:r>
            <a:r>
              <a:rPr lang="de-DE" dirty="0" smtClean="0"/>
              <a:t> design / open </a:t>
            </a:r>
            <a:r>
              <a:rPr lang="de-DE" dirty="0" err="1" smtClean="0"/>
              <a:t>by</a:t>
            </a:r>
            <a:r>
              <a:rPr lang="de-DE" dirty="0" smtClean="0"/>
              <a:t> </a:t>
            </a:r>
            <a:r>
              <a:rPr lang="de-DE" dirty="0" err="1" smtClean="0"/>
              <a:t>default</a:t>
            </a:r>
            <a:r>
              <a:rPr lang="de-DE" dirty="0" smtClean="0"/>
              <a:t>)</a:t>
            </a:r>
          </a:p>
          <a:p>
            <a:r>
              <a:rPr lang="de-DE" dirty="0" smtClean="0"/>
              <a:t>Richtlinie unterstützt FAIR-Prinzipien</a:t>
            </a:r>
          </a:p>
          <a:p>
            <a:pPr marL="0" indent="0">
              <a:buNone/>
            </a:pPr>
            <a:endParaRPr lang="de-DE" dirty="0" smtClean="0"/>
          </a:p>
          <a:p>
            <a:r>
              <a:rPr lang="de-DE" b="1" dirty="0" err="1" smtClean="0">
                <a:solidFill>
                  <a:schemeClr val="accent6"/>
                </a:solidFill>
              </a:rPr>
              <a:t>F</a:t>
            </a:r>
            <a:r>
              <a:rPr lang="de-DE" dirty="0" err="1" smtClean="0"/>
              <a:t>indable</a:t>
            </a:r>
            <a:r>
              <a:rPr lang="de-DE" dirty="0"/>
              <a:t>	</a:t>
            </a:r>
            <a:r>
              <a:rPr lang="de-DE" dirty="0" smtClean="0">
                <a:sym typeface="Wingdings" panose="05000000000000000000" pitchFamily="2" charset="2"/>
              </a:rPr>
              <a:t> Metadaten, URI</a:t>
            </a:r>
            <a:endParaRPr lang="de-DE" dirty="0" smtClean="0"/>
          </a:p>
          <a:p>
            <a:r>
              <a:rPr lang="de-DE" b="1" dirty="0" err="1" smtClean="0">
                <a:solidFill>
                  <a:schemeClr val="accent6"/>
                </a:solidFill>
              </a:rPr>
              <a:t>A</a:t>
            </a:r>
            <a:r>
              <a:rPr lang="de-DE" dirty="0" err="1" smtClean="0"/>
              <a:t>ccessable</a:t>
            </a:r>
            <a:r>
              <a:rPr lang="de-DE" dirty="0" smtClean="0"/>
              <a:t>	</a:t>
            </a:r>
            <a:r>
              <a:rPr lang="de-DE" dirty="0" smtClean="0">
                <a:sym typeface="Wingdings" panose="05000000000000000000" pitchFamily="2" charset="2"/>
              </a:rPr>
              <a:t> zugänglich durch offene Protokolle</a:t>
            </a:r>
            <a:endParaRPr lang="de-DE" dirty="0" smtClean="0"/>
          </a:p>
          <a:p>
            <a:r>
              <a:rPr lang="de-DE" b="1" dirty="0" smtClean="0">
                <a:solidFill>
                  <a:schemeClr val="accent6"/>
                </a:solidFill>
              </a:rPr>
              <a:t>I</a:t>
            </a:r>
            <a:r>
              <a:rPr lang="de-DE" dirty="0" smtClean="0"/>
              <a:t>nteroperable	</a:t>
            </a:r>
            <a:r>
              <a:rPr lang="de-DE" dirty="0" smtClean="0">
                <a:sym typeface="Wingdings" panose="05000000000000000000" pitchFamily="2" charset="2"/>
              </a:rPr>
              <a:t> </a:t>
            </a:r>
            <a:r>
              <a:rPr lang="de-DE" dirty="0" smtClean="0">
                <a:sym typeface="Wingdings" panose="05000000000000000000" pitchFamily="2" charset="2"/>
              </a:rPr>
              <a:t>Repräsentation/Format, </a:t>
            </a:r>
            <a:r>
              <a:rPr lang="de-DE" dirty="0" smtClean="0">
                <a:sym typeface="Wingdings" panose="05000000000000000000" pitchFamily="2" charset="2"/>
              </a:rPr>
              <a:t>Vokabular</a:t>
            </a:r>
            <a:endParaRPr lang="de-DE" dirty="0" smtClean="0"/>
          </a:p>
          <a:p>
            <a:r>
              <a:rPr lang="de-DE" b="1" dirty="0" err="1" smtClean="0">
                <a:solidFill>
                  <a:schemeClr val="accent6"/>
                </a:solidFill>
              </a:rPr>
              <a:t>R</a:t>
            </a:r>
            <a:r>
              <a:rPr lang="de-DE" dirty="0" err="1" smtClean="0"/>
              <a:t>eusable</a:t>
            </a:r>
            <a:r>
              <a:rPr lang="de-DE" dirty="0" smtClean="0"/>
              <a:t> 	</a:t>
            </a:r>
            <a:r>
              <a:rPr lang="de-DE" dirty="0" smtClean="0">
                <a:sym typeface="Wingdings" panose="05000000000000000000" pitchFamily="2" charset="2"/>
              </a:rPr>
              <a:t> „gute“ Attribute, Lizenz, standardisiert</a:t>
            </a:r>
          </a:p>
          <a:p>
            <a:pPr marL="0" indent="0">
              <a:buNone/>
            </a:pPr>
            <a:endParaRPr lang="de-DE" dirty="0">
              <a:sym typeface="Wingdings" panose="05000000000000000000" pitchFamily="2" charset="2"/>
            </a:endParaRPr>
          </a:p>
          <a:p>
            <a:pPr marL="0" indent="0">
              <a:buNone/>
            </a:pPr>
            <a:r>
              <a:rPr lang="de-DE" dirty="0" smtClean="0">
                <a:sym typeface="Wingdings" panose="05000000000000000000" pitchFamily="2" charset="2"/>
              </a:rPr>
              <a:t>Ausnahme: unverhältnismäßig großer Aufwand durch diese Art der Bereitstellung</a:t>
            </a:r>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6120" y="2060848"/>
            <a:ext cx="4488748" cy="1521966"/>
          </a:xfrm>
          <a:prstGeom prst="rect">
            <a:avLst/>
          </a:prstGeom>
        </p:spPr>
      </p:pic>
      <p:sp>
        <p:nvSpPr>
          <p:cNvPr id="9" name="Textfeld 8"/>
          <p:cNvSpPr txBox="1"/>
          <p:nvPr/>
        </p:nvSpPr>
        <p:spPr>
          <a:xfrm>
            <a:off x="7192898" y="3645024"/>
            <a:ext cx="4536504" cy="200055"/>
          </a:xfrm>
          <a:prstGeom prst="rect">
            <a:avLst/>
          </a:prstGeom>
          <a:noFill/>
        </p:spPr>
        <p:txBody>
          <a:bodyPr wrap="square" rtlCol="0">
            <a:spAutoFit/>
          </a:bodyPr>
          <a:lstStyle/>
          <a:p>
            <a:r>
              <a:rPr lang="en-US" sz="700" dirty="0"/>
              <a:t>By </a:t>
            </a:r>
            <a:r>
              <a:rPr lang="en-US" sz="700" dirty="0" err="1"/>
              <a:t>SangyaPundir</a:t>
            </a:r>
            <a:r>
              <a:rPr lang="en-US" sz="700" dirty="0"/>
              <a:t> - Own work, CC BY-SA 4.0, https://commons.wikimedia.org/w/index.php?curid=53414062</a:t>
            </a:r>
            <a:endParaRPr lang="de-DE" sz="700" dirty="0"/>
          </a:p>
        </p:txBody>
      </p:sp>
      <p:pic>
        <p:nvPicPr>
          <p:cNvPr id="10" name="Grafik 9"/>
          <p:cNvPicPr>
            <a:picLocks noChangeAspect="1"/>
          </p:cNvPicPr>
          <p:nvPr/>
        </p:nvPicPr>
        <p:blipFill>
          <a:blip r:embed="rId4"/>
          <a:stretch>
            <a:fillRect/>
          </a:stretch>
        </p:blipFill>
        <p:spPr>
          <a:xfrm>
            <a:off x="7176120" y="4310620"/>
            <a:ext cx="4488748" cy="1253882"/>
          </a:xfrm>
          <a:prstGeom prst="rect">
            <a:avLst/>
          </a:prstGeom>
        </p:spPr>
      </p:pic>
      <p:sp>
        <p:nvSpPr>
          <p:cNvPr id="12" name="Textfeld 11"/>
          <p:cNvSpPr txBox="1"/>
          <p:nvPr/>
        </p:nvSpPr>
        <p:spPr>
          <a:xfrm>
            <a:off x="7176120" y="5605209"/>
            <a:ext cx="4536504" cy="307777"/>
          </a:xfrm>
          <a:prstGeom prst="rect">
            <a:avLst/>
          </a:prstGeom>
          <a:noFill/>
        </p:spPr>
        <p:txBody>
          <a:bodyPr wrap="square" rtlCol="0">
            <a:spAutoFit/>
          </a:bodyPr>
          <a:lstStyle/>
          <a:p>
            <a:r>
              <a:rPr lang="en-US" sz="700" dirty="0" smtClean="0"/>
              <a:t>Open </a:t>
            </a:r>
            <a:r>
              <a:rPr lang="en-US" sz="700" dirty="0"/>
              <a:t>D</a:t>
            </a:r>
            <a:r>
              <a:rPr lang="en-US" sz="700" dirty="0" smtClean="0"/>
              <a:t>ata-Portal Schleswig-Holstein (</a:t>
            </a:r>
            <a:r>
              <a:rPr lang="en-US" sz="700" dirty="0" err="1" smtClean="0"/>
              <a:t>offene</a:t>
            </a:r>
            <a:r>
              <a:rPr lang="en-US" sz="700" dirty="0" smtClean="0"/>
              <a:t> </a:t>
            </a:r>
            <a:r>
              <a:rPr lang="en-US" sz="700" dirty="0" err="1" smtClean="0"/>
              <a:t>Lizenz</a:t>
            </a:r>
            <a:r>
              <a:rPr lang="en-US" sz="700" dirty="0" smtClean="0"/>
              <a:t> OL – </a:t>
            </a:r>
            <a:r>
              <a:rPr lang="en-US" sz="700" dirty="0" err="1" smtClean="0"/>
              <a:t>maschinenlesbar</a:t>
            </a:r>
            <a:r>
              <a:rPr lang="en-US" sz="700" dirty="0" smtClean="0"/>
              <a:t>  RE – </a:t>
            </a:r>
            <a:r>
              <a:rPr lang="en-US" sz="700" dirty="0" err="1" smtClean="0"/>
              <a:t>offenes</a:t>
            </a:r>
            <a:r>
              <a:rPr lang="en-US" sz="700" dirty="0" smtClean="0"/>
              <a:t> </a:t>
            </a:r>
            <a:r>
              <a:rPr lang="en-US" sz="700" dirty="0" smtClean="0"/>
              <a:t>Format  OF – </a:t>
            </a:r>
            <a:r>
              <a:rPr lang="en-US" sz="700" dirty="0" err="1" smtClean="0"/>
              <a:t>verwendet</a:t>
            </a:r>
            <a:r>
              <a:rPr lang="en-US" sz="700" dirty="0" smtClean="0"/>
              <a:t> URIs – Linked Data LD)</a:t>
            </a:r>
            <a:endParaRPr lang="de-DE" sz="700" dirty="0"/>
          </a:p>
        </p:txBody>
      </p:sp>
    </p:spTree>
    <p:extLst>
      <p:ext uri="{BB962C8B-B14F-4D97-AF65-F5344CB8AC3E}">
        <p14:creationId xmlns:p14="http://schemas.microsoft.com/office/powerpoint/2010/main" val="1642804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03 Exkurs: APIs</a:t>
            </a:r>
            <a:endParaRPr lang="de-DE" dirty="0"/>
          </a:p>
        </p:txBody>
      </p:sp>
      <p:sp>
        <p:nvSpPr>
          <p:cNvPr id="3" name="Untertitel 2"/>
          <p:cNvSpPr>
            <a:spLocks noGrp="1"/>
          </p:cNvSpPr>
          <p:nvPr>
            <p:ph type="subTitle" idx="1"/>
          </p:nvPr>
        </p:nvSpPr>
        <p:spPr/>
        <p:txBody>
          <a:bodyPr/>
          <a:lstStyle/>
          <a:p>
            <a:r>
              <a:rPr lang="de-DE" dirty="0" smtClean="0"/>
              <a:t>… und die Vorteile von (GDI-)Geodaten</a:t>
            </a:r>
            <a:endParaRPr lang="de-DE" dirty="0"/>
          </a:p>
        </p:txBody>
      </p:sp>
    </p:spTree>
    <p:extLst>
      <p:ext uri="{BB962C8B-B14F-4D97-AF65-F5344CB8AC3E}">
        <p14:creationId xmlns:p14="http://schemas.microsoft.com/office/powerpoint/2010/main" val="2383048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RICHTLINIE (EU) 2019/1024</a:t>
            </a:r>
          </a:p>
        </p:txBody>
      </p:sp>
      <p:sp>
        <p:nvSpPr>
          <p:cNvPr id="3" name="Inhaltsplatzhalter 2"/>
          <p:cNvSpPr>
            <a:spLocks noGrp="1"/>
          </p:cNvSpPr>
          <p:nvPr>
            <p:ph idx="1"/>
          </p:nvPr>
        </p:nvSpPr>
        <p:spPr/>
        <p:txBody>
          <a:bodyPr/>
          <a:lstStyle/>
          <a:p>
            <a:pPr marL="0" indent="0">
              <a:buNone/>
            </a:pPr>
            <a:r>
              <a:rPr lang="de-DE" sz="1200" dirty="0" smtClean="0">
                <a:solidFill>
                  <a:srgbClr val="333333"/>
                </a:solidFill>
                <a:latin typeface="Times New Roman" panose="02020603050405020304" pitchFamily="18" charset="0"/>
              </a:rPr>
              <a:t>„Um </a:t>
            </a:r>
            <a:r>
              <a:rPr lang="de-DE" sz="1200" dirty="0">
                <a:solidFill>
                  <a:srgbClr val="333333"/>
                </a:solidFill>
                <a:latin typeface="Times New Roman" panose="02020603050405020304" pitchFamily="18" charset="0"/>
              </a:rPr>
              <a:t>Zugang zu den durch diese Richtlinie für eine Weiterverwendung eröffneten Daten zu erhalten, wäre es sinnvoll, den Zugang zu </a:t>
            </a:r>
            <a:r>
              <a:rPr lang="de-DE" sz="1400" b="1" dirty="0">
                <a:solidFill>
                  <a:schemeClr val="accent6"/>
                </a:solidFill>
                <a:latin typeface="Times New Roman" panose="02020603050405020304" pitchFamily="18" charset="0"/>
              </a:rPr>
              <a:t>dynamischen Daten </a:t>
            </a:r>
            <a:r>
              <a:rPr lang="de-DE" sz="1200" dirty="0">
                <a:solidFill>
                  <a:srgbClr val="333333"/>
                </a:solidFill>
                <a:latin typeface="Times New Roman" panose="02020603050405020304" pitchFamily="18" charset="0"/>
              </a:rPr>
              <a:t>mittels </a:t>
            </a:r>
            <a:r>
              <a:rPr lang="de-DE" sz="1400" b="1" dirty="0">
                <a:solidFill>
                  <a:schemeClr val="accent6"/>
                </a:solidFill>
                <a:latin typeface="Times New Roman" panose="02020603050405020304" pitchFamily="18" charset="0"/>
              </a:rPr>
              <a:t>gut konzipierter APIs </a:t>
            </a:r>
            <a:r>
              <a:rPr lang="de-DE" sz="1200" dirty="0">
                <a:solidFill>
                  <a:srgbClr val="333333"/>
                </a:solidFill>
                <a:latin typeface="Times New Roman" panose="02020603050405020304" pitchFamily="18" charset="0"/>
              </a:rPr>
              <a:t>sicherzustellen. Eine API ist ein </a:t>
            </a:r>
            <a:r>
              <a:rPr lang="de-DE" sz="1400" b="1" dirty="0">
                <a:solidFill>
                  <a:schemeClr val="accent6"/>
                </a:solidFill>
                <a:latin typeface="Times New Roman" panose="02020603050405020304" pitchFamily="18" charset="0"/>
              </a:rPr>
              <a:t>Bestand an Funktionen, Verfahren, Definitionen und Protokollen </a:t>
            </a:r>
            <a:r>
              <a:rPr lang="de-DE" sz="1200" dirty="0">
                <a:solidFill>
                  <a:srgbClr val="333333"/>
                </a:solidFill>
                <a:latin typeface="Times New Roman" panose="02020603050405020304" pitchFamily="18" charset="0"/>
              </a:rPr>
              <a:t>für die </a:t>
            </a:r>
            <a:r>
              <a:rPr lang="de-DE" sz="1400" b="1" dirty="0">
                <a:solidFill>
                  <a:schemeClr val="accent6"/>
                </a:solidFill>
                <a:latin typeface="Times New Roman" panose="02020603050405020304" pitchFamily="18" charset="0"/>
              </a:rPr>
              <a:t>Maschine-zu-Maschine-Kommunikation</a:t>
            </a:r>
            <a:r>
              <a:rPr lang="de-DE" sz="1200" dirty="0">
                <a:solidFill>
                  <a:srgbClr val="333333"/>
                </a:solidFill>
                <a:latin typeface="Times New Roman" panose="02020603050405020304" pitchFamily="18" charset="0"/>
              </a:rPr>
              <a:t> und den lückenlosen Datenaustausch. APIs sollten durch eine </a:t>
            </a:r>
            <a:r>
              <a:rPr lang="de-DE" sz="1400" b="1" dirty="0">
                <a:solidFill>
                  <a:schemeClr val="accent6"/>
                </a:solidFill>
                <a:latin typeface="Times New Roman" panose="02020603050405020304" pitchFamily="18" charset="0"/>
              </a:rPr>
              <a:t>klare technische Dokumentation </a:t>
            </a:r>
            <a:r>
              <a:rPr lang="de-DE" sz="1200" dirty="0">
                <a:solidFill>
                  <a:srgbClr val="333333"/>
                </a:solidFill>
                <a:latin typeface="Times New Roman" panose="02020603050405020304" pitchFamily="18" charset="0"/>
              </a:rPr>
              <a:t>gestützt werden, die vollständig und online verfügbar ist. Nach Möglichkeit sollten </a:t>
            </a:r>
            <a:r>
              <a:rPr lang="de-DE" sz="1400" b="1" dirty="0">
                <a:solidFill>
                  <a:schemeClr val="accent6"/>
                </a:solidFill>
                <a:latin typeface="Times New Roman" panose="02020603050405020304" pitchFamily="18" charset="0"/>
              </a:rPr>
              <a:t>offene</a:t>
            </a:r>
            <a:r>
              <a:rPr lang="de-DE" sz="1200" dirty="0">
                <a:solidFill>
                  <a:srgbClr val="333333"/>
                </a:solidFill>
                <a:latin typeface="Times New Roman" panose="02020603050405020304" pitchFamily="18" charset="0"/>
              </a:rPr>
              <a:t> APIs genutzt werden. Es sollten in der Union oder international anerkannte </a:t>
            </a:r>
            <a:r>
              <a:rPr lang="de-DE" sz="1400" b="1" dirty="0">
                <a:solidFill>
                  <a:schemeClr val="accent6"/>
                </a:solidFill>
                <a:latin typeface="Times New Roman" panose="02020603050405020304" pitchFamily="18" charset="0"/>
              </a:rPr>
              <a:t>Standardprotokolle</a:t>
            </a:r>
            <a:r>
              <a:rPr lang="de-DE" sz="1200" dirty="0">
                <a:solidFill>
                  <a:srgbClr val="333333"/>
                </a:solidFill>
                <a:latin typeface="Times New Roman" panose="02020603050405020304" pitchFamily="18" charset="0"/>
              </a:rPr>
              <a:t> zur Anwendung kommen, und gegebenenfalls sollten internationale </a:t>
            </a:r>
            <a:r>
              <a:rPr lang="de-DE" sz="1400" b="1" dirty="0">
                <a:solidFill>
                  <a:schemeClr val="accent6"/>
                </a:solidFill>
                <a:latin typeface="Times New Roman" panose="02020603050405020304" pitchFamily="18" charset="0"/>
              </a:rPr>
              <a:t>Standards für Datensätze </a:t>
            </a:r>
            <a:r>
              <a:rPr lang="de-DE" sz="1200" dirty="0">
                <a:solidFill>
                  <a:srgbClr val="333333"/>
                </a:solidFill>
                <a:latin typeface="Times New Roman" panose="02020603050405020304" pitchFamily="18" charset="0"/>
              </a:rPr>
              <a:t>verwendet werden. APIs können unterschiedlich komplex sein; es kann sich um einen einfachen Link zu einer Datenbank, von der bestimmte Datensätze abgerufen werden, eine </a:t>
            </a:r>
            <a:r>
              <a:rPr lang="de-DE" sz="1400" b="1" dirty="0">
                <a:solidFill>
                  <a:schemeClr val="accent6"/>
                </a:solidFill>
                <a:latin typeface="Times New Roman" panose="02020603050405020304" pitchFamily="18" charset="0"/>
              </a:rPr>
              <a:t>Web-Schnittstelle</a:t>
            </a:r>
            <a:r>
              <a:rPr lang="de-DE" sz="1200" dirty="0">
                <a:solidFill>
                  <a:srgbClr val="333333"/>
                </a:solidFill>
                <a:latin typeface="Times New Roman" panose="02020603050405020304" pitchFamily="18" charset="0"/>
              </a:rPr>
              <a:t> oder komplexere Strukturen handeln. Die Weiterverwendung und der Austausch von Daten durch eine angemessene Verwendung von APIs sind von allgemeinem Wert, da dadurch Entwickler und Start-ups bei der Entwicklung neuer Dienstleistungen und Produkte unterstützt werden. Außerdem handelt es sich um einen wesentlichen Faktor für die Schaffung wertvoller Ökosysteme rund um Datenbestände, die häufig ungenutzt bleiben. Die Einrichtung und Verwendung der API muss sich auf mehrere </a:t>
            </a:r>
            <a:r>
              <a:rPr lang="de-DE" sz="1400" b="1" dirty="0">
                <a:solidFill>
                  <a:schemeClr val="accent6"/>
                </a:solidFill>
                <a:latin typeface="Times New Roman" panose="02020603050405020304" pitchFamily="18" charset="0"/>
              </a:rPr>
              <a:t>Grundsätze</a:t>
            </a:r>
            <a:r>
              <a:rPr lang="de-DE" sz="1200" dirty="0">
                <a:solidFill>
                  <a:srgbClr val="333333"/>
                </a:solidFill>
                <a:latin typeface="Times New Roman" panose="02020603050405020304" pitchFamily="18" charset="0"/>
              </a:rPr>
              <a:t> stützen, darunter Verfügbarkeit, Stabilität, Pflege über den gesamten Lebenszyklus, einheitliche Verwendung und Einhaltung von Normen, Benutzerfreundlichkeit und Sicherheit. Dynamische, d. h. häufig — oftmals in Echtzeit — </a:t>
            </a:r>
            <a:r>
              <a:rPr lang="de-DE" sz="1400" b="1" dirty="0">
                <a:solidFill>
                  <a:schemeClr val="accent6"/>
                </a:solidFill>
                <a:latin typeface="Times New Roman" panose="02020603050405020304" pitchFamily="18" charset="0"/>
              </a:rPr>
              <a:t>aktualisierte Daten </a:t>
            </a:r>
            <a:r>
              <a:rPr lang="de-DE" sz="1200" dirty="0">
                <a:solidFill>
                  <a:srgbClr val="333333"/>
                </a:solidFill>
                <a:latin typeface="Times New Roman" panose="02020603050405020304" pitchFamily="18" charset="0"/>
              </a:rPr>
              <a:t>sollten von öffentlichen Stellen und öffentlichen Unternehmen unmittelbar nach der Erfassung </a:t>
            </a:r>
            <a:r>
              <a:rPr lang="de-DE" sz="1400" b="1" dirty="0">
                <a:solidFill>
                  <a:schemeClr val="accent6"/>
                </a:solidFill>
                <a:latin typeface="Times New Roman" panose="02020603050405020304" pitchFamily="18" charset="0"/>
              </a:rPr>
              <a:t>mithilfe geeigneter APIs </a:t>
            </a:r>
            <a:r>
              <a:rPr lang="de-DE" sz="1200" dirty="0">
                <a:solidFill>
                  <a:srgbClr val="333333"/>
                </a:solidFill>
                <a:latin typeface="Times New Roman" panose="02020603050405020304" pitchFamily="18" charset="0"/>
              </a:rPr>
              <a:t>und gegebenenfalls — außer in Fällen, in denen dies einen unverhältnismäßig hohen Aufwand bedeuten würde — als </a:t>
            </a:r>
            <a:r>
              <a:rPr lang="de-DE" sz="1400" b="1" dirty="0">
                <a:solidFill>
                  <a:schemeClr val="accent6"/>
                </a:solidFill>
                <a:latin typeface="Times New Roman" panose="02020603050405020304" pitchFamily="18" charset="0"/>
              </a:rPr>
              <a:t>Massen-Download</a:t>
            </a:r>
            <a:r>
              <a:rPr lang="de-DE" sz="1200" dirty="0">
                <a:solidFill>
                  <a:srgbClr val="333333"/>
                </a:solidFill>
                <a:latin typeface="Times New Roman" panose="02020603050405020304" pitchFamily="18" charset="0"/>
              </a:rPr>
              <a:t> für die Weiterverwendung </a:t>
            </a:r>
            <a:r>
              <a:rPr lang="de-DE" sz="1400" b="1" dirty="0">
                <a:solidFill>
                  <a:schemeClr val="accent6"/>
                </a:solidFill>
                <a:latin typeface="Times New Roman" panose="02020603050405020304" pitchFamily="18" charset="0"/>
              </a:rPr>
              <a:t>zugänglich</a:t>
            </a:r>
            <a:r>
              <a:rPr lang="de-DE" sz="1200" dirty="0">
                <a:solidFill>
                  <a:srgbClr val="333333"/>
                </a:solidFill>
                <a:latin typeface="Times New Roman" panose="02020603050405020304" pitchFamily="18" charset="0"/>
              </a:rPr>
              <a:t> gemacht werden. Bei der Beurteilung der Verhältnismäßigkeit des Aufwands sollten die Größe und das Betriebsbudget der betreffenden öffentlichen Stelle oder des öffentlichen Unternehmens berücksichtigt </a:t>
            </a:r>
            <a:r>
              <a:rPr lang="de-DE" sz="1200" dirty="0" smtClean="0">
                <a:solidFill>
                  <a:srgbClr val="333333"/>
                </a:solidFill>
                <a:latin typeface="Times New Roman" panose="02020603050405020304" pitchFamily="18" charset="0"/>
              </a:rPr>
              <a:t>werden.“</a:t>
            </a:r>
            <a:endParaRPr lang="de-DE" sz="1200" dirty="0"/>
          </a:p>
        </p:txBody>
      </p:sp>
    </p:spTree>
    <p:extLst>
      <p:ext uri="{BB962C8B-B14F-4D97-AF65-F5344CB8AC3E}">
        <p14:creationId xmlns:p14="http://schemas.microsoft.com/office/powerpoint/2010/main" val="2874459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APIs für Geodaten</a:t>
            </a:r>
            <a:endParaRPr lang="de-DE" dirty="0"/>
          </a:p>
        </p:txBody>
      </p:sp>
      <p:sp>
        <p:nvSpPr>
          <p:cNvPr id="3" name="Inhaltsplatzhalter 2"/>
          <p:cNvSpPr>
            <a:spLocks noGrp="1"/>
          </p:cNvSpPr>
          <p:nvPr>
            <p:ph idx="1"/>
          </p:nvPr>
        </p:nvSpPr>
        <p:spPr/>
        <p:txBody>
          <a:bodyPr/>
          <a:lstStyle/>
          <a:p>
            <a:pPr marL="0" indent="0">
              <a:buNone/>
            </a:pPr>
            <a:r>
              <a:rPr lang="de-DE" sz="1200" dirty="0"/>
              <a:t>Damit erfüllen grundsätzlich alle Schnittstellen, die in den </a:t>
            </a:r>
            <a:r>
              <a:rPr lang="de-DE" sz="1200" b="1" dirty="0"/>
              <a:t>INSPIRE Technical-</a:t>
            </a:r>
            <a:r>
              <a:rPr lang="de-DE" sz="1200" b="1" dirty="0" err="1"/>
              <a:t>Guidance</a:t>
            </a:r>
            <a:r>
              <a:rPr lang="de-DE" sz="1200" b="1" dirty="0"/>
              <a:t>- und </a:t>
            </a:r>
            <a:r>
              <a:rPr lang="de-DE" sz="1200" b="1" dirty="0" err="1"/>
              <a:t>Good</a:t>
            </a:r>
            <a:r>
              <a:rPr lang="de-DE" sz="1200" b="1" dirty="0"/>
              <a:t>-Practice-Dokumenten für Downloaddienste </a:t>
            </a:r>
            <a:r>
              <a:rPr lang="de-DE" sz="1200" dirty="0"/>
              <a:t>beschrieben sind, die Anforderungen der DVO-HVD an APIs, einschließlich der auf Atom und </a:t>
            </a:r>
            <a:r>
              <a:rPr lang="de-DE" sz="1200" dirty="0" err="1"/>
              <a:t>OpenSearch</a:t>
            </a:r>
            <a:r>
              <a:rPr lang="de-DE" sz="1200" dirty="0"/>
              <a:t> basierenden Umsetzungsvariante</a:t>
            </a:r>
            <a:r>
              <a:rPr lang="de-DE" sz="1200" dirty="0" smtClean="0"/>
              <a:t>.</a:t>
            </a:r>
          </a:p>
          <a:p>
            <a:pPr marL="0" indent="0">
              <a:buNone/>
            </a:pPr>
            <a:endParaRPr lang="de-DE" sz="1200" dirty="0" smtClean="0"/>
          </a:p>
          <a:p>
            <a:pPr marL="0" indent="0">
              <a:buNone/>
            </a:pPr>
            <a:endParaRPr lang="de-DE" sz="1200" dirty="0"/>
          </a:p>
          <a:p>
            <a:pPr marL="0" indent="0">
              <a:buNone/>
            </a:pPr>
            <a:r>
              <a:rPr lang="de-DE" sz="1200" dirty="0"/>
              <a:t>Grundsätzlich erfüllen auch Dienste, die eine der folgenden OGC-/ISO-Spezifikationen implementieren, die Vorgaben an APIs:</a:t>
            </a:r>
          </a:p>
          <a:p>
            <a:pPr lvl="1">
              <a:buFont typeface="Arial" panose="020B0604020202020204" pitchFamily="34" charset="0"/>
              <a:buChar char="•"/>
            </a:pPr>
            <a:r>
              <a:rPr lang="de-DE" sz="1200" b="1" dirty="0"/>
              <a:t>WFS</a:t>
            </a:r>
            <a:r>
              <a:rPr lang="de-DE" sz="1200" dirty="0"/>
              <a:t> (</a:t>
            </a:r>
            <a:r>
              <a:rPr lang="de-DE" sz="1200" dirty="0">
                <a:hlinkClick r:id="rId3"/>
              </a:rPr>
              <a:t>https://www.ogc.org/standard/wfs/</a:t>
            </a:r>
            <a:r>
              <a:rPr lang="de-DE" sz="1200" dirty="0"/>
              <a:t>)</a:t>
            </a:r>
          </a:p>
          <a:p>
            <a:pPr lvl="1">
              <a:buFont typeface="Arial" panose="020B0604020202020204" pitchFamily="34" charset="0"/>
              <a:buChar char="•"/>
            </a:pPr>
            <a:r>
              <a:rPr lang="de-DE" sz="1200" b="1" dirty="0"/>
              <a:t>OGC API-Features </a:t>
            </a:r>
            <a:r>
              <a:rPr lang="de-DE" sz="1200" dirty="0"/>
              <a:t>(</a:t>
            </a:r>
            <a:r>
              <a:rPr lang="de-DE" sz="1200" dirty="0">
                <a:hlinkClick r:id="rId4"/>
              </a:rPr>
              <a:t>https://ogcapi.ogc.org/features/</a:t>
            </a:r>
            <a:r>
              <a:rPr lang="de-DE" sz="1200" dirty="0"/>
              <a:t>)</a:t>
            </a:r>
          </a:p>
          <a:p>
            <a:pPr lvl="1">
              <a:buFont typeface="Arial" panose="020B0604020202020204" pitchFamily="34" charset="0"/>
              <a:buChar char="•"/>
            </a:pPr>
            <a:r>
              <a:rPr lang="de-DE" sz="1200" b="1" dirty="0"/>
              <a:t>WCS</a:t>
            </a:r>
            <a:r>
              <a:rPr lang="de-DE" sz="1200" dirty="0"/>
              <a:t> (</a:t>
            </a:r>
            <a:r>
              <a:rPr lang="de-DE" sz="1200" dirty="0">
                <a:hlinkClick r:id="rId5"/>
              </a:rPr>
              <a:t>https://www.ogc.org/standard/wcs/</a:t>
            </a:r>
            <a:r>
              <a:rPr lang="de-DE" sz="1200" dirty="0"/>
              <a:t>)</a:t>
            </a:r>
          </a:p>
          <a:p>
            <a:pPr lvl="1">
              <a:buFont typeface="Arial" panose="020B0604020202020204" pitchFamily="34" charset="0"/>
              <a:buChar char="•"/>
            </a:pPr>
            <a:r>
              <a:rPr lang="de-DE" sz="1200" b="1" dirty="0"/>
              <a:t>Sensor Things API </a:t>
            </a:r>
            <a:r>
              <a:rPr lang="de-DE" sz="1200" dirty="0"/>
              <a:t>(</a:t>
            </a:r>
            <a:r>
              <a:rPr lang="de-DE" sz="1200" dirty="0">
                <a:hlinkClick r:id="rId6"/>
              </a:rPr>
              <a:t>https://www.ogc.org/standard/sensorthings</a:t>
            </a:r>
            <a:r>
              <a:rPr lang="de-DE" sz="1200" dirty="0" smtClean="0">
                <a:hlinkClick r:id="rId6"/>
              </a:rPr>
              <a:t>/</a:t>
            </a:r>
            <a:r>
              <a:rPr lang="de-DE" sz="1200" dirty="0" smtClean="0"/>
              <a:t>)</a:t>
            </a:r>
          </a:p>
          <a:p>
            <a:pPr marL="0" indent="0">
              <a:buNone/>
            </a:pPr>
            <a:endParaRPr lang="de-DE" sz="1200" dirty="0"/>
          </a:p>
          <a:p>
            <a:pPr marL="0" indent="0">
              <a:buNone/>
            </a:pPr>
            <a:r>
              <a:rPr lang="de-DE" sz="1200" dirty="0" smtClean="0"/>
              <a:t>Im </a:t>
            </a:r>
            <a:r>
              <a:rPr lang="de-DE" sz="1200" dirty="0"/>
              <a:t>Hinblick auf die Bereitstellung von HVD, die unter ein </a:t>
            </a:r>
            <a:r>
              <a:rPr lang="de-DE" sz="1200" b="1" dirty="0"/>
              <a:t>INSPIRE-Thema</a:t>
            </a:r>
            <a:r>
              <a:rPr lang="de-DE" sz="1200" dirty="0"/>
              <a:t> fallen, sind die o. g. </a:t>
            </a:r>
            <a:r>
              <a:rPr lang="de-DE" sz="1200" b="1" dirty="0"/>
              <a:t>INSPIRE-Varianten</a:t>
            </a:r>
            <a:r>
              <a:rPr lang="de-DE" sz="1200" dirty="0"/>
              <a:t> der Dienste zu verwenden</a:t>
            </a:r>
            <a:r>
              <a:rPr lang="de-DE" sz="1200" dirty="0" smtClean="0"/>
              <a:t>.</a:t>
            </a:r>
          </a:p>
          <a:p>
            <a:pPr marL="0" indent="0">
              <a:buNone/>
            </a:pPr>
            <a:endParaRPr lang="de-DE" sz="1200" dirty="0" smtClean="0"/>
          </a:p>
          <a:p>
            <a:pPr marL="0" indent="0">
              <a:buNone/>
            </a:pPr>
            <a:r>
              <a:rPr lang="de-DE" sz="1200" dirty="0" smtClean="0"/>
              <a:t>Sonstige HVD:</a:t>
            </a:r>
            <a:endParaRPr lang="de-DE" sz="1200" dirty="0"/>
          </a:p>
          <a:p>
            <a:pPr marL="0" indent="0">
              <a:buNone/>
            </a:pPr>
            <a:r>
              <a:rPr lang="de-DE" sz="1200" dirty="0"/>
              <a:t>Bei der Bereitstellung von HVD, die nicht unter ein INSPIRE-Thema fallen, sind die </a:t>
            </a:r>
            <a:r>
              <a:rPr lang="de-DE" sz="1200" b="1" dirty="0">
                <a:hlinkClick r:id="rId7"/>
              </a:rPr>
              <a:t>Vorgaben der GDI-DE</a:t>
            </a:r>
            <a:r>
              <a:rPr lang="de-DE" sz="1200" dirty="0"/>
              <a:t> zu beachten, da nur diese eine deutschlandweite Interoperabilität ermöglichen. Die Vorgaben der GDI-DE sind grundsätzlich kompatibel zu europäischen und internationalen Standards</a:t>
            </a:r>
          </a:p>
          <a:p>
            <a:pPr marL="0" indent="0">
              <a:buNone/>
            </a:pPr>
            <a:endParaRPr lang="de-DE" sz="1050" dirty="0" smtClean="0">
              <a:solidFill>
                <a:schemeClr val="accent6"/>
              </a:solidFill>
            </a:endParaRPr>
          </a:p>
          <a:p>
            <a:pPr marL="0" indent="0">
              <a:buNone/>
            </a:pPr>
            <a:r>
              <a:rPr lang="de-DE" sz="1000" dirty="0" smtClean="0">
                <a:solidFill>
                  <a:schemeClr val="accent6"/>
                </a:solidFill>
              </a:rPr>
              <a:t>https</a:t>
            </a:r>
            <a:r>
              <a:rPr lang="de-DE" sz="1000" dirty="0">
                <a:solidFill>
                  <a:schemeClr val="accent6"/>
                </a:solidFill>
              </a:rPr>
              <a:t>://www.govdata.de/informationen/hochwertige-datensaetze#hvd_faq_q27_5</a:t>
            </a:r>
          </a:p>
        </p:txBody>
      </p:sp>
    </p:spTree>
    <p:extLst>
      <p:ext uri="{BB962C8B-B14F-4D97-AF65-F5344CB8AC3E}">
        <p14:creationId xmlns:p14="http://schemas.microsoft.com/office/powerpoint/2010/main" val="3338526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04 Take-Home Message</a:t>
            </a:r>
            <a:endParaRPr lang="de-DE" dirty="0"/>
          </a:p>
        </p:txBody>
      </p:sp>
      <p:sp>
        <p:nvSpPr>
          <p:cNvPr id="3" name="Untertitel 2"/>
          <p:cNvSpPr>
            <a:spLocks noGrp="1"/>
          </p:cNvSpPr>
          <p:nvPr>
            <p:ph type="subTitle" idx="1"/>
          </p:nvPr>
        </p:nvSpPr>
        <p:spPr/>
        <p:txBody>
          <a:bodyPr/>
          <a:lstStyle/>
          <a:p>
            <a:endParaRPr lang="de-DE"/>
          </a:p>
        </p:txBody>
      </p:sp>
    </p:spTree>
    <p:extLst>
      <p:ext uri="{BB962C8B-B14F-4D97-AF65-F5344CB8AC3E}">
        <p14:creationId xmlns:p14="http://schemas.microsoft.com/office/powerpoint/2010/main" val="2968444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GDI bietet alle Bausteine für Open Data</a:t>
            </a:r>
            <a:endParaRPr lang="de-DE" dirty="0"/>
          </a:p>
        </p:txBody>
      </p:sp>
      <p:sp>
        <p:nvSpPr>
          <p:cNvPr id="3" name="Inhaltsplatzhalter 2"/>
          <p:cNvSpPr>
            <a:spLocks noGrp="1"/>
          </p:cNvSpPr>
          <p:nvPr>
            <p:ph idx="1"/>
          </p:nvPr>
        </p:nvSpPr>
        <p:spPr>
          <a:xfrm>
            <a:off x="481274" y="4293096"/>
            <a:ext cx="6335680" cy="1728192"/>
          </a:xfrm>
        </p:spPr>
        <p:txBody>
          <a:bodyPr/>
          <a:lstStyle/>
          <a:p>
            <a:r>
              <a:rPr lang="de-DE" sz="1400" dirty="0" smtClean="0"/>
              <a:t>Bei Geodatendiensten innerhalb der GDI-SH ist der letzte Schritt – die Kennzeichnung von HVD in den </a:t>
            </a:r>
            <a:r>
              <a:rPr lang="de-DE" b="1" dirty="0" smtClean="0">
                <a:solidFill>
                  <a:schemeClr val="accent6"/>
                </a:solidFill>
              </a:rPr>
              <a:t>Metadaten</a:t>
            </a:r>
            <a:r>
              <a:rPr lang="de-DE" sz="1400" dirty="0" smtClean="0"/>
              <a:t> –  einfach</a:t>
            </a:r>
          </a:p>
          <a:p>
            <a:pPr marL="0" indent="0">
              <a:buNone/>
            </a:pPr>
            <a:endParaRPr lang="de-DE" sz="1400" dirty="0" smtClean="0"/>
          </a:p>
          <a:p>
            <a:r>
              <a:rPr lang="de-DE" sz="1400" dirty="0" smtClean="0"/>
              <a:t>Über INSPIRE-Themen hinausgehende Datendienste müssen von den fachlich zuständigen Stellen selbst identifiziert werden</a:t>
            </a:r>
            <a:endParaRPr lang="de-DE" sz="1400" dirty="0"/>
          </a:p>
        </p:txBody>
      </p:sp>
      <p:sp>
        <p:nvSpPr>
          <p:cNvPr id="5" name="Rechteck 4"/>
          <p:cNvSpPr/>
          <p:nvPr/>
        </p:nvSpPr>
        <p:spPr>
          <a:xfrm>
            <a:off x="450606" y="1898910"/>
            <a:ext cx="5976664" cy="189012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GDI-konforme Geodatendienste mit ihren </a:t>
            </a:r>
            <a:r>
              <a:rPr lang="de-DE" sz="1600" b="1" dirty="0" smtClean="0">
                <a:solidFill>
                  <a:schemeClr val="tx1"/>
                </a:solidFill>
              </a:rPr>
              <a:t>Schnittstellen</a:t>
            </a:r>
            <a:r>
              <a:rPr lang="de-DE" sz="1600" dirty="0" smtClean="0">
                <a:solidFill>
                  <a:schemeClr val="tx1"/>
                </a:solidFill>
              </a:rPr>
              <a:t>, </a:t>
            </a:r>
            <a:r>
              <a:rPr lang="de-DE" sz="1600" b="1" dirty="0" smtClean="0">
                <a:solidFill>
                  <a:schemeClr val="tx1"/>
                </a:solidFill>
              </a:rPr>
              <a:t>Formaten</a:t>
            </a:r>
            <a:r>
              <a:rPr lang="de-DE" sz="1600" dirty="0" smtClean="0">
                <a:solidFill>
                  <a:schemeClr val="tx1"/>
                </a:solidFill>
              </a:rPr>
              <a:t> und </a:t>
            </a:r>
            <a:r>
              <a:rPr lang="de-DE" sz="1600" b="1" dirty="0" smtClean="0">
                <a:solidFill>
                  <a:schemeClr val="tx1"/>
                </a:solidFill>
              </a:rPr>
              <a:t>Metadaten</a:t>
            </a:r>
            <a:r>
              <a:rPr lang="de-DE" sz="1600" dirty="0" smtClean="0">
                <a:solidFill>
                  <a:schemeClr val="tx1"/>
                </a:solidFill>
              </a:rPr>
              <a:t> erfüllen grundsätzlich die Anforderungen der PSI-Richtlinie!</a:t>
            </a:r>
          </a:p>
          <a:p>
            <a:pPr algn="ctr"/>
            <a:endParaRPr lang="de-DE" sz="1600" dirty="0">
              <a:solidFill>
                <a:schemeClr val="tx1"/>
              </a:solidFill>
            </a:endParaRPr>
          </a:p>
          <a:p>
            <a:pPr algn="ctr"/>
            <a:r>
              <a:rPr lang="de-DE" sz="1600" dirty="0" smtClean="0">
                <a:solidFill>
                  <a:schemeClr val="tx1"/>
                </a:solidFill>
              </a:rPr>
              <a:t>Sie bieten damit eine interessante Option zur Veröffentlichung </a:t>
            </a:r>
            <a:r>
              <a:rPr lang="de-DE" sz="1600" b="1" dirty="0" smtClean="0">
                <a:solidFill>
                  <a:schemeClr val="accent6"/>
                </a:solidFill>
              </a:rPr>
              <a:t>neuer</a:t>
            </a:r>
            <a:r>
              <a:rPr lang="de-DE" sz="1600" dirty="0" smtClean="0">
                <a:solidFill>
                  <a:schemeClr val="tx1"/>
                </a:solidFill>
              </a:rPr>
              <a:t> Datensätze. </a:t>
            </a:r>
          </a:p>
        </p:txBody>
      </p:sp>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8248" y="1916832"/>
            <a:ext cx="2297440" cy="1797997"/>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28248" y="3861048"/>
            <a:ext cx="2297440" cy="2286997"/>
          </a:xfrm>
          <a:prstGeom prst="rect">
            <a:avLst/>
          </a:prstGeom>
        </p:spPr>
      </p:pic>
    </p:spTree>
    <p:extLst>
      <p:ext uri="{BB962C8B-B14F-4D97-AF65-F5344CB8AC3E}">
        <p14:creationId xmlns:p14="http://schemas.microsoft.com/office/powerpoint/2010/main" val="1628676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05 Quellen und weitere Information</a:t>
            </a:r>
            <a:endParaRPr lang="de-DE" dirty="0"/>
          </a:p>
        </p:txBody>
      </p:sp>
      <p:sp>
        <p:nvSpPr>
          <p:cNvPr id="3" name="Inhaltsplatzhalter 2"/>
          <p:cNvSpPr>
            <a:spLocks noGrp="1"/>
          </p:cNvSpPr>
          <p:nvPr>
            <p:ph idx="1"/>
          </p:nvPr>
        </p:nvSpPr>
        <p:spPr/>
        <p:txBody>
          <a:bodyPr/>
          <a:lstStyle/>
          <a:p>
            <a:r>
              <a:rPr lang="de-DE" dirty="0">
                <a:hlinkClick r:id="rId2"/>
              </a:rPr>
              <a:t>https://</a:t>
            </a:r>
            <a:r>
              <a:rPr lang="de-DE" dirty="0" smtClean="0">
                <a:hlinkClick r:id="rId2"/>
              </a:rPr>
              <a:t>oc.bydata.de/sharing/handouts/hvd</a:t>
            </a:r>
            <a:r>
              <a:rPr lang="de-DE" dirty="0" smtClean="0"/>
              <a:t> </a:t>
            </a:r>
          </a:p>
          <a:p>
            <a:pPr marL="142875" lvl="1" indent="0">
              <a:buNone/>
            </a:pPr>
            <a:r>
              <a:rPr lang="de-DE" sz="1100" dirty="0" smtClean="0"/>
              <a:t>Handreichung und Tabelle (Bayerische Agentur für Digitales GmbH)</a:t>
            </a:r>
          </a:p>
          <a:p>
            <a:r>
              <a:rPr lang="de-DE" dirty="0">
                <a:hlinkClick r:id="rId3"/>
              </a:rPr>
              <a:t>https://eur-lex.europa.eu/legal-content/DE/TXT/?</a:t>
            </a:r>
            <a:r>
              <a:rPr lang="de-DE" dirty="0" smtClean="0">
                <a:hlinkClick r:id="rId3"/>
              </a:rPr>
              <a:t>uri=CELEX:32019L1024</a:t>
            </a:r>
            <a:r>
              <a:rPr lang="de-DE" dirty="0" smtClean="0"/>
              <a:t> </a:t>
            </a:r>
          </a:p>
          <a:p>
            <a:pPr marL="142875" lvl="1" indent="0">
              <a:buNone/>
            </a:pPr>
            <a:r>
              <a:rPr lang="de-DE" sz="1100" dirty="0" smtClean="0"/>
              <a:t>Richtlinie (EU) 2019/1024 (…) über offene Daten und die Weiterverwendung von Informationen des öffentlichen Sektors (Neufassung)</a:t>
            </a:r>
          </a:p>
          <a:p>
            <a:pPr marL="19050" indent="0">
              <a:buNone/>
            </a:pPr>
            <a:r>
              <a:rPr lang="de-DE" dirty="0" smtClean="0"/>
              <a:t>- </a:t>
            </a:r>
            <a:r>
              <a:rPr lang="de-DE" dirty="0" smtClean="0">
                <a:hlinkClick r:id="rId4"/>
              </a:rPr>
              <a:t>https</a:t>
            </a:r>
            <a:r>
              <a:rPr lang="de-DE" dirty="0">
                <a:hlinkClick r:id="rId4"/>
              </a:rPr>
              <a:t>://eur-lex.europa.eu/legal-content/DE/TXT/?</a:t>
            </a:r>
            <a:r>
              <a:rPr lang="de-DE" dirty="0" smtClean="0">
                <a:hlinkClick r:id="rId4"/>
              </a:rPr>
              <a:t>uri=CELEX:32023R0138</a:t>
            </a:r>
            <a:endParaRPr lang="de-DE" dirty="0" smtClean="0"/>
          </a:p>
          <a:p>
            <a:pPr marL="142875" lvl="1" indent="0">
              <a:buNone/>
            </a:pPr>
            <a:r>
              <a:rPr lang="de-DE" sz="1100" dirty="0" smtClean="0"/>
              <a:t>Durchführungsverordnung (EU) 2023/138 (…) </a:t>
            </a:r>
          </a:p>
          <a:p>
            <a:pPr marL="19050" indent="0">
              <a:buNone/>
            </a:pPr>
            <a:r>
              <a:rPr lang="de-DE" dirty="0" smtClean="0"/>
              <a:t>- </a:t>
            </a:r>
            <a:r>
              <a:rPr lang="de-DE" dirty="0" smtClean="0">
                <a:hlinkClick r:id="rId5"/>
              </a:rPr>
              <a:t>https</a:t>
            </a:r>
            <a:r>
              <a:rPr lang="de-DE" dirty="0">
                <a:hlinkClick r:id="rId5"/>
              </a:rPr>
              <a:t>://</a:t>
            </a:r>
            <a:r>
              <a:rPr lang="de-DE" dirty="0" smtClean="0">
                <a:hlinkClick r:id="rId5"/>
              </a:rPr>
              <a:t>www.govdata.de/informationen/hochwertige-datensaetze#hvd_faq_q4</a:t>
            </a:r>
            <a:endParaRPr lang="de-DE" dirty="0" smtClean="0"/>
          </a:p>
          <a:p>
            <a:pPr marL="142875" lvl="1" indent="0">
              <a:buNone/>
            </a:pPr>
            <a:r>
              <a:rPr lang="de-DE" sz="1100" dirty="0" smtClean="0"/>
              <a:t>FAQs zur Durchführungsverordnung zur Festlegung bestimmter hochwertiger Datensätze (GOVDATA-Portal)</a:t>
            </a:r>
          </a:p>
          <a:p>
            <a:pPr marL="19050" indent="0">
              <a:buNone/>
            </a:pPr>
            <a:r>
              <a:rPr lang="de-DE" dirty="0" smtClean="0"/>
              <a:t>- </a:t>
            </a:r>
            <a:r>
              <a:rPr lang="de-DE" dirty="0" smtClean="0">
                <a:hlinkClick r:id="rId6"/>
              </a:rPr>
              <a:t>https</a:t>
            </a:r>
            <a:r>
              <a:rPr lang="de-DE" dirty="0">
                <a:hlinkClick r:id="rId6"/>
              </a:rPr>
              <a:t>://</a:t>
            </a:r>
            <a:r>
              <a:rPr lang="de-DE" dirty="0" smtClean="0">
                <a:hlinkClick r:id="rId6"/>
              </a:rPr>
              <a:t>wiki.gdi-de.org/pages/viewpage.action?pageId=1278214162</a:t>
            </a:r>
            <a:endParaRPr lang="de-DE" dirty="0" smtClean="0"/>
          </a:p>
          <a:p>
            <a:pPr marL="142875" lvl="1" indent="0">
              <a:buNone/>
            </a:pPr>
            <a:r>
              <a:rPr lang="de-DE" sz="1100" dirty="0" smtClean="0"/>
              <a:t>FAQs zum Thema „Hochwertige Datensätze (HVD)“ (GDI-DE Wiki)</a:t>
            </a:r>
          </a:p>
          <a:p>
            <a:endParaRPr lang="de-DE" dirty="0"/>
          </a:p>
        </p:txBody>
      </p:sp>
    </p:spTree>
    <p:extLst>
      <p:ext uri="{BB962C8B-B14F-4D97-AF65-F5344CB8AC3E}">
        <p14:creationId xmlns:p14="http://schemas.microsoft.com/office/powerpoint/2010/main" val="2680731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Agenda</a:t>
            </a:r>
            <a:endParaRPr lang="de-DE" dirty="0"/>
          </a:p>
        </p:txBody>
      </p:sp>
      <p:graphicFrame>
        <p:nvGraphicFramePr>
          <p:cNvPr id="3" name="Tabelle 2"/>
          <p:cNvGraphicFramePr>
            <a:graphicFrameLocks noGrp="1"/>
          </p:cNvGraphicFramePr>
          <p:nvPr>
            <p:extLst>
              <p:ext uri="{D42A27DB-BD31-4B8C-83A1-F6EECF244321}">
                <p14:modId xmlns:p14="http://schemas.microsoft.com/office/powerpoint/2010/main" val="3298580302"/>
              </p:ext>
            </p:extLst>
          </p:nvPr>
        </p:nvGraphicFramePr>
        <p:xfrm>
          <a:off x="1992311" y="1960210"/>
          <a:ext cx="7920113" cy="2412480"/>
        </p:xfrm>
        <a:graphic>
          <a:graphicData uri="http://schemas.openxmlformats.org/drawingml/2006/table">
            <a:tbl>
              <a:tblPr>
                <a:tableStyleId>{2D5ABB26-0587-4C30-8999-92F81FD0307C}</a:tableStyleId>
              </a:tblPr>
              <a:tblGrid>
                <a:gridCol w="863329">
                  <a:extLst>
                    <a:ext uri="{9D8B030D-6E8A-4147-A177-3AD203B41FA5}">
                      <a16:colId xmlns:a16="http://schemas.microsoft.com/office/drawing/2014/main" val="20000"/>
                    </a:ext>
                  </a:extLst>
                </a:gridCol>
                <a:gridCol w="7056784">
                  <a:extLst>
                    <a:ext uri="{9D8B030D-6E8A-4147-A177-3AD203B41FA5}">
                      <a16:colId xmlns:a16="http://schemas.microsoft.com/office/drawing/2014/main" val="20001"/>
                    </a:ext>
                  </a:extLst>
                </a:gridCol>
              </a:tblGrid>
              <a:tr h="0">
                <a:tc>
                  <a:txBody>
                    <a:bodyPr/>
                    <a:lstStyle/>
                    <a:p>
                      <a:r>
                        <a:rPr lang="de-DE" sz="1600" b="1" dirty="0" smtClean="0"/>
                        <a:t>01</a:t>
                      </a:r>
                      <a:endParaRPr lang="de-DE" sz="1600" b="1" dirty="0"/>
                    </a:p>
                  </a:txBody>
                  <a:tcPr marL="0" marR="0" marT="50400" marB="50400">
                    <a:lnB w="6350" cap="flat" cmpd="sng" algn="ctr">
                      <a:solidFill>
                        <a:schemeClr val="tx1"/>
                      </a:solidFill>
                      <a:prstDash val="solid"/>
                      <a:round/>
                      <a:headEnd type="none" w="med" len="med"/>
                      <a:tailEnd type="none" w="med" len="med"/>
                    </a:lnB>
                  </a:tcPr>
                </a:tc>
                <a:tc>
                  <a:txBody>
                    <a:bodyPr/>
                    <a:lstStyle/>
                    <a:p>
                      <a:r>
                        <a:rPr lang="de-DE" sz="1600" dirty="0" smtClean="0"/>
                        <a:t>Hintergrund</a:t>
                      </a:r>
                      <a:endParaRPr lang="de-DE" sz="1600" dirty="0"/>
                    </a:p>
                  </a:txBody>
                  <a:tcPr marL="0" marR="0" marT="50400" marB="50400">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        PSI-</a:t>
                      </a:r>
                      <a:r>
                        <a:rPr lang="de-DE" sz="1600" dirty="0" err="1" smtClean="0"/>
                        <a:t>Richtline</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        HVD-DVO</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r>
                        <a:rPr lang="de-DE" sz="1600" b="1" dirty="0" smtClean="0"/>
                        <a:t>02</a:t>
                      </a:r>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Exkurs: Open</a:t>
                      </a:r>
                      <a:r>
                        <a:rPr lang="de-DE" sz="1600" baseline="0" dirty="0" smtClean="0"/>
                        <a:t> Data</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r>
                        <a:rPr lang="de-DE" sz="1600" b="1" dirty="0" smtClean="0"/>
                        <a:t>03</a:t>
                      </a:r>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Exkurs: APIs</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r>
                        <a:rPr lang="de-DE" sz="1600" b="1" dirty="0" smtClean="0"/>
                        <a:t>04</a:t>
                      </a:r>
                      <a:endParaRPr lang="de-DE" sz="1600" b="1"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de-DE" sz="1600" dirty="0" smtClean="0"/>
                        <a:t>„Take</a:t>
                      </a:r>
                      <a:r>
                        <a:rPr lang="de-DE" sz="1600" baseline="0" dirty="0" smtClean="0"/>
                        <a:t> Home-Message“</a:t>
                      </a:r>
                      <a:endParaRPr lang="de-DE" sz="1600" dirty="0"/>
                    </a:p>
                  </a:txBody>
                  <a:tcPr marL="0" marR="0" marT="50400" marB="5040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r>
                        <a:rPr lang="de-DE" sz="1600" b="1" dirty="0" smtClean="0"/>
                        <a:t>05</a:t>
                      </a:r>
                      <a:endParaRPr lang="de-DE" sz="1600" b="1" dirty="0"/>
                    </a:p>
                  </a:txBody>
                  <a:tcPr marL="0" marR="0" marT="50400" marB="50400">
                    <a:lnT w="6350" cap="flat" cmpd="sng" algn="ctr">
                      <a:solidFill>
                        <a:schemeClr val="tx1"/>
                      </a:solidFill>
                      <a:prstDash val="solid"/>
                      <a:round/>
                      <a:headEnd type="none" w="med" len="med"/>
                      <a:tailEnd type="none" w="med" len="med"/>
                    </a:lnT>
                  </a:tcPr>
                </a:tc>
                <a:tc>
                  <a:txBody>
                    <a:bodyPr/>
                    <a:lstStyle/>
                    <a:p>
                      <a:r>
                        <a:rPr lang="de-DE" sz="1600" dirty="0" smtClean="0"/>
                        <a:t>Quellen und weitere Informationen</a:t>
                      </a:r>
                      <a:endParaRPr lang="de-DE" sz="1600" dirty="0"/>
                    </a:p>
                  </a:txBody>
                  <a:tcPr marL="0" marR="0" marT="50400" marB="50400">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965380053"/>
                  </a:ext>
                </a:extLst>
              </a:tr>
            </a:tbl>
          </a:graphicData>
        </a:graphic>
      </p:graphicFrame>
    </p:spTree>
    <p:extLst>
      <p:ext uri="{BB962C8B-B14F-4D97-AF65-F5344CB8AC3E}">
        <p14:creationId xmlns:p14="http://schemas.microsoft.com/office/powerpoint/2010/main" val="2267647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01 Hintergrund</a:t>
            </a:r>
            <a:br>
              <a:rPr lang="de-DE" dirty="0" smtClean="0"/>
            </a:br>
            <a:r>
              <a:rPr lang="de-DE" b="0" dirty="0" smtClean="0"/>
              <a:t>PSI-Richtlinie und HVD-DVO</a:t>
            </a:r>
            <a:endParaRPr lang="de-DE" b="0" dirty="0"/>
          </a:p>
        </p:txBody>
      </p:sp>
      <p:sp>
        <p:nvSpPr>
          <p:cNvPr id="3" name="Untertitel 2"/>
          <p:cNvSpPr>
            <a:spLocks noGrp="1"/>
          </p:cNvSpPr>
          <p:nvPr>
            <p:ph type="subTitle" idx="1"/>
          </p:nvPr>
        </p:nvSpPr>
        <p:spPr/>
        <p:txBody>
          <a:bodyPr/>
          <a:lstStyle/>
          <a:p>
            <a:r>
              <a:rPr lang="de-DE" dirty="0" smtClean="0"/>
              <a:t>Kernaussagen</a:t>
            </a:r>
            <a:endParaRPr lang="de-DE" dirty="0"/>
          </a:p>
        </p:txBody>
      </p:sp>
    </p:spTree>
    <p:extLst>
      <p:ext uri="{BB962C8B-B14F-4D97-AF65-F5344CB8AC3E}">
        <p14:creationId xmlns:p14="http://schemas.microsoft.com/office/powerpoint/2010/main" val="20389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PSI-Richtlinie</a:t>
            </a:r>
            <a:br>
              <a:rPr lang="de-DE" dirty="0" smtClean="0"/>
            </a:br>
            <a:r>
              <a:rPr lang="de-DE" dirty="0" smtClean="0"/>
              <a:t>Hintergrund und Regelungsinhalte</a:t>
            </a:r>
            <a:endParaRPr lang="de-DE" dirty="0"/>
          </a:p>
        </p:txBody>
      </p:sp>
      <p:sp>
        <p:nvSpPr>
          <p:cNvPr id="3" name="Inhaltsplatzhalter 2"/>
          <p:cNvSpPr>
            <a:spLocks noGrp="1"/>
          </p:cNvSpPr>
          <p:nvPr>
            <p:ph idx="1"/>
          </p:nvPr>
        </p:nvSpPr>
        <p:spPr/>
        <p:txBody>
          <a:bodyPr/>
          <a:lstStyle/>
          <a:p>
            <a:pPr marL="0" indent="0">
              <a:buNone/>
            </a:pPr>
            <a:r>
              <a:rPr lang="de-DE" b="1" dirty="0" smtClean="0"/>
              <a:t>PSI-Richtlinie</a:t>
            </a:r>
          </a:p>
          <a:p>
            <a:pPr marL="0" indent="0">
              <a:buNone/>
            </a:pPr>
            <a:r>
              <a:rPr lang="de-DE" dirty="0" smtClean="0"/>
              <a:t>Die </a:t>
            </a:r>
            <a:r>
              <a:rPr lang="de-DE" i="1" dirty="0" smtClean="0"/>
              <a:t>Richtlinie </a:t>
            </a:r>
            <a:r>
              <a:rPr lang="de-DE" i="1" dirty="0"/>
              <a:t>(EU) 2019/1024 (…) über offene Daten und die Weiterverwendung von Informationen des öffentlichen Sektors </a:t>
            </a:r>
            <a:r>
              <a:rPr lang="de-DE" dirty="0" smtClean="0"/>
              <a:t>(auch als PSI-Richtlinie (Public </a:t>
            </a:r>
            <a:r>
              <a:rPr lang="de-DE" dirty="0" err="1" smtClean="0"/>
              <a:t>Sector</a:t>
            </a:r>
            <a:r>
              <a:rPr lang="de-DE" dirty="0" smtClean="0"/>
              <a:t> Information) oder Open Data-Richtlinie) soll zu einer umfassenden (Neu-) Regulierung des </a:t>
            </a:r>
            <a:r>
              <a:rPr lang="de-DE" dirty="0" smtClean="0"/>
              <a:t>Umgangs </a:t>
            </a:r>
            <a:r>
              <a:rPr lang="de-DE" dirty="0" smtClean="0"/>
              <a:t>mit Daten im privaten und öffentlichen Sektors führen.</a:t>
            </a:r>
          </a:p>
          <a:p>
            <a:pPr marL="0" indent="0">
              <a:buNone/>
            </a:pPr>
            <a:endParaRPr lang="de-DE" dirty="0" smtClean="0"/>
          </a:p>
          <a:p>
            <a:pPr>
              <a:buFont typeface="Arial" panose="020B0604020202020204" pitchFamily="34" charset="0"/>
              <a:buChar char="•"/>
            </a:pPr>
            <a:r>
              <a:rPr lang="de-DE" dirty="0" smtClean="0"/>
              <a:t>Europäischer Binnenmarkt für Daten</a:t>
            </a:r>
          </a:p>
          <a:p>
            <a:pPr>
              <a:buFont typeface="Arial" panose="020B0604020202020204" pitchFamily="34" charset="0"/>
              <a:buChar char="•"/>
            </a:pPr>
            <a:r>
              <a:rPr lang="de-DE" dirty="0" smtClean="0"/>
              <a:t>Veröffentlichung von Daten mit hohem sozio-ökonomischem Nutzen</a:t>
            </a:r>
          </a:p>
          <a:p>
            <a:pPr>
              <a:buFont typeface="Arial" panose="020B0604020202020204" pitchFamily="34" charset="0"/>
              <a:buChar char="•"/>
            </a:pPr>
            <a:r>
              <a:rPr lang="de-DE" dirty="0"/>
              <a:t>Förderung einer breiten </a:t>
            </a:r>
            <a:r>
              <a:rPr lang="de-DE" dirty="0" smtClean="0"/>
              <a:t>Verwendung</a:t>
            </a:r>
          </a:p>
          <a:p>
            <a:pPr>
              <a:buFont typeface="Arial" panose="020B0604020202020204" pitchFamily="34" charset="0"/>
              <a:buChar char="•"/>
            </a:pPr>
            <a:r>
              <a:rPr lang="de-DE" dirty="0" smtClean="0"/>
              <a:t>Innovationsförderung, digitaler Wandel, Schaffung neuer Dienste, Wertschöpfung</a:t>
            </a:r>
          </a:p>
          <a:p>
            <a:pPr>
              <a:buFont typeface="Arial" panose="020B0604020202020204" pitchFamily="34" charset="0"/>
              <a:buChar char="•"/>
            </a:pPr>
            <a:r>
              <a:rPr lang="de-DE" dirty="0" smtClean="0"/>
              <a:t>Transparenz</a:t>
            </a:r>
          </a:p>
          <a:p>
            <a:pPr>
              <a:buFont typeface="Arial" panose="020B0604020202020204" pitchFamily="34" charset="0"/>
              <a:buChar char="•"/>
            </a:pPr>
            <a:r>
              <a:rPr lang="de-DE" dirty="0" smtClean="0"/>
              <a:t>Fokus auf Echtzeit-Zugang für dynamische Daten, technische Umsetzung</a:t>
            </a:r>
          </a:p>
          <a:p>
            <a:pPr>
              <a:buFont typeface="Arial" panose="020B0604020202020204" pitchFamily="34" charset="0"/>
              <a:buChar char="•"/>
            </a:pPr>
            <a:r>
              <a:rPr lang="de-DE" dirty="0" smtClean="0"/>
              <a:t>„Zugang zu Informationen ist ein Grundrecht“</a:t>
            </a:r>
            <a:endParaRPr lang="de-DE" dirty="0"/>
          </a:p>
        </p:txBody>
      </p:sp>
    </p:spTree>
    <p:extLst>
      <p:ext uri="{BB962C8B-B14F-4D97-AF65-F5344CB8AC3E}">
        <p14:creationId xmlns:p14="http://schemas.microsoft.com/office/powerpoint/2010/main" val="2399577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 ist / welche Daten sind betroffen?</a:t>
            </a:r>
            <a:endParaRPr lang="de-DE" dirty="0"/>
          </a:p>
        </p:txBody>
      </p:sp>
      <p:sp>
        <p:nvSpPr>
          <p:cNvPr id="3" name="Inhaltsplatzhalter 2"/>
          <p:cNvSpPr>
            <a:spLocks noGrp="1"/>
          </p:cNvSpPr>
          <p:nvPr>
            <p:ph idx="1"/>
          </p:nvPr>
        </p:nvSpPr>
        <p:spPr>
          <a:xfrm>
            <a:off x="624416" y="1844824"/>
            <a:ext cx="10943168" cy="4276590"/>
          </a:xfrm>
        </p:spPr>
        <p:txBody>
          <a:bodyPr/>
          <a:lstStyle/>
          <a:p>
            <a:pPr marL="0" indent="0">
              <a:buNone/>
            </a:pPr>
            <a:r>
              <a:rPr lang="de-DE" dirty="0" smtClean="0"/>
              <a:t>Die PSI-Richtlinie betrifft Dokumente (Daten) </a:t>
            </a:r>
            <a:r>
              <a:rPr lang="de-DE" b="1" u="sng" dirty="0" smtClean="0"/>
              <a:t>im Besitz öffentlicher Stellen</a:t>
            </a:r>
            <a:r>
              <a:rPr lang="de-DE" dirty="0" smtClean="0"/>
              <a:t>, öffentlicher Unternehmen (Wasser, Energie, …), Betreiber öffentlicher Dienste (Personenverkehr), sowie bestimmter Luftfahrtunternehmen, Gemeinschaftsreeder und Forschungsdaten.</a:t>
            </a:r>
          </a:p>
          <a:p>
            <a:pPr marL="0" indent="0">
              <a:buNone/>
            </a:pPr>
            <a:endParaRPr lang="de-DE" dirty="0"/>
          </a:p>
          <a:p>
            <a:pPr marL="0" indent="0">
              <a:buNone/>
            </a:pPr>
            <a:r>
              <a:rPr lang="de-DE" dirty="0" smtClean="0"/>
              <a:t>Die Bereitstellung der Daten muss unter einen verbindlichen öffentlichen Auftrag, gesetzliche Grundlage o.ä. fallen.</a:t>
            </a:r>
          </a:p>
          <a:p>
            <a:pPr marL="0" indent="0">
              <a:buNone/>
            </a:pPr>
            <a:endParaRPr lang="de-DE" dirty="0"/>
          </a:p>
          <a:p>
            <a:pPr marL="0" indent="0">
              <a:buNone/>
            </a:pPr>
            <a:r>
              <a:rPr lang="de-DE" dirty="0" smtClean="0"/>
              <a:t>Ausgenommen sind sensible Daten, beschränkte Daten (personenbezogen), geistiges Eigentum Dritter…</a:t>
            </a:r>
          </a:p>
        </p:txBody>
      </p:sp>
      <p:sp>
        <p:nvSpPr>
          <p:cNvPr id="4" name="Rechteck 3"/>
          <p:cNvSpPr/>
          <p:nvPr/>
        </p:nvSpPr>
        <p:spPr>
          <a:xfrm>
            <a:off x="839416" y="4365104"/>
            <a:ext cx="10513168" cy="1800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Die Daten, über die wir sprechen, sind bereits z.B. auf gesetzlicher Grundlage bereits veröffentlicht. Geregelt wird also die </a:t>
            </a:r>
            <a:r>
              <a:rPr lang="de-DE" sz="1600" b="1" dirty="0" smtClean="0">
                <a:solidFill>
                  <a:schemeClr val="tx1"/>
                </a:solidFill>
              </a:rPr>
              <a:t>Weiterverwendung</a:t>
            </a:r>
            <a:r>
              <a:rPr lang="de-DE" sz="1600" dirty="0" smtClean="0">
                <a:solidFill>
                  <a:schemeClr val="tx1"/>
                </a:solidFill>
              </a:rPr>
              <a:t> bereits vorhandener Inhalte. Es entstehen </a:t>
            </a:r>
            <a:r>
              <a:rPr lang="de-DE" sz="1600" b="1" dirty="0" smtClean="0">
                <a:solidFill>
                  <a:schemeClr val="accent6"/>
                </a:solidFill>
              </a:rPr>
              <a:t>keine </a:t>
            </a:r>
            <a:r>
              <a:rPr lang="de-DE" sz="1600" b="1" u="sng" dirty="0" smtClean="0">
                <a:solidFill>
                  <a:schemeClr val="accent6"/>
                </a:solidFill>
              </a:rPr>
              <a:t>neuen</a:t>
            </a:r>
            <a:r>
              <a:rPr lang="de-DE" sz="1600" b="1" dirty="0" smtClean="0">
                <a:solidFill>
                  <a:schemeClr val="accent6"/>
                </a:solidFill>
              </a:rPr>
              <a:t> Erhebungs- oder Bereitstellungspflichten</a:t>
            </a:r>
            <a:r>
              <a:rPr lang="de-DE" sz="1600" dirty="0" smtClean="0">
                <a:solidFill>
                  <a:schemeClr val="tx1"/>
                </a:solidFill>
              </a:rPr>
              <a:t>.</a:t>
            </a:r>
          </a:p>
          <a:p>
            <a:pPr algn="ctr"/>
            <a:endParaRPr lang="de-DE" sz="1600" dirty="0" smtClean="0">
              <a:solidFill>
                <a:schemeClr val="tx1"/>
              </a:solidFill>
            </a:endParaRPr>
          </a:p>
          <a:p>
            <a:pPr algn="ctr"/>
            <a:r>
              <a:rPr lang="de-DE" sz="1600" dirty="0" smtClean="0">
                <a:solidFill>
                  <a:schemeClr val="tx1"/>
                </a:solidFill>
              </a:rPr>
              <a:t>Aber: Möglicherweise ändert sich die Art der Veröffentlichung! </a:t>
            </a:r>
          </a:p>
          <a:p>
            <a:pPr algn="ctr"/>
            <a:endParaRPr lang="de-DE" sz="1600" dirty="0" smtClean="0">
              <a:solidFill>
                <a:schemeClr val="tx1"/>
              </a:solidFill>
            </a:endParaRPr>
          </a:p>
          <a:p>
            <a:pPr algn="ctr"/>
            <a:r>
              <a:rPr lang="de-DE" sz="1600" dirty="0" smtClean="0">
                <a:solidFill>
                  <a:schemeClr val="tx1"/>
                </a:solidFill>
              </a:rPr>
              <a:t>Und: Neuveröffentlichungen sollen alle Anforderungen erfüllen.</a:t>
            </a:r>
          </a:p>
        </p:txBody>
      </p:sp>
    </p:spTree>
    <p:extLst>
      <p:ext uri="{BB962C8B-B14F-4D97-AF65-F5344CB8AC3E}">
        <p14:creationId xmlns:p14="http://schemas.microsoft.com/office/powerpoint/2010/main" val="687218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High Value </a:t>
            </a:r>
            <a:r>
              <a:rPr lang="de-DE" dirty="0"/>
              <a:t>Datasets</a:t>
            </a:r>
            <a:br>
              <a:rPr lang="de-DE" dirty="0"/>
            </a:br>
            <a:r>
              <a:rPr lang="de-DE" sz="1800" b="0" dirty="0"/>
              <a:t>Was sind High Value Datasets? Was tun damit?</a:t>
            </a:r>
            <a:r>
              <a:rPr lang="de-DE" dirty="0"/>
              <a:t/>
            </a:r>
            <a:br>
              <a:rPr lang="de-DE" dirty="0"/>
            </a:br>
            <a:r>
              <a:rPr lang="de-DE" dirty="0"/>
              <a:t> </a:t>
            </a:r>
          </a:p>
        </p:txBody>
      </p:sp>
      <p:sp>
        <p:nvSpPr>
          <p:cNvPr id="3" name="Inhaltsplatzhalter 2"/>
          <p:cNvSpPr>
            <a:spLocks noGrp="1"/>
          </p:cNvSpPr>
          <p:nvPr>
            <p:ph idx="1"/>
          </p:nvPr>
        </p:nvSpPr>
        <p:spPr>
          <a:xfrm>
            <a:off x="197384" y="2924944"/>
            <a:ext cx="3960924" cy="1368152"/>
          </a:xfrm>
        </p:spPr>
        <p:txBody>
          <a:bodyPr/>
          <a:lstStyle/>
          <a:p>
            <a:pPr fontAlgn="t"/>
            <a:r>
              <a:rPr lang="de-DE" dirty="0" smtClean="0"/>
              <a:t>Identifizierung von Daten aus  6 Kategorien</a:t>
            </a:r>
          </a:p>
          <a:p>
            <a:pPr lvl="1" fontAlgn="t"/>
            <a:r>
              <a:rPr lang="de-DE" dirty="0" smtClean="0"/>
              <a:t>Können zukünftig erweitert werden</a:t>
            </a:r>
          </a:p>
          <a:p>
            <a:pPr lvl="1" fontAlgn="t"/>
            <a:r>
              <a:rPr lang="de-DE" dirty="0" smtClean="0"/>
              <a:t>Genaue Inhalte: Anhang der DVO</a:t>
            </a:r>
          </a:p>
          <a:p>
            <a:pPr marL="142875" lvl="1" indent="0" fontAlgn="t">
              <a:buNone/>
            </a:pPr>
            <a:endParaRPr lang="de-DE" dirty="0"/>
          </a:p>
          <a:p>
            <a:pPr marL="0" indent="0">
              <a:buNone/>
            </a:pPr>
            <a:endParaRPr lang="de-DE" dirty="0"/>
          </a:p>
        </p:txBody>
      </p:sp>
      <p:graphicFrame>
        <p:nvGraphicFramePr>
          <p:cNvPr id="6" name="Diagramm 5"/>
          <p:cNvGraphicFramePr/>
          <p:nvPr>
            <p:extLst>
              <p:ext uri="{D42A27DB-BD31-4B8C-83A1-F6EECF244321}">
                <p14:modId xmlns:p14="http://schemas.microsoft.com/office/powerpoint/2010/main" val="2409384809"/>
              </p:ext>
            </p:extLst>
          </p:nvPr>
        </p:nvGraphicFramePr>
        <p:xfrm>
          <a:off x="4151784" y="2132856"/>
          <a:ext cx="4320480" cy="3816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hteck 3"/>
          <p:cNvSpPr/>
          <p:nvPr/>
        </p:nvSpPr>
        <p:spPr>
          <a:xfrm>
            <a:off x="8688288" y="2204864"/>
            <a:ext cx="3312368" cy="374441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latin typeface="Times New Roman" panose="02020603050405020304" pitchFamily="18" charset="0"/>
                <a:cs typeface="Times New Roman" panose="02020603050405020304" pitchFamily="18" charset="0"/>
              </a:rPr>
              <a:t>„Dokumente</a:t>
            </a:r>
            <a:r>
              <a:rPr lang="de-DE" sz="1600" dirty="0">
                <a:solidFill>
                  <a:schemeClr val="tx1"/>
                </a:solidFill>
                <a:latin typeface="Times New Roman" panose="02020603050405020304" pitchFamily="18" charset="0"/>
                <a:cs typeface="Times New Roman" panose="02020603050405020304" pitchFamily="18" charset="0"/>
              </a:rPr>
              <a:t>, deren Weiterverwendung mit wichtigen Vorteilen für die Gesellschaft, die Umwelt und die Wirtschaft verbunden ist, insbesondere aufgrund ihrer Eignung für die Schaffung von Mehrwertdiensten, Anwendungen und neuer, hochwertiger und menschenwürdiger Arbeitsplätze sowie aufgrund der Zahl der potenziellen Nutznießer der Mehrwertdienste und -anwendungen auf der Grundlage dieser </a:t>
            </a:r>
            <a:r>
              <a:rPr lang="de-DE" sz="1600" dirty="0" smtClean="0">
                <a:solidFill>
                  <a:schemeClr val="tx1"/>
                </a:solidFill>
                <a:latin typeface="Times New Roman" panose="02020603050405020304" pitchFamily="18" charset="0"/>
                <a:cs typeface="Times New Roman" panose="02020603050405020304" pitchFamily="18" charset="0"/>
              </a:rPr>
              <a:t>Datensätze“</a:t>
            </a:r>
          </a:p>
          <a:p>
            <a:pPr algn="ctr"/>
            <a:r>
              <a:rPr lang="de-DE" sz="1000" dirty="0" smtClean="0">
                <a:solidFill>
                  <a:schemeClr val="tx1"/>
                </a:solidFill>
                <a:latin typeface="Times New Roman" panose="02020603050405020304" pitchFamily="18" charset="0"/>
                <a:cs typeface="Times New Roman" panose="02020603050405020304" pitchFamily="18" charset="0"/>
              </a:rPr>
              <a:t>[PSI-RL]</a:t>
            </a:r>
          </a:p>
        </p:txBody>
      </p:sp>
    </p:spTree>
    <p:extLst>
      <p:ext uri="{BB962C8B-B14F-4D97-AF65-F5344CB8AC3E}">
        <p14:creationId xmlns:p14="http://schemas.microsoft.com/office/powerpoint/2010/main" val="818709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HVD-DVO – Überblick</a:t>
            </a:r>
            <a:br>
              <a:rPr lang="de-DE" dirty="0" smtClean="0"/>
            </a:br>
            <a:endParaRPr lang="de-DE" dirty="0"/>
          </a:p>
        </p:txBody>
      </p:sp>
      <p:sp>
        <p:nvSpPr>
          <p:cNvPr id="3" name="Inhaltsplatzhalter 2"/>
          <p:cNvSpPr>
            <a:spLocks noGrp="1"/>
          </p:cNvSpPr>
          <p:nvPr>
            <p:ph idx="1"/>
          </p:nvPr>
        </p:nvSpPr>
        <p:spPr/>
        <p:txBody>
          <a:bodyPr/>
          <a:lstStyle/>
          <a:p>
            <a:r>
              <a:rPr lang="de-DE" dirty="0" smtClean="0"/>
              <a:t>HVD sollen besonders leicht zugänglich sein</a:t>
            </a:r>
          </a:p>
          <a:p>
            <a:r>
              <a:rPr lang="de-DE" dirty="0" smtClean="0"/>
              <a:t>Modalitäten geregelt in §3 und §4</a:t>
            </a:r>
          </a:p>
          <a:p>
            <a:endParaRPr lang="de-DE" dirty="0" smtClean="0"/>
          </a:p>
          <a:p>
            <a:pPr marL="0" indent="0" algn="ctr" fontAlgn="t">
              <a:buNone/>
            </a:pPr>
            <a:r>
              <a:rPr lang="de-DE" dirty="0" smtClean="0"/>
              <a:t>        Besondere </a:t>
            </a:r>
            <a:r>
              <a:rPr lang="de-DE" dirty="0"/>
              <a:t>Anforderungen an die Bereitstellung</a:t>
            </a:r>
          </a:p>
          <a:p>
            <a:pPr marL="0" indent="0" algn="ctr" fontAlgn="t">
              <a:buNone/>
            </a:pPr>
            <a:r>
              <a:rPr lang="de-DE" sz="1400" dirty="0"/>
              <a:t>Kostenlos</a:t>
            </a:r>
          </a:p>
          <a:p>
            <a:pPr marL="0" indent="0" algn="ctr" fontAlgn="t">
              <a:buNone/>
            </a:pPr>
            <a:r>
              <a:rPr lang="de-DE" sz="1400" dirty="0" smtClean="0"/>
              <a:t>Maschinenlesbar (Dateiformate)</a:t>
            </a:r>
            <a:endParaRPr lang="de-DE" sz="1400" dirty="0"/>
          </a:p>
          <a:p>
            <a:pPr marL="0" indent="0" algn="ctr" fontAlgn="t">
              <a:buNone/>
            </a:pPr>
            <a:r>
              <a:rPr lang="de-DE" sz="1400" dirty="0"/>
              <a:t>per API</a:t>
            </a:r>
          </a:p>
          <a:p>
            <a:pPr marL="0" indent="0" algn="ctr" fontAlgn="t">
              <a:buNone/>
            </a:pPr>
            <a:r>
              <a:rPr lang="de-DE" sz="1400" dirty="0"/>
              <a:t>ggf. als </a:t>
            </a:r>
            <a:r>
              <a:rPr lang="de-DE" sz="1400" dirty="0" smtClean="0"/>
              <a:t>Massendownload</a:t>
            </a:r>
          </a:p>
          <a:p>
            <a:pPr marL="0" indent="0" algn="ctr" fontAlgn="t">
              <a:buNone/>
            </a:pPr>
            <a:r>
              <a:rPr lang="de-DE" sz="1400" dirty="0" smtClean="0"/>
              <a:t>Aktuellste Version</a:t>
            </a:r>
            <a:endParaRPr lang="de-DE" sz="1400" dirty="0"/>
          </a:p>
          <a:p>
            <a:pPr marL="0" indent="0" algn="ctr">
              <a:buNone/>
            </a:pPr>
            <a:r>
              <a:rPr lang="de-DE" sz="1400" dirty="0" smtClean="0"/>
              <a:t>Veröffentlichung d. Nutzungsbedingungen</a:t>
            </a:r>
          </a:p>
          <a:p>
            <a:pPr marL="0" indent="0" algn="ctr">
              <a:buNone/>
            </a:pPr>
            <a:r>
              <a:rPr lang="de-DE" sz="1400" b="1" dirty="0" smtClean="0"/>
              <a:t>Kennzeichnung als HVD in den Metadaten</a:t>
            </a:r>
          </a:p>
          <a:p>
            <a:pPr marL="0" indent="0" algn="ctr">
              <a:buNone/>
            </a:pPr>
            <a:r>
              <a:rPr lang="de-DE" sz="1400" dirty="0" smtClean="0"/>
              <a:t>Offene </a:t>
            </a:r>
            <a:r>
              <a:rPr lang="de-DE" sz="1400" dirty="0" smtClean="0"/>
              <a:t>Lizenz</a:t>
            </a:r>
            <a:endParaRPr lang="de-DE" sz="1400" dirty="0" smtClean="0"/>
          </a:p>
        </p:txBody>
      </p:sp>
      <p:pic>
        <p:nvPicPr>
          <p:cNvPr id="7" name="Grafik 6"/>
          <p:cNvPicPr>
            <a:picLocks noChangeAspect="1"/>
          </p:cNvPicPr>
          <p:nvPr/>
        </p:nvPicPr>
        <p:blipFill>
          <a:blip r:embed="rId2"/>
          <a:stretch>
            <a:fillRect/>
          </a:stretch>
        </p:blipFill>
        <p:spPr>
          <a:xfrm>
            <a:off x="6888088" y="1844824"/>
            <a:ext cx="4882813" cy="4392489"/>
          </a:xfrm>
          <a:prstGeom prst="rect">
            <a:avLst/>
          </a:prstGeom>
        </p:spPr>
      </p:pic>
      <p:sp>
        <p:nvSpPr>
          <p:cNvPr id="8" name="Pfeil nach rechts 7"/>
          <p:cNvSpPr/>
          <p:nvPr/>
        </p:nvSpPr>
        <p:spPr>
          <a:xfrm>
            <a:off x="1487488" y="2996952"/>
            <a:ext cx="288032" cy="288032"/>
          </a:xfrm>
          <a:prstGeom prst="right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smtClean="0">
              <a:solidFill>
                <a:schemeClr val="tx1"/>
              </a:solidFill>
            </a:endParaRPr>
          </a:p>
        </p:txBody>
      </p:sp>
      <p:sp>
        <p:nvSpPr>
          <p:cNvPr id="9" name="Rechteck 8"/>
          <p:cNvSpPr/>
          <p:nvPr/>
        </p:nvSpPr>
        <p:spPr>
          <a:xfrm>
            <a:off x="6456040" y="611392"/>
            <a:ext cx="2304256" cy="50405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HVD-DVO gilt mit dem 09.06.2024</a:t>
            </a:r>
          </a:p>
        </p:txBody>
      </p:sp>
    </p:spTree>
    <p:extLst>
      <p:ext uri="{BB962C8B-B14F-4D97-AF65-F5344CB8AC3E}">
        <p14:creationId xmlns:p14="http://schemas.microsoft.com/office/powerpoint/2010/main" val="3625172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HVD-DVO – Anhang</a:t>
            </a:r>
            <a:br>
              <a:rPr lang="de-DE" dirty="0" smtClean="0"/>
            </a:br>
            <a:r>
              <a:rPr lang="de-DE" sz="1600" b="0" dirty="0" smtClean="0"/>
              <a:t>Konkretisierung der HVD-DVO </a:t>
            </a:r>
            <a:endParaRPr lang="de-DE" sz="1600" b="0" dirty="0"/>
          </a:p>
        </p:txBody>
      </p:sp>
      <p:sp>
        <p:nvSpPr>
          <p:cNvPr id="3" name="Inhaltsplatzhalter 2"/>
          <p:cNvSpPr>
            <a:spLocks noGrp="1"/>
          </p:cNvSpPr>
          <p:nvPr>
            <p:ph idx="1"/>
          </p:nvPr>
        </p:nvSpPr>
        <p:spPr>
          <a:xfrm>
            <a:off x="624416" y="1844824"/>
            <a:ext cx="6335680" cy="3340485"/>
          </a:xfrm>
        </p:spPr>
        <p:txBody>
          <a:bodyPr/>
          <a:lstStyle/>
          <a:p>
            <a:pPr marL="0" indent="0" algn="ctr">
              <a:buNone/>
            </a:pPr>
            <a:r>
              <a:rPr lang="de-DE" dirty="0" smtClean="0"/>
              <a:t>Anhang 1 (</a:t>
            </a:r>
            <a:r>
              <a:rPr lang="de-DE" dirty="0" err="1" smtClean="0"/>
              <a:t>Georaum</a:t>
            </a:r>
            <a:r>
              <a:rPr lang="de-DE" dirty="0" smtClean="0"/>
              <a:t>) und 2 (Erdbeobachtung und Umwelt) legt fest, welche Daten </a:t>
            </a:r>
            <a:endParaRPr lang="de-DE" dirty="0"/>
          </a:p>
          <a:p>
            <a:pPr lvl="1" algn="ctr"/>
            <a:r>
              <a:rPr lang="de-DE" dirty="0" smtClean="0"/>
              <a:t>in welcher Granularität</a:t>
            </a:r>
          </a:p>
          <a:p>
            <a:pPr lvl="1" algn="ctr"/>
            <a:r>
              <a:rPr lang="de-DE" dirty="0"/>
              <a:t>m</a:t>
            </a:r>
            <a:r>
              <a:rPr lang="de-DE" dirty="0" smtClean="0"/>
              <a:t>it welcher geogr. Abdeckung</a:t>
            </a:r>
          </a:p>
          <a:p>
            <a:pPr lvl="1" algn="ctr"/>
            <a:r>
              <a:rPr lang="de-DE" dirty="0"/>
              <a:t>m</a:t>
            </a:r>
            <a:r>
              <a:rPr lang="de-DE" dirty="0" smtClean="0"/>
              <a:t>it welchen Schlüsselattributen</a:t>
            </a:r>
          </a:p>
          <a:p>
            <a:pPr lvl="1" algn="ctr"/>
            <a:r>
              <a:rPr lang="de-DE" dirty="0" smtClean="0"/>
              <a:t>in welchen Maßstäben</a:t>
            </a:r>
          </a:p>
          <a:p>
            <a:pPr marL="19050" indent="0" algn="ctr">
              <a:buNone/>
            </a:pPr>
            <a:r>
              <a:rPr lang="de-DE" b="1" dirty="0"/>
              <a:t>b</a:t>
            </a:r>
            <a:r>
              <a:rPr lang="de-DE" b="1" dirty="0" smtClean="0"/>
              <a:t>ereitzustellen</a:t>
            </a:r>
            <a:r>
              <a:rPr lang="de-DE" dirty="0" smtClean="0"/>
              <a:t> sind, </a:t>
            </a:r>
          </a:p>
          <a:p>
            <a:pPr marL="19050" indent="0" algn="ctr">
              <a:buNone/>
            </a:pPr>
            <a:r>
              <a:rPr lang="de-DE" dirty="0" smtClean="0"/>
              <a:t>wie sie </a:t>
            </a:r>
            <a:r>
              <a:rPr lang="de-DE" b="1" dirty="0" smtClean="0"/>
              <a:t>veröffentlicht</a:t>
            </a:r>
            <a:r>
              <a:rPr lang="de-DE" dirty="0" smtClean="0"/>
              <a:t> werden sollen und </a:t>
            </a:r>
          </a:p>
          <a:p>
            <a:pPr marL="19050" indent="0" algn="ctr">
              <a:buNone/>
            </a:pPr>
            <a:r>
              <a:rPr lang="de-DE" b="1" dirty="0" smtClean="0"/>
              <a:t>weiterverwendet </a:t>
            </a:r>
            <a:r>
              <a:rPr lang="de-DE" dirty="0" smtClean="0"/>
              <a:t>werden können.</a:t>
            </a:r>
            <a:endParaRPr lang="de-DE" dirty="0"/>
          </a:p>
        </p:txBody>
      </p:sp>
      <p:sp>
        <p:nvSpPr>
          <p:cNvPr id="5" name="Rechteck 4"/>
          <p:cNvSpPr/>
          <p:nvPr/>
        </p:nvSpPr>
        <p:spPr>
          <a:xfrm>
            <a:off x="551384" y="4869160"/>
            <a:ext cx="6408712" cy="75608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Eine Aufschlüsselung von in D. relevanten Datensätzen (für Bayern) hat </a:t>
            </a:r>
            <a:r>
              <a:rPr lang="de-DE" sz="1600" dirty="0" err="1" smtClean="0">
                <a:solidFill>
                  <a:schemeClr val="tx1"/>
                </a:solidFill>
              </a:rPr>
              <a:t>openbydata</a:t>
            </a:r>
            <a:r>
              <a:rPr lang="de-DE" sz="1600" dirty="0" smtClean="0">
                <a:solidFill>
                  <a:schemeClr val="tx1"/>
                </a:solidFill>
              </a:rPr>
              <a:t> zusammengestellt.</a:t>
            </a:r>
          </a:p>
        </p:txBody>
      </p:sp>
      <p:sp>
        <p:nvSpPr>
          <p:cNvPr id="6" name="Rechteck 5"/>
          <p:cNvSpPr/>
          <p:nvPr/>
        </p:nvSpPr>
        <p:spPr>
          <a:xfrm>
            <a:off x="551384" y="5733256"/>
            <a:ext cx="6408712" cy="54005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Die Anhänge stellen die Bezüge zu </a:t>
            </a:r>
            <a:r>
              <a:rPr lang="de-DE" sz="1600" b="1" dirty="0" smtClean="0">
                <a:solidFill>
                  <a:schemeClr val="accent6"/>
                </a:solidFill>
              </a:rPr>
              <a:t>INSPIRE</a:t>
            </a:r>
            <a:r>
              <a:rPr lang="de-DE" sz="1600" dirty="0" smtClean="0">
                <a:solidFill>
                  <a:schemeClr val="tx1"/>
                </a:solidFill>
              </a:rPr>
              <a:t>-Anforderungen her!</a:t>
            </a:r>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8585" y="5755300"/>
            <a:ext cx="936104" cy="931849"/>
          </a:xfrm>
          <a:prstGeom prst="rect">
            <a:avLst/>
          </a:prstGeom>
        </p:spPr>
      </p:pic>
      <p:pic>
        <p:nvPicPr>
          <p:cNvPr id="9" name="Grafik 8"/>
          <p:cNvPicPr>
            <a:picLocks noChangeAspect="1"/>
          </p:cNvPicPr>
          <p:nvPr/>
        </p:nvPicPr>
        <p:blipFill>
          <a:blip r:embed="rId4"/>
          <a:stretch>
            <a:fillRect/>
          </a:stretch>
        </p:blipFill>
        <p:spPr>
          <a:xfrm>
            <a:off x="8112224" y="1836440"/>
            <a:ext cx="3317114" cy="4392488"/>
          </a:xfrm>
          <a:prstGeom prst="rect">
            <a:avLst/>
          </a:prstGeom>
        </p:spPr>
      </p:pic>
    </p:spTree>
    <p:extLst>
      <p:ext uri="{BB962C8B-B14F-4D97-AF65-F5344CB8AC3E}">
        <p14:creationId xmlns:p14="http://schemas.microsoft.com/office/powerpoint/2010/main" val="3446251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Auszug Tabelle (</a:t>
            </a:r>
            <a:r>
              <a:rPr lang="de-DE" dirty="0" err="1" smtClean="0"/>
              <a:t>openbydata</a:t>
            </a:r>
            <a:r>
              <a:rPr lang="de-DE" dirty="0" smtClean="0"/>
              <a:t>)</a:t>
            </a:r>
            <a:endParaRPr lang="de-DE" dirty="0"/>
          </a:p>
        </p:txBody>
      </p:sp>
      <p:pic>
        <p:nvPicPr>
          <p:cNvPr id="3" name="Grafik 2"/>
          <p:cNvPicPr>
            <a:picLocks noChangeAspect="1"/>
          </p:cNvPicPr>
          <p:nvPr/>
        </p:nvPicPr>
        <p:blipFill>
          <a:blip r:embed="rId2"/>
          <a:stretch>
            <a:fillRect/>
          </a:stretch>
        </p:blipFill>
        <p:spPr>
          <a:xfrm>
            <a:off x="118811" y="2132856"/>
            <a:ext cx="12025861" cy="3960440"/>
          </a:xfrm>
          <a:prstGeom prst="rect">
            <a:avLst/>
          </a:prstGeom>
        </p:spPr>
      </p:pic>
    </p:spTree>
    <p:extLst>
      <p:ext uri="{BB962C8B-B14F-4D97-AF65-F5344CB8AC3E}">
        <p14:creationId xmlns:p14="http://schemas.microsoft.com/office/powerpoint/2010/main" val="2641439079"/>
      </p:ext>
    </p:extLst>
  </p:cSld>
  <p:clrMapOvr>
    <a:masterClrMapping/>
  </p:clrMapOvr>
</p:sld>
</file>

<file path=ppt/theme/theme1.xml><?xml version="1.0" encoding="utf-8"?>
<a:theme xmlns:a="http://schemas.openxmlformats.org/drawingml/2006/main" name="SH_PowerPoint_Wirtschaft">
  <a:themeElements>
    <a:clrScheme name="SH">
      <a:dk1>
        <a:srgbClr val="003064"/>
      </a:dk1>
      <a:lt1>
        <a:sysClr val="window" lastClr="FFFFFF"/>
      </a:lt1>
      <a:dk2>
        <a:srgbClr val="000000"/>
      </a:dk2>
      <a:lt2>
        <a:srgbClr val="D4004B"/>
      </a:lt2>
      <a:accent1>
        <a:srgbClr val="00A2AB"/>
      </a:accent1>
      <a:accent2>
        <a:srgbClr val="008CCF"/>
      </a:accent2>
      <a:accent3>
        <a:srgbClr val="3A78B8"/>
      </a:accent3>
      <a:accent4>
        <a:srgbClr val="7A6FAC"/>
      </a:accent4>
      <a:accent5>
        <a:srgbClr val="B55C9C"/>
      </a:accent5>
      <a:accent6>
        <a:srgbClr val="D62F87"/>
      </a:accent6>
      <a:hlink>
        <a:srgbClr val="003064"/>
      </a:hlink>
      <a:folHlink>
        <a:srgbClr val="003064"/>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spPr>
      <a:bodyPr rtlCol="0" anchor="ctr"/>
      <a:lstStyle>
        <a:defPPr algn="ctr">
          <a:defRPr sz="16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theme>
</file>

<file path=ppt/theme/theme2.xml><?xml version="1.0" encoding="utf-8"?>
<a:theme xmlns:a="http://schemas.openxmlformats.org/drawingml/2006/main" name="Larissa">
  <a:themeElements>
    <a:clrScheme name="SH">
      <a:dk1>
        <a:srgbClr val="003064"/>
      </a:dk1>
      <a:lt1>
        <a:sysClr val="window" lastClr="FFFFFF"/>
      </a:lt1>
      <a:dk2>
        <a:srgbClr val="000000"/>
      </a:dk2>
      <a:lt2>
        <a:srgbClr val="D4004B"/>
      </a:lt2>
      <a:accent1>
        <a:srgbClr val="00A2AB"/>
      </a:accent1>
      <a:accent2>
        <a:srgbClr val="008CCF"/>
      </a:accent2>
      <a:accent3>
        <a:srgbClr val="3A78B8"/>
      </a:accent3>
      <a:accent4>
        <a:srgbClr val="7A6FAC"/>
      </a:accent4>
      <a:accent5>
        <a:srgbClr val="B55C9C"/>
      </a:accent5>
      <a:accent6>
        <a:srgbClr val="D62F87"/>
      </a:accent6>
      <a:hlink>
        <a:srgbClr val="003064"/>
      </a:hlink>
      <a:folHlink>
        <a:srgbClr val="003064"/>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SH">
      <a:dk1>
        <a:srgbClr val="003064"/>
      </a:dk1>
      <a:lt1>
        <a:sysClr val="window" lastClr="FFFFFF"/>
      </a:lt1>
      <a:dk2>
        <a:srgbClr val="000000"/>
      </a:dk2>
      <a:lt2>
        <a:srgbClr val="D4004B"/>
      </a:lt2>
      <a:accent1>
        <a:srgbClr val="00A2AB"/>
      </a:accent1>
      <a:accent2>
        <a:srgbClr val="008CCF"/>
      </a:accent2>
      <a:accent3>
        <a:srgbClr val="3A78B8"/>
      </a:accent3>
      <a:accent4>
        <a:srgbClr val="7A6FAC"/>
      </a:accent4>
      <a:accent5>
        <a:srgbClr val="B55C9C"/>
      </a:accent5>
      <a:accent6>
        <a:srgbClr val="D62F87"/>
      </a:accent6>
      <a:hlink>
        <a:srgbClr val="003064"/>
      </a:hlink>
      <a:folHlink>
        <a:srgbClr val="003064"/>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1957</Words>
  <Application>Microsoft Office PowerPoint</Application>
  <PresentationFormat>Breitbild</PresentationFormat>
  <Paragraphs>193</Paragraphs>
  <Slides>17</Slides>
  <Notes>10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17</vt:i4>
      </vt:variant>
    </vt:vector>
  </HeadingPairs>
  <TitlesOfParts>
    <vt:vector size="21" baseType="lpstr">
      <vt:lpstr>Arial</vt:lpstr>
      <vt:lpstr>Times New Roman</vt:lpstr>
      <vt:lpstr>Wingdings</vt:lpstr>
      <vt:lpstr>SH_PowerPoint_Wirtschaft</vt:lpstr>
      <vt:lpstr>PSI-Richtlinie, HVD-DVO und Geodaten</vt:lpstr>
      <vt:lpstr>Agenda</vt:lpstr>
      <vt:lpstr>01 Hintergrund PSI-Richtlinie und HVD-DVO</vt:lpstr>
      <vt:lpstr>PSI-Richtlinie Hintergrund und Regelungsinhalte</vt:lpstr>
      <vt:lpstr>Wer ist / welche Daten sind betroffen?</vt:lpstr>
      <vt:lpstr>High Value Datasets Was sind High Value Datasets? Was tun damit?  </vt:lpstr>
      <vt:lpstr>HVD-DVO – Überblick </vt:lpstr>
      <vt:lpstr>HVD-DVO – Anhang Konkretisierung der HVD-DVO </vt:lpstr>
      <vt:lpstr>Auszug Tabelle (openbydata)</vt:lpstr>
      <vt:lpstr>02 Exkurs: Open Data</vt:lpstr>
      <vt:lpstr>Open Data-Prinzipien</vt:lpstr>
      <vt:lpstr>03 Exkurs: APIs</vt:lpstr>
      <vt:lpstr>RICHTLINIE (EU) 2019/1024</vt:lpstr>
      <vt:lpstr>APIs für Geodaten</vt:lpstr>
      <vt:lpstr>04 Take-Home Message</vt:lpstr>
      <vt:lpstr>GDI bietet alle Bausteine für Open Data</vt:lpstr>
      <vt:lpstr>05 Quellen und weitere Information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Schleswig-Holstein Der echte Norden</dc:title>
  <dc:creator>May, Stefanie (LVermGeo SH)</dc:creator>
  <cp:lastModifiedBy>Pickert, Anna (LVermGeo 8411) (LVermGeo SH)</cp:lastModifiedBy>
  <cp:revision>146</cp:revision>
  <cp:lastPrinted>2015-08-04T07:41:16Z</cp:lastPrinted>
  <dcterms:created xsi:type="dcterms:W3CDTF">2014-09-23T12:10:02Z</dcterms:created>
  <dcterms:modified xsi:type="dcterms:W3CDTF">2025-02-10T18:45:33Z</dcterms:modified>
</cp:coreProperties>
</file>