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747E35-DFA0-41D5-B3A1-E45412BD2F66}" type="datetimeFigureOut">
              <a:rPr lang="de-DE" smtClean="0"/>
              <a:t>19.02.2026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087AB-DFE1-49E5-BCFB-1A0DD99A04D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9041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_Norderstedt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>
            <a:extLst>
              <a:ext uri="{FF2B5EF4-FFF2-40B4-BE49-F238E27FC236}">
                <a16:creationId xmlns:a16="http://schemas.microsoft.com/office/drawing/2014/main" id="{FD360307-81EA-DE4A-952C-A4B76803A687}"/>
              </a:ext>
            </a:extLst>
          </p:cNvPr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100" y="248436"/>
            <a:ext cx="6109099" cy="609728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51DB3D25-9652-544E-A800-CCE2EE19BC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0"/>
            <a:ext cx="6096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3A30854-75E8-AF4C-B353-CD2992CAAB5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667500" y="3021013"/>
            <a:ext cx="5230458" cy="2387600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4800" baseline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Willkommen beim </a:t>
            </a:r>
            <a:r>
              <a:rPr lang="de-DE" dirty="0" err="1" smtClean="0"/>
              <a:t>Digi</a:t>
            </a:r>
            <a:r>
              <a:rPr lang="de-DE" dirty="0" smtClean="0"/>
              <a:t>-Café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58F8B080-C5D1-9542-B9B4-D59D91595D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667500" y="5449904"/>
            <a:ext cx="523045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2400" b="0" i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fld id="{0084E1FD-713D-4437-8D23-94063DFD3675}" type="datetime1">
              <a:rPr lang="de-DE" smtClean="0"/>
              <a:t>19.02.2026</a:t>
            </a:fld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7552" y="240733"/>
            <a:ext cx="5069976" cy="1538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2426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_Norderstedt_Inhalt_Unter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F30816-456F-574F-AB6E-46CD8931C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D30A815-E9F5-AD43-AE93-593AF79EFC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28460"/>
            <a:ext cx="10515600" cy="374850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AEB432E-2323-FF46-8874-6AAD1BBFF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2DFDC-50A3-49F2-A7EE-6730D7645BD1}" type="datetime1">
              <a:rPr lang="de-DE" smtClean="0"/>
              <a:t>19.02.2026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E536400-A60C-8F49-89CF-FFC9A6901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4F8E36E-7F54-B14F-87CD-5C573D68F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28A96-A1A0-440C-85F6-5A61918C6C3F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838200" y="1698310"/>
            <a:ext cx="10515600" cy="664709"/>
          </a:xfrm>
        </p:spPr>
        <p:txBody>
          <a:bodyPr/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2860404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E9290-DE30-4019-8355-099F78466EEF}" type="datetime1">
              <a:rPr lang="de-DE" smtClean="0"/>
              <a:t>19.02.2026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28A96-A1A0-440C-85F6-5A61918C6C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10262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7397C-0B12-4B80-B2FF-BD048E58366E}" type="datetime1">
              <a:rPr lang="de-DE" smtClean="0"/>
              <a:t>19.02.2026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28A96-A1A0-440C-85F6-5A61918C6C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5963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_Norderstedt_Titelfolie Part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>
            <a:extLst>
              <a:ext uri="{FF2B5EF4-FFF2-40B4-BE49-F238E27FC236}">
                <a16:creationId xmlns:a16="http://schemas.microsoft.com/office/drawing/2014/main" id="{FD360307-81EA-DE4A-952C-A4B76803A687}"/>
              </a:ext>
            </a:extLst>
          </p:cNvPr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380E69E8-AB62-7A4B-BB0E-F3A64D9330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66" y="1064120"/>
            <a:ext cx="6096000" cy="472976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51DB3D25-9652-544E-A800-CCE2EE19BC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-1"/>
            <a:ext cx="6096000" cy="8097795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3A30854-75E8-AF4C-B353-CD2992CAAB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89016" y="2669349"/>
            <a:ext cx="5230458" cy="2387600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58F8B080-C5D1-9542-B9B4-D59D91595D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689016" y="5098240"/>
            <a:ext cx="523045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2400" b="0" i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fld id="{7EC38883-E682-4E2C-939C-3135F6B0B8DB}" type="datetime1">
              <a:rPr lang="de-DE" smtClean="0"/>
              <a:t>19.02.2026</a:t>
            </a:fld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7552" y="240733"/>
            <a:ext cx="5069976" cy="1538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2455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t_Norderstedt_Titelfolie Part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51DB3D25-9652-544E-A800-CCE2EE19BC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8775" y="0"/>
            <a:ext cx="6753225" cy="6858000"/>
          </a:xfrm>
          <a:prstGeom prst="rect">
            <a:avLst/>
          </a:prstGeom>
        </p:spPr>
      </p:pic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58F8B080-C5D1-9542-B9B4-D59D91595D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689016" y="5098240"/>
            <a:ext cx="523045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2400" b="0" i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fld id="{20C0FFEF-AC04-4983-BC02-67BC0E32C6CA}" type="datetime1">
              <a:rPr lang="de-DE" smtClean="0"/>
              <a:t>19.02.2026</a:t>
            </a:fld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7552" y="240733"/>
            <a:ext cx="5069976" cy="1538854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3A30854-75E8-AF4C-B353-CD2992CAAB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89016" y="2669349"/>
            <a:ext cx="5230458" cy="2387600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174797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t_Norderstedt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51DB3D25-9652-544E-A800-CCE2EE19BC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3A30854-75E8-AF4C-B353-CD2992CAAB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65414" y="3021013"/>
            <a:ext cx="11032544" cy="2387600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58F8B080-C5D1-9542-B9B4-D59D91595D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5414" y="5449904"/>
            <a:ext cx="1103254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2400" b="0" i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fld id="{4AF5E07A-F81D-42F8-B5F6-7B30F9E76ADE}" type="datetime1">
              <a:rPr lang="de-DE" smtClean="0"/>
              <a:t>19.02.2026</a:t>
            </a:fld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7552" y="240733"/>
            <a:ext cx="5069976" cy="1538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483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_Norderstedt_Zwischentitelfolie Part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51DB3D25-9652-544E-A800-CCE2EE19BC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3A30854-75E8-AF4C-B353-CD2992CAAB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65414" y="2674507"/>
            <a:ext cx="11032544" cy="2387600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58F8B080-C5D1-9542-B9B4-D59D91595D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5414" y="5103398"/>
            <a:ext cx="1103254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2400" b="0" i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fld id="{4A49DDFD-64F0-4C4D-A559-737EB35F71CC}" type="datetime1">
              <a:rPr lang="de-DE" smtClean="0"/>
              <a:t>19.02.2026</a:t>
            </a:fld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7552" y="240733"/>
            <a:ext cx="5069976" cy="1538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1698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t_Norderstedt_Inhalt_Unter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F30816-456F-574F-AB6E-46CD8931C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D30A815-E9F5-AD43-AE93-593AF79EFC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93600"/>
            <a:ext cx="10515600" cy="428400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AEB432E-2323-FF46-8874-6AAD1BBFF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ECAA1-D2F3-4A6A-9DAC-16FBFD174E42}" type="datetime1">
              <a:rPr lang="de-DE" smtClean="0"/>
              <a:t>19.02.2026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E536400-A60C-8F49-89CF-FFC9A6901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4F8E36E-7F54-B14F-87CD-5C573D68F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28A96-A1A0-440C-85F6-5A61918C6C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831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_Norderstedt_Inhalt+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AE688F9D-CF26-934B-B290-789A772789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27648"/>
            <a:ext cx="12192000" cy="53035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FF30816-456F-574F-AB6E-46CD8931C2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9725"/>
            <a:ext cx="5105400" cy="12924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D30A815-E9F5-AD43-AE93-593AF79EFC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92595"/>
            <a:ext cx="5105400" cy="428436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AEB432E-2323-FF46-8874-6AAD1BBFF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0D07B-6478-4C9E-8F38-CAA35779F7FE}" type="datetime1">
              <a:rPr lang="de-DE" smtClean="0"/>
              <a:t>19.02.2026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E536400-A60C-8F49-89CF-FFC9A6901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4F8E36E-7F54-B14F-87CD-5C573D68F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28A96-A1A0-440C-85F6-5A61918C6C3F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5943600" y="1"/>
            <a:ext cx="6248400" cy="6327648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r>
              <a:rPr lang="de-DE" dirty="0" smtClean="0"/>
              <a:t>Bild einfügen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81543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_Norderstedt_Zwischen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62EBA637-EBB6-7844-83BE-252AF10F52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89463"/>
            <a:ext cx="12192000" cy="225824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3FB360A-149C-FB41-92C9-D5F7F222D4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lnSpc>
                <a:spcPct val="70000"/>
              </a:lnSpc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8B22A2F-5EFE-E34A-9792-D2C0E8DF55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800600"/>
            <a:ext cx="10515600" cy="1289050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F5F7509-5E51-104E-8EA7-A13195687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7539C-76CC-4138-BC7D-FF0D5373C0B1}" type="datetime1">
              <a:rPr lang="de-DE" smtClean="0"/>
              <a:t>19.02.2026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CC6C468-0F7B-8E41-96D4-1CB2BFB70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C1D807B-3D03-4B4E-9DB3-19601ABB6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28A96-A1A0-440C-85F6-5A61918C6C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8146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_Norderstedt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9D2CA9-487C-D24A-976C-9443CAC64E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C175BCE-DC59-6146-993E-997D30548F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92595"/>
            <a:ext cx="5181600" cy="428436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1808810-0090-FD40-8069-9E9C8ADCD5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92595"/>
            <a:ext cx="5181600" cy="428436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7067803-A94C-DE49-AB04-F1BB465AF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6CEF-14B1-48F0-98A7-40023550A619}" type="datetime1">
              <a:rPr lang="de-DE" smtClean="0"/>
              <a:t>19.02.2026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89222C7-5E9E-2944-9ACA-A3EE90CA7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5D650BC-6762-EE4B-B5B9-DDAC5D8FE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28A96-A1A0-440C-85F6-5A61918C6C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7478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831AB1C3-C89D-5B4D-9E5C-CFF5055A894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6327648"/>
            <a:ext cx="12192000" cy="530352"/>
          </a:xfrm>
          <a:prstGeom prst="rect">
            <a:avLst/>
          </a:prstGeom>
        </p:spPr>
      </p:pic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2B89171-964B-7141-B7B3-E9EDC91A4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9725"/>
            <a:ext cx="10515600" cy="1293144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885AF71-7715-3147-8224-DBAA1299DF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92595"/>
            <a:ext cx="10515600" cy="42843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1993E59-C68E-1E45-9FF8-3D8A6DA021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24400" y="64262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fld id="{C41E7553-078D-4C4C-B9F1-18CBD3E1C26A}" type="datetime1">
              <a:rPr lang="de-DE" smtClean="0"/>
              <a:t>19.02.2026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28CB62-6EEB-0942-B206-FD97A2AEBA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426200"/>
            <a:ext cx="388620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200" b="1" i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D46BCAC-84CA-AC4E-B1CF-0009736879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26200"/>
            <a:ext cx="694944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fld id="{E2428A96-A1A0-440C-85F6-5A61918C6C3F}" type="slidenum">
              <a:rPr lang="de-DE" smtClean="0"/>
              <a:t>‹Nr.›</a:t>
            </a:fld>
            <a:endParaRPr lang="de-DE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A96F1D53-2A85-1A42-8AF1-C3B8F1D1F50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726457" y="0"/>
            <a:ext cx="1254686" cy="1482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883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 cap="all" baseline="0">
          <a:solidFill>
            <a:srgbClr val="007DC8"/>
          </a:solidFill>
          <a:latin typeface="Source Sans Pro" panose="020B0503030403020204" pitchFamily="34" charset="0"/>
          <a:ea typeface="Source Sans Pro" panose="020B0503030403020204" pitchFamily="34" charset="0"/>
          <a:cs typeface="+mj-cs"/>
        </a:defRPr>
      </a:lvl1pPr>
    </p:titleStyle>
    <p:bodyStyle>
      <a:lvl1pPr marL="222250" indent="-222250" algn="l" defTabSz="914400" rtl="0" eaLnBrk="1" latinLnBrk="0" hangingPunct="1">
        <a:lnSpc>
          <a:spcPct val="90000"/>
        </a:lnSpc>
        <a:spcBef>
          <a:spcPts val="1000"/>
        </a:spcBef>
        <a:buClr>
          <a:srgbClr val="E30015"/>
        </a:buClr>
        <a:buFont typeface="Arial" panose="020B0604020202020204" pitchFamily="34" charset="0"/>
        <a:buChar char="•"/>
        <a:tabLst/>
        <a:defRPr sz="260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gis@norderstedt.de" TargetMode="Externa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s://sh-mis.gdi-sh.de/smartfinder-sdi/?lang=de#/search?term=norderstedt&amp;wc=1&amp;ph=1&amp;sortAttribute=title_sort&amp;sortDesc=0&amp;filter=%7B%22publisher_facet%22%3A%5B%22Stadtverwaltung%20Norderstedt%22%5D%7D" TargetMode="Externa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eoserver.org/main/en/user/extensions/csw-iso/tutorial.html" TargetMode="External"/><Relationship Id="rId2" Type="http://schemas.openxmlformats.org/officeDocument/2006/relationships/hyperlink" Target="https://docs.geoserver.org/main/en/user/extensions/metadata/index.html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Metadaten-Publikation </a:t>
            </a:r>
            <a:r>
              <a:rPr lang="de-DE" dirty="0"/>
              <a:t>mit dem "Geoserver" 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z="1800" dirty="0" smtClean="0"/>
              <a:t>Heiko Friedrich</a:t>
            </a:r>
            <a:endParaRPr lang="de-DE" sz="1800" dirty="0"/>
          </a:p>
          <a:p>
            <a:r>
              <a:rPr lang="de-DE" sz="1800" dirty="0" smtClean="0"/>
              <a:t>Stadt Norderstedt</a:t>
            </a:r>
          </a:p>
          <a:p>
            <a:r>
              <a:rPr lang="de-DE" sz="1800" dirty="0" smtClean="0"/>
              <a:t>Amt 15 - </a:t>
            </a:r>
            <a:r>
              <a:rPr lang="de-DE" sz="1800" dirty="0"/>
              <a:t>Amt für Digitalisierung und </a:t>
            </a:r>
            <a:r>
              <a:rPr lang="de-DE" sz="1800" dirty="0" smtClean="0"/>
              <a:t>Verwaltungsmodernisierung</a:t>
            </a:r>
          </a:p>
          <a:p>
            <a:r>
              <a:rPr lang="de-DE" sz="1800" dirty="0"/>
              <a:t>SG 1522 – Geoinformation und Vermessung </a:t>
            </a:r>
          </a:p>
          <a:p>
            <a:r>
              <a:rPr lang="de-DE" sz="1800" dirty="0" smtClean="0"/>
              <a:t>Mail: </a:t>
            </a:r>
            <a:r>
              <a:rPr lang="de-DE" sz="1800" dirty="0" smtClean="0">
                <a:hlinkClick r:id="rId2"/>
              </a:rPr>
              <a:t>gis@norderstedt.de</a:t>
            </a:r>
            <a:endParaRPr lang="de-DE" sz="1800" dirty="0" smtClean="0"/>
          </a:p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28A96-A1A0-440C-85F6-5A61918C6C3F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09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6</a:t>
            </a:r>
            <a:r>
              <a:rPr lang="de-DE" dirty="0" smtClean="0"/>
              <a:t>. </a:t>
            </a:r>
            <a:r>
              <a:rPr lang="de-DE" dirty="0" smtClean="0"/>
              <a:t>Ausblick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(Beauftragung der) Erstellung von </a:t>
            </a:r>
            <a:r>
              <a:rPr lang="de-DE" dirty="0" err="1" smtClean="0"/>
              <a:t>CSW‘s</a:t>
            </a:r>
            <a:r>
              <a:rPr lang="de-DE" dirty="0" smtClean="0"/>
              <a:t> für </a:t>
            </a:r>
            <a:r>
              <a:rPr lang="de-DE" dirty="0" err="1" smtClean="0"/>
              <a:t>Gruppenlayer</a:t>
            </a:r>
            <a:r>
              <a:rPr lang="de-DE" dirty="0" smtClean="0"/>
              <a:t> im </a:t>
            </a:r>
            <a:r>
              <a:rPr lang="de-DE" dirty="0" err="1" smtClean="0"/>
              <a:t>GeoServer</a:t>
            </a:r>
            <a:endParaRPr lang="de-DE" dirty="0" smtClean="0"/>
          </a:p>
          <a:p>
            <a:r>
              <a:rPr lang="de-DE" dirty="0" smtClean="0"/>
              <a:t>Implementierung von Suche über Metadaten-ID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28A96-A1A0-440C-85F6-5A61918C6C3F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118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InHaLT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1. </a:t>
            </a:r>
            <a:r>
              <a:rPr lang="de-DE" dirty="0"/>
              <a:t>Betriebsumgebung </a:t>
            </a:r>
            <a:r>
              <a:rPr lang="de-DE" dirty="0" smtClean="0"/>
              <a:t>und Voraussetzungen </a:t>
            </a:r>
          </a:p>
          <a:p>
            <a:r>
              <a:rPr lang="de-DE" dirty="0" smtClean="0"/>
              <a:t>2. UI-Metadaten im </a:t>
            </a:r>
            <a:r>
              <a:rPr lang="de-DE" dirty="0" err="1" smtClean="0"/>
              <a:t>GeoServer</a:t>
            </a:r>
            <a:endParaRPr lang="de-DE" dirty="0" smtClean="0"/>
          </a:p>
          <a:p>
            <a:r>
              <a:rPr lang="de-DE" dirty="0"/>
              <a:t>3. Konfigurationsdateien</a:t>
            </a:r>
          </a:p>
          <a:p>
            <a:pPr lvl="1"/>
            <a:r>
              <a:rPr lang="de-DE" dirty="0"/>
              <a:t>a) UI</a:t>
            </a:r>
          </a:p>
          <a:p>
            <a:pPr lvl="1"/>
            <a:r>
              <a:rPr lang="de-DE" dirty="0"/>
              <a:t>b) </a:t>
            </a:r>
            <a:r>
              <a:rPr lang="de-DE" dirty="0" smtClean="0"/>
              <a:t>CSW</a:t>
            </a:r>
          </a:p>
          <a:p>
            <a:r>
              <a:rPr lang="de-DE" dirty="0" smtClean="0"/>
              <a:t>4. </a:t>
            </a:r>
            <a:r>
              <a:rPr lang="de-DE" dirty="0" err="1"/>
              <a:t>Geharvestete</a:t>
            </a:r>
            <a:r>
              <a:rPr lang="de-DE" dirty="0"/>
              <a:t> </a:t>
            </a:r>
            <a:r>
              <a:rPr lang="de-DE" dirty="0" err="1"/>
              <a:t>MetaDaten</a:t>
            </a:r>
            <a:r>
              <a:rPr lang="de-DE" dirty="0"/>
              <a:t> im </a:t>
            </a:r>
            <a:r>
              <a:rPr lang="de-DE" dirty="0" smtClean="0"/>
              <a:t>SH-MIS</a:t>
            </a:r>
          </a:p>
          <a:p>
            <a:r>
              <a:rPr lang="de-DE" dirty="0"/>
              <a:t>5</a:t>
            </a:r>
            <a:r>
              <a:rPr lang="de-DE" dirty="0" smtClean="0"/>
              <a:t>. </a:t>
            </a:r>
            <a:r>
              <a:rPr lang="de-DE" dirty="0" smtClean="0"/>
              <a:t>Fazit</a:t>
            </a:r>
          </a:p>
          <a:p>
            <a:r>
              <a:rPr lang="de-DE" dirty="0"/>
              <a:t>6</a:t>
            </a:r>
            <a:r>
              <a:rPr lang="de-DE" dirty="0" smtClean="0"/>
              <a:t>. </a:t>
            </a:r>
            <a:r>
              <a:rPr lang="de-DE" dirty="0" smtClean="0"/>
              <a:t>Ausblick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28A96-A1A0-440C-85F6-5A61918C6C3F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934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1. Betriebsumgebung und Voraussetzungen 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Windows-Server mit </a:t>
            </a:r>
            <a:r>
              <a:rPr lang="de-DE" dirty="0" err="1" smtClean="0"/>
              <a:t>Tomcat</a:t>
            </a:r>
            <a:endParaRPr lang="de-DE" dirty="0" smtClean="0"/>
          </a:p>
          <a:p>
            <a:r>
              <a:rPr lang="de-DE" dirty="0" err="1" smtClean="0"/>
              <a:t>GeoServer-Extensions</a:t>
            </a:r>
            <a:endParaRPr lang="de-DE" dirty="0" smtClean="0"/>
          </a:p>
          <a:p>
            <a:pPr marL="0" indent="0">
              <a:buNone/>
            </a:pPr>
            <a:r>
              <a:rPr lang="de-DE" sz="2000" dirty="0"/>
              <a:t>(in </a:t>
            </a:r>
            <a:r>
              <a:rPr lang="de-DE" sz="2000" dirty="0" smtClean="0"/>
              <a:t>WEB-INF/</a:t>
            </a:r>
            <a:r>
              <a:rPr lang="de-DE" sz="2000" dirty="0" err="1" smtClean="0"/>
              <a:t>lib</a:t>
            </a:r>
            <a:r>
              <a:rPr lang="de-DE" sz="2000" dirty="0" smtClean="0"/>
              <a:t>-Verzeichnis </a:t>
            </a:r>
            <a:r>
              <a:rPr lang="de-DE" sz="2000" dirty="0"/>
              <a:t>ablegen)</a:t>
            </a:r>
          </a:p>
          <a:p>
            <a:r>
              <a:rPr lang="de-DE" dirty="0" err="1" smtClean="0"/>
              <a:t>Know</a:t>
            </a:r>
            <a:r>
              <a:rPr lang="de-DE" dirty="0" smtClean="0"/>
              <a:t> </a:t>
            </a:r>
            <a:r>
              <a:rPr lang="de-DE" dirty="0" err="1" smtClean="0"/>
              <a:t>How</a:t>
            </a:r>
            <a:endParaRPr lang="de-DE" dirty="0" smtClean="0"/>
          </a:p>
          <a:p>
            <a:pPr marL="0" indent="0">
              <a:buNone/>
            </a:pPr>
            <a:r>
              <a:rPr lang="de-DE" sz="1600" dirty="0" smtClean="0"/>
              <a:t> </a:t>
            </a:r>
          </a:p>
          <a:p>
            <a:endParaRPr lang="de-DE" dirty="0"/>
          </a:p>
          <a:p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7367" y="1094520"/>
            <a:ext cx="6456433" cy="4998709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9443258" y="4763193"/>
            <a:ext cx="1338349" cy="299258"/>
          </a:xfrm>
          <a:prstGeom prst="rect">
            <a:avLst/>
          </a:prstGeom>
          <a:noFill/>
          <a:ln w="381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5191125" y="4814888"/>
            <a:ext cx="500063" cy="133350"/>
          </a:xfrm>
          <a:prstGeom prst="rect">
            <a:avLst/>
          </a:prstGeom>
          <a:noFill/>
          <a:ln w="381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28A96-A1A0-440C-85F6-5A61918C6C3F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3602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2. UI-Metadaten </a:t>
            </a:r>
            <a:r>
              <a:rPr lang="de-DE" dirty="0"/>
              <a:t>im </a:t>
            </a:r>
            <a:r>
              <a:rPr lang="de-DE" dirty="0" err="1"/>
              <a:t>GeoServer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1" y="190329"/>
            <a:ext cx="5328756" cy="6048545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5665" y="108870"/>
            <a:ext cx="9012035" cy="6358606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7277100" y="495300"/>
            <a:ext cx="3962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Metadaten-Tab ≠ Metadaten-Tab</a:t>
            </a:r>
          </a:p>
          <a:p>
            <a:endParaRPr lang="de-DE" dirty="0"/>
          </a:p>
          <a:p>
            <a:r>
              <a:rPr lang="de-DE" dirty="0" smtClean="0"/>
              <a:t>SH-MIS  =&gt; Metadaten-Tab = Metadaten der Metadaten</a:t>
            </a:r>
          </a:p>
          <a:p>
            <a:endParaRPr lang="de-DE" dirty="0"/>
          </a:p>
          <a:p>
            <a:r>
              <a:rPr lang="de-DE" dirty="0" err="1" smtClean="0"/>
              <a:t>GeoServer</a:t>
            </a:r>
            <a:r>
              <a:rPr lang="de-DE" dirty="0" smtClean="0"/>
              <a:t> =&gt; Alle Metadaten für den jeweiligen CSW untereinander</a:t>
            </a:r>
          </a:p>
          <a:p>
            <a:endParaRPr lang="de-DE" dirty="0" smtClean="0"/>
          </a:p>
          <a:p>
            <a:r>
              <a:rPr lang="de-DE" dirty="0" smtClean="0"/>
              <a:t>Untergruppen Tabs: CSW für Datengrundlage, CSW für WMS. CSW für WFS. (Beliebig viele </a:t>
            </a:r>
            <a:r>
              <a:rPr lang="de-DE" dirty="0" err="1" smtClean="0"/>
              <a:t>CSW‘s</a:t>
            </a:r>
            <a:r>
              <a:rPr lang="de-DE" dirty="0" smtClean="0"/>
              <a:t> möglich.)</a:t>
            </a:r>
          </a:p>
          <a:p>
            <a:endParaRPr lang="de-DE" dirty="0" smtClean="0"/>
          </a:p>
        </p:txBody>
      </p:sp>
      <p:sp>
        <p:nvSpPr>
          <p:cNvPr id="7" name="Rechteck 6"/>
          <p:cNvSpPr/>
          <p:nvPr/>
        </p:nvSpPr>
        <p:spPr>
          <a:xfrm>
            <a:off x="2507005" y="1247775"/>
            <a:ext cx="445745" cy="257175"/>
          </a:xfrm>
          <a:prstGeom prst="rect">
            <a:avLst/>
          </a:prstGeom>
          <a:noFill/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6039395" y="857709"/>
            <a:ext cx="445745" cy="257175"/>
          </a:xfrm>
          <a:prstGeom prst="rect">
            <a:avLst/>
          </a:prstGeom>
          <a:noFill/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3094240" y="3467559"/>
            <a:ext cx="2858885" cy="313866"/>
          </a:xfrm>
          <a:prstGeom prst="rect">
            <a:avLst/>
          </a:prstGeom>
          <a:noFill/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28A96-A1A0-440C-85F6-5A61918C6C3F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5397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UI-Metadaten im </a:t>
            </a:r>
            <a:r>
              <a:rPr lang="de-DE" dirty="0" err="1"/>
              <a:t>GeoServer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f</a:t>
            </a:r>
            <a:r>
              <a:rPr lang="de-DE" dirty="0" smtClean="0"/>
              <a:t>rei gestaltbare Oberfläche des UI</a:t>
            </a:r>
          </a:p>
          <a:p>
            <a:r>
              <a:rPr lang="de-DE" dirty="0" smtClean="0"/>
              <a:t>Verankerung immer wiederkehrender gleicher Informationen in den Konfigurationsdateien des CSW</a:t>
            </a:r>
          </a:p>
          <a:p>
            <a:pPr lvl="1"/>
            <a:r>
              <a:rPr lang="de-DE" dirty="0" smtClean="0"/>
              <a:t>=&gt; UI enthält nur noch das Nötigste 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39725"/>
            <a:ext cx="11082162" cy="6033146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918545" y="729122"/>
            <a:ext cx="1138856" cy="514350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802" y="91996"/>
            <a:ext cx="11183846" cy="6280875"/>
          </a:xfrm>
          <a:prstGeom prst="rect">
            <a:avLst/>
          </a:prstGeom>
        </p:spPr>
      </p:pic>
      <p:sp>
        <p:nvSpPr>
          <p:cNvPr id="10" name="Rechteck 9"/>
          <p:cNvSpPr/>
          <p:nvPr/>
        </p:nvSpPr>
        <p:spPr>
          <a:xfrm>
            <a:off x="1700017" y="724819"/>
            <a:ext cx="1605580" cy="514350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802" y="403016"/>
            <a:ext cx="10197180" cy="4958055"/>
          </a:xfrm>
          <a:prstGeom prst="rect">
            <a:avLst/>
          </a:prstGeom>
        </p:spPr>
      </p:pic>
      <p:sp>
        <p:nvSpPr>
          <p:cNvPr id="11" name="Rechteck 10"/>
          <p:cNvSpPr/>
          <p:nvPr/>
        </p:nvSpPr>
        <p:spPr>
          <a:xfrm>
            <a:off x="4067174" y="1346599"/>
            <a:ext cx="1838325" cy="545995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28A96-A1A0-440C-85F6-5A61918C6C3F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0034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501650"/>
            <a:ext cx="10582275" cy="1260475"/>
          </a:xfrm>
        </p:spPr>
        <p:txBody>
          <a:bodyPr>
            <a:normAutofit/>
          </a:bodyPr>
          <a:lstStyle/>
          <a:p>
            <a:r>
              <a:rPr lang="de-DE" dirty="0"/>
              <a:t>3. Konfigurationsdateien</a:t>
            </a:r>
            <a:br>
              <a:rPr lang="de-DE" dirty="0"/>
            </a:br>
            <a:r>
              <a:rPr lang="de-DE" dirty="0"/>
              <a:t>a</a:t>
            </a:r>
            <a:r>
              <a:rPr lang="de-DE" dirty="0" smtClean="0"/>
              <a:t>) UI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YAML- und Properties-Dateien für Oberfläche</a:t>
            </a:r>
          </a:p>
          <a:p>
            <a:r>
              <a:rPr lang="de-DE" dirty="0" smtClean="0"/>
              <a:t>CSV-Dateien für Felder (Dropdown oder Textfelder)</a:t>
            </a:r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3688" y="3116251"/>
            <a:ext cx="6611273" cy="2353003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3200861" y="3887141"/>
            <a:ext cx="1352550" cy="295275"/>
          </a:xfrm>
          <a:prstGeom prst="rect">
            <a:avLst/>
          </a:prstGeom>
          <a:noFill/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3200861" y="4318589"/>
            <a:ext cx="1352550" cy="295275"/>
          </a:xfrm>
          <a:prstGeom prst="rect">
            <a:avLst/>
          </a:prstGeom>
          <a:noFill/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" y="1776106"/>
            <a:ext cx="10230707" cy="4177034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437" y="1776106"/>
            <a:ext cx="11335800" cy="1744496"/>
          </a:xfrm>
          <a:prstGeom prst="rect">
            <a:avLst/>
          </a:prstGeom>
        </p:spPr>
      </p:pic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28A96-A1A0-440C-85F6-5A61918C6C3F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4845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3. Konfigurationsdateien</a:t>
            </a:r>
            <a:br>
              <a:rPr lang="de-DE" dirty="0"/>
            </a:br>
            <a:r>
              <a:rPr lang="de-DE" dirty="0" smtClean="0"/>
              <a:t>b) CSW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Properties-Dateien mit einfachen Kontrollstrukturen</a:t>
            </a:r>
          </a:p>
          <a:p>
            <a:r>
              <a:rPr lang="de-DE" dirty="0"/>
              <a:t>h</a:t>
            </a:r>
            <a:r>
              <a:rPr lang="de-DE" dirty="0" smtClean="0"/>
              <a:t>orizontale Anordnung der XML-Schema-Elemente </a:t>
            </a:r>
          </a:p>
          <a:p>
            <a:r>
              <a:rPr lang="de-DE" dirty="0" smtClean="0"/>
              <a:t>Reihenfolge im CSW und Konfigurationsdatei unabhängig voneinander</a:t>
            </a:r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273594"/>
            <a:ext cx="7034677" cy="3522370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1381125" y="3906191"/>
            <a:ext cx="2038350" cy="257175"/>
          </a:xfrm>
          <a:prstGeom prst="rect">
            <a:avLst/>
          </a:prstGeom>
          <a:noFill/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787" y="2296882"/>
            <a:ext cx="11365726" cy="3499082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28A96-A1A0-440C-85F6-5A61918C6C3F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4093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5. </a:t>
            </a:r>
            <a:r>
              <a:rPr lang="de-DE" dirty="0" err="1" smtClean="0"/>
              <a:t>Geharvestete</a:t>
            </a:r>
            <a:r>
              <a:rPr lang="de-DE" dirty="0" smtClean="0"/>
              <a:t> </a:t>
            </a:r>
            <a:r>
              <a:rPr lang="de-DE" dirty="0" err="1" smtClean="0"/>
              <a:t>MetaDaten</a:t>
            </a:r>
            <a:r>
              <a:rPr lang="de-DE" dirty="0" smtClean="0"/>
              <a:t> im SH-MIS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Metdaten</a:t>
            </a:r>
            <a:r>
              <a:rPr lang="de-DE" dirty="0" smtClean="0"/>
              <a:t> von Norderstedt im SH-MIS (Link kann in Bildschirmpräsentationsmodus angeklickt werden): </a:t>
            </a:r>
          </a:p>
          <a:p>
            <a:pPr lvl="1"/>
            <a:r>
              <a:rPr lang="de-DE" sz="3000" dirty="0" smtClean="0">
                <a:hlinkClick r:id="rId2"/>
              </a:rPr>
              <a:t>SH-MIS</a:t>
            </a:r>
            <a:endParaRPr lang="de-DE" sz="3000" dirty="0"/>
          </a:p>
          <a:p>
            <a:pPr lvl="1"/>
            <a:endParaRPr lang="de-DE" sz="3000" dirty="0" smtClean="0"/>
          </a:p>
          <a:p>
            <a:pPr lvl="1"/>
            <a:r>
              <a:rPr lang="de-DE" sz="3000" dirty="0" smtClean="0"/>
              <a:t>Link</a:t>
            </a:r>
          </a:p>
          <a:p>
            <a:pPr marL="457200" lvl="1" indent="0">
              <a:buNone/>
            </a:pPr>
            <a:endParaRPr lang="de-DE" sz="300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28A96-A1A0-440C-85F6-5A61918C6C3F}" type="slidenum">
              <a:rPr lang="de-DE" smtClean="0"/>
              <a:t>8</a:t>
            </a:fld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0211" y="2641601"/>
            <a:ext cx="7613264" cy="3268133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3906982" y="3358342"/>
            <a:ext cx="939338" cy="332509"/>
          </a:xfrm>
          <a:prstGeom prst="rect">
            <a:avLst/>
          </a:prstGeom>
          <a:noFill/>
          <a:ln w="381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Pfeil nach oben 6"/>
          <p:cNvSpPr/>
          <p:nvPr/>
        </p:nvSpPr>
        <p:spPr>
          <a:xfrm>
            <a:off x="1729047" y="3217025"/>
            <a:ext cx="390698" cy="36576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724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5</a:t>
            </a:r>
            <a:r>
              <a:rPr lang="de-DE" dirty="0" smtClean="0"/>
              <a:t>. </a:t>
            </a:r>
            <a:r>
              <a:rPr lang="de-DE" dirty="0" smtClean="0"/>
              <a:t>Fazit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Daten- und Metadaten-Haltung zentral an einer Stelle möglich (</a:t>
            </a:r>
            <a:r>
              <a:rPr lang="de-DE" dirty="0" err="1" smtClean="0"/>
              <a:t>Harvesting</a:t>
            </a:r>
            <a:r>
              <a:rPr lang="de-DE" dirty="0" smtClean="0"/>
              <a:t> der Metadaten durch SH-MIS einmal am Tag)</a:t>
            </a:r>
          </a:p>
          <a:p>
            <a:r>
              <a:rPr lang="de-DE" dirty="0" smtClean="0"/>
              <a:t>UI simple gehalten, einfach zu bedienen, sehr übersichtlich</a:t>
            </a:r>
          </a:p>
          <a:p>
            <a:r>
              <a:rPr lang="de-DE" dirty="0" smtClean="0"/>
              <a:t>unbegrenzte Anzahl von </a:t>
            </a:r>
            <a:r>
              <a:rPr lang="de-DE" dirty="0" err="1" smtClean="0"/>
              <a:t>CSW‘s</a:t>
            </a:r>
            <a:r>
              <a:rPr lang="de-DE" dirty="0" smtClean="0"/>
              <a:t> möglich (werden evtl. mit </a:t>
            </a:r>
            <a:r>
              <a:rPr lang="de-DE" dirty="0" err="1" smtClean="0"/>
              <a:t>geharvestet</a:t>
            </a:r>
            <a:r>
              <a:rPr lang="de-DE" dirty="0" smtClean="0"/>
              <a:t>)</a:t>
            </a:r>
          </a:p>
          <a:p>
            <a:endParaRPr lang="de-DE" dirty="0"/>
          </a:p>
          <a:p>
            <a:r>
              <a:rPr lang="de-DE" dirty="0" smtClean="0"/>
              <a:t>Konfiguration aufwendig, aber ausführlich dokumentiert:</a:t>
            </a:r>
          </a:p>
          <a:p>
            <a:pPr lvl="1"/>
            <a:r>
              <a:rPr lang="de-DE" dirty="0">
                <a:hlinkClick r:id="rId2"/>
              </a:rPr>
              <a:t>https://</a:t>
            </a:r>
            <a:r>
              <a:rPr lang="de-DE" dirty="0" smtClean="0">
                <a:hlinkClick r:id="rId2"/>
              </a:rPr>
              <a:t>docs.geoserver.org/main/en/user/extensions/metadata/index.html</a:t>
            </a:r>
            <a:endParaRPr lang="de-DE" dirty="0" smtClean="0"/>
          </a:p>
          <a:p>
            <a:pPr lvl="1"/>
            <a:r>
              <a:rPr lang="de-DE" dirty="0">
                <a:hlinkClick r:id="rId3"/>
              </a:rPr>
              <a:t>https://</a:t>
            </a:r>
            <a:r>
              <a:rPr lang="de-DE" dirty="0" smtClean="0">
                <a:hlinkClick r:id="rId3"/>
              </a:rPr>
              <a:t>docs.geoserver.org/main/en/user/extensions/csw-iso/tutorial.html</a:t>
            </a:r>
            <a:endParaRPr lang="de-DE" dirty="0" smtClean="0"/>
          </a:p>
          <a:p>
            <a:pPr marL="457200" lvl="1" indent="0">
              <a:buNone/>
            </a:pPr>
            <a:endParaRPr lang="de-DE" dirty="0" smtClean="0"/>
          </a:p>
          <a:p>
            <a:r>
              <a:rPr lang="de-DE" dirty="0" smtClean="0"/>
              <a:t>Reine </a:t>
            </a:r>
            <a:r>
              <a:rPr lang="de-DE" dirty="0" err="1" smtClean="0"/>
              <a:t>CSW‘s</a:t>
            </a:r>
            <a:r>
              <a:rPr lang="de-DE" dirty="0" smtClean="0"/>
              <a:t> ohne Kartendienste nur bedingt möglich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28A96-A1A0-440C-85F6-5A61918C6C3F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2976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sign1">
  <a:themeElements>
    <a:clrScheme name="Stadt Norderstedt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4893"/>
      </a:accent1>
      <a:accent2>
        <a:srgbClr val="0080C8"/>
      </a:accent2>
      <a:accent3>
        <a:srgbClr val="E30015"/>
      </a:accent3>
      <a:accent4>
        <a:srgbClr val="002E63"/>
      </a:accent4>
      <a:accent5>
        <a:srgbClr val="99C873"/>
      </a:accent5>
      <a:accent6>
        <a:srgbClr val="78AD4B"/>
      </a:accent6>
      <a:hlink>
        <a:srgbClr val="0080C8"/>
      </a:hlink>
      <a:folHlink>
        <a:srgbClr val="00488C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sign1" id="{7E8E36A8-931B-4DAE-B5B9-EC5B814DA01F}" vid="{543C32DC-C78E-476B-A039-9B6B5E1B1878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Design1</Template>
  <TotalTime>0</TotalTime>
  <Words>306</Words>
  <Application>Microsoft Office PowerPoint</Application>
  <PresentationFormat>Breitbild</PresentationFormat>
  <Paragraphs>68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4" baseType="lpstr">
      <vt:lpstr>Arial</vt:lpstr>
      <vt:lpstr>Calibri</vt:lpstr>
      <vt:lpstr>Source Sans Pro</vt:lpstr>
      <vt:lpstr>Design1</vt:lpstr>
      <vt:lpstr>Metadaten-Publikation mit dem "Geoserver" </vt:lpstr>
      <vt:lpstr>InHaLT</vt:lpstr>
      <vt:lpstr>1. Betriebsumgebung und Voraussetzungen  </vt:lpstr>
      <vt:lpstr>2. UI-Metadaten im GeoServer </vt:lpstr>
      <vt:lpstr>2. UI-Metadaten im GeoServer </vt:lpstr>
      <vt:lpstr>3. Konfigurationsdateien a) UI</vt:lpstr>
      <vt:lpstr>3. Konfigurationsdateien b) CSW</vt:lpstr>
      <vt:lpstr>5. Geharvestete MetaDaten im SH-MIS</vt:lpstr>
      <vt:lpstr>5. Fazit</vt:lpstr>
      <vt:lpstr>6. Ausblick</vt:lpstr>
    </vt:vector>
  </TitlesOfParts>
  <Company>Stadt Norderstedt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Metadaten-Publikation mit dem "Geoserver"</dc:title>
  <dc:creator>Friedrich, Heiko</dc:creator>
  <cp:lastModifiedBy>Friedrich, Heiko</cp:lastModifiedBy>
  <cp:revision>29</cp:revision>
  <dcterms:created xsi:type="dcterms:W3CDTF">2026-02-17T10:28:59Z</dcterms:created>
  <dcterms:modified xsi:type="dcterms:W3CDTF">2026-02-19T07:44:28Z</dcterms:modified>
</cp:coreProperties>
</file>