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1" r:id="rId3"/>
    <p:sldId id="315" r:id="rId4"/>
    <p:sldId id="316" r:id="rId5"/>
    <p:sldId id="317" r:id="rId6"/>
    <p:sldId id="318" r:id="rId7"/>
    <p:sldId id="319" r:id="rId8"/>
    <p:sldId id="321" r:id="rId9"/>
    <p:sldId id="320" r:id="rId10"/>
    <p:sldId id="322" r:id="rId1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grebe, Daniela" initials="HD" lastIdx="6" clrIdx="0">
    <p:extLst>
      <p:ext uri="{19B8F6BF-5375-455C-9EA6-DF929625EA0E}">
        <p15:presenceInfo xmlns:p15="http://schemas.microsoft.com/office/powerpoint/2012/main" userId="S-1-5-21-2811907985-2111791270-526560350-55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1414"/>
    <a:srgbClr val="FFFFFF"/>
    <a:srgbClr val="FFFFF0"/>
    <a:srgbClr val="FFE8D9"/>
    <a:srgbClr val="EFE2D9"/>
    <a:srgbClr val="EAEAEA"/>
    <a:srgbClr val="C0504D"/>
    <a:srgbClr val="540000"/>
    <a:srgbClr val="A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6400" autoAdjust="0"/>
  </p:normalViewPr>
  <p:slideViewPr>
    <p:cSldViewPr>
      <p:cViewPr varScale="1">
        <p:scale>
          <a:sx n="149" d="100"/>
          <a:sy n="149" d="100"/>
        </p:scale>
        <p:origin x="6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060491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11551" y="0"/>
            <a:ext cx="1586124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985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portal.de/" TargetMode="External"/><Relationship Id="rId2" Type="http://schemas.openxmlformats.org/officeDocument/2006/relationships/hyperlink" Target="http://www.gdi-de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GDI_DE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 hasCustomPrompt="1"/>
          </p:nvPr>
        </p:nvSpPr>
        <p:spPr>
          <a:xfrm>
            <a:off x="1143000" y="1268413"/>
            <a:ext cx="6858000" cy="15264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4000"/>
              </a:lnSpc>
              <a:defRPr sz="4000" b="1">
                <a:solidFill>
                  <a:srgbClr val="991414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de-DE" dirty="0" smtClean="0"/>
              <a:t>Titelmasterformat durch </a:t>
            </a:r>
            <a:br>
              <a:rPr lang="de-DE" dirty="0" smtClean="0"/>
            </a:br>
            <a:r>
              <a:rPr lang="de-DE" dirty="0" smtClean="0"/>
              <a:t>Klicken bearbeiten</a:t>
            </a:r>
            <a:endParaRPr lang="de-DE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519596" y="3429000"/>
            <a:ext cx="6112694" cy="1165123"/>
          </a:xfrm>
        </p:spPr>
        <p:txBody>
          <a:bodyPr anchor="ctr">
            <a:noAutofit/>
          </a:bodyPr>
          <a:lstStyle>
            <a:lvl1pPr marL="0" indent="0" algn="ctr">
              <a:lnSpc>
                <a:spcPct val="114000"/>
              </a:lnSpc>
              <a:buNone/>
              <a:defRPr sz="2800" b="1">
                <a:latin typeface="Calibri Light" panose="020F03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Untertitelmasters </a:t>
            </a:r>
            <a:br>
              <a:rPr lang="de-DE" dirty="0" smtClean="0"/>
            </a:br>
            <a:r>
              <a:rPr lang="de-DE" dirty="0" smtClean="0"/>
              <a:t>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1143000" y="5013176"/>
            <a:ext cx="685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www.gdi-de.org | www.geoportal.de | wiki.gdi-de.org</a:t>
            </a:r>
            <a:endParaRPr lang="de-DE" sz="2000" dirty="0">
              <a:latin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143000" y="5364000"/>
            <a:ext cx="6858000" cy="350838"/>
          </a:xfrm>
        </p:spPr>
        <p:txBody>
          <a:bodyPr t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&lt;Referent/en&gt;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200">
                <a:latin typeface="Calibri" panose="020F0502020204030204" pitchFamily="34" charset="0"/>
              </a:defRPr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latin typeface="Calibri" panose="020F0502020204030204" pitchFamily="34" charset="0"/>
              </a:defRPr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403648" y="306000"/>
            <a:ext cx="7597508" cy="439718"/>
          </a:xfrm>
          <a:prstGeom prst="rect">
            <a:avLst/>
          </a:prstGeom>
        </p:spPr>
        <p:txBody>
          <a:bodyPr/>
          <a:lstStyle>
            <a:lvl1pPr>
              <a:defRPr sz="2100">
                <a:latin typeface="Calibri" panose="020F0502020204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7704" y="6430392"/>
            <a:ext cx="6021881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15695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81600"/>
          </a:xfrm>
        </p:spPr>
        <p:txBody>
          <a:bodyPr/>
          <a:lstStyle>
            <a:lvl1pPr marL="0" indent="0">
              <a:defRPr sz="2200">
                <a:latin typeface="Calibri" panose="020F0502020204030204" pitchFamily="34" charset="0"/>
              </a:defRPr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>
                <a:latin typeface="Calibri" panose="020F0502020204030204" pitchFamily="34" charset="0"/>
              </a:defRPr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803275" indent="0">
              <a:buClr>
                <a:srgbClr val="991414"/>
              </a:buClr>
              <a:buSzPct val="90000"/>
              <a:buFont typeface="Wingdings" pitchFamily="2" charset="2"/>
              <a:buNone/>
              <a:defRPr sz="14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81600"/>
          </a:xfrm>
        </p:spPr>
        <p:txBody>
          <a:bodyPr/>
          <a:lstStyle>
            <a:lvl1pPr marL="0" indent="0">
              <a:defRPr sz="2200">
                <a:latin typeface="Calibri" panose="020F0502020204030204" pitchFamily="34" charset="0"/>
              </a:defRPr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>
                <a:latin typeface="Calibri" panose="020F0502020204030204" pitchFamily="34" charset="0"/>
              </a:defRPr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0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7704" y="6430392"/>
            <a:ext cx="6021881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13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15695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sp>
        <p:nvSpPr>
          <p:cNvPr id="16" name="Titel 19"/>
          <p:cNvSpPr>
            <a:spLocks noGrp="1"/>
          </p:cNvSpPr>
          <p:nvPr>
            <p:ph type="title"/>
          </p:nvPr>
        </p:nvSpPr>
        <p:spPr>
          <a:xfrm>
            <a:off x="1403648" y="306000"/>
            <a:ext cx="7597508" cy="439718"/>
          </a:xfrm>
          <a:prstGeom prst="rect">
            <a:avLst/>
          </a:prstGeom>
        </p:spPr>
        <p:txBody>
          <a:bodyPr/>
          <a:lstStyle>
            <a:lvl1pPr>
              <a:defRPr sz="2100">
                <a:latin typeface="Calibri" panose="020F0502020204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429156"/>
          </a:xfrm>
        </p:spPr>
        <p:txBody>
          <a:bodyPr/>
          <a:lstStyle>
            <a:lvl1pPr marL="0" indent="0">
              <a:defRPr sz="2000">
                <a:latin typeface="Calibri" panose="020F0502020204030204" pitchFamily="34" charset="0"/>
              </a:defRPr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>
                <a:latin typeface="Calibri" panose="020F0502020204030204" pitchFamily="34" charset="0"/>
              </a:defRPr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429156"/>
          </a:xfrm>
        </p:spPr>
        <p:txBody>
          <a:bodyPr/>
          <a:lstStyle>
            <a:lvl1pPr marL="0" indent="0">
              <a:defRPr sz="2000">
                <a:latin typeface="Calibri" panose="020F0502020204030204" pitchFamily="34" charset="0"/>
              </a:defRPr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>
                <a:latin typeface="Calibri" panose="020F0502020204030204" pitchFamily="34" charset="0"/>
              </a:defRPr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10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Rectangle 6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1907704" y="6430392"/>
            <a:ext cx="6021881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15" name="Datumsplatzhalter 11"/>
          <p:cNvSpPr>
            <a:spLocks noGrp="1"/>
          </p:cNvSpPr>
          <p:nvPr>
            <p:ph type="dt" sz="half" idx="12"/>
          </p:nvPr>
        </p:nvSpPr>
        <p:spPr>
          <a:xfrm>
            <a:off x="311358" y="6429396"/>
            <a:ext cx="15695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sp>
        <p:nvSpPr>
          <p:cNvPr id="18" name="Titel 19"/>
          <p:cNvSpPr>
            <a:spLocks noGrp="1"/>
          </p:cNvSpPr>
          <p:nvPr>
            <p:ph type="title"/>
          </p:nvPr>
        </p:nvSpPr>
        <p:spPr>
          <a:xfrm>
            <a:off x="1403648" y="306000"/>
            <a:ext cx="7597508" cy="439718"/>
          </a:xfrm>
          <a:prstGeom prst="rect">
            <a:avLst/>
          </a:prstGeom>
        </p:spPr>
        <p:txBody>
          <a:bodyPr/>
          <a:lstStyle>
            <a:lvl1pPr>
              <a:defRPr sz="2100">
                <a:latin typeface="Calibri" panose="020F0502020204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1071570"/>
          </a:xfrm>
          <a:prstGeom prst="rect">
            <a:avLst/>
          </a:prstGeom>
          <a:noFill/>
        </p:spPr>
        <p:txBody>
          <a:bodyPr/>
          <a:lstStyle>
            <a:lvl1pPr algn="l">
              <a:defRPr sz="2400" b="0">
                <a:solidFill>
                  <a:srgbClr val="991414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96909"/>
            <a:ext cx="5111750" cy="5189612"/>
          </a:xfrm>
        </p:spPr>
        <p:txBody>
          <a:bodyPr/>
          <a:lstStyle>
            <a:lvl1pPr marL="0" indent="0">
              <a:defRPr sz="2200">
                <a:latin typeface="Calibri" panose="020F0502020204030204" pitchFamily="34" charset="0"/>
              </a:defRPr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>
                <a:latin typeface="Calibri" panose="020F0502020204030204" pitchFamily="34" charset="0"/>
              </a:defRPr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14555"/>
            <a:ext cx="3008313" cy="4071966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7704" y="6430392"/>
            <a:ext cx="6021881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13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15695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sp>
        <p:nvSpPr>
          <p:cNvPr id="17" name="Titel 19"/>
          <p:cNvSpPr txBox="1">
            <a:spLocks/>
          </p:cNvSpPr>
          <p:nvPr userDrawn="1"/>
        </p:nvSpPr>
        <p:spPr>
          <a:xfrm>
            <a:off x="1403648" y="306000"/>
            <a:ext cx="7597508" cy="43971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kumimoji="0" lang="de-DE" kern="0" dirty="0" smtClean="0"/>
              <a:t>Titelmasterformat durch Klicken bearbeiten</a:t>
            </a:r>
            <a:endParaRPr kumimoji="0" lang="de-DE" kern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7" name="Grafik 6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sp>
        <p:nvSpPr>
          <p:cNvPr id="8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7704" y="6430392"/>
            <a:ext cx="6021881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15695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sp>
        <p:nvSpPr>
          <p:cNvPr id="10" name="Titel 19"/>
          <p:cNvSpPr>
            <a:spLocks noGrp="1"/>
          </p:cNvSpPr>
          <p:nvPr>
            <p:ph type="title"/>
          </p:nvPr>
        </p:nvSpPr>
        <p:spPr>
          <a:xfrm>
            <a:off x="1403648" y="306000"/>
            <a:ext cx="7597508" cy="439718"/>
          </a:xfrm>
          <a:prstGeom prst="rect">
            <a:avLst/>
          </a:prstGeom>
        </p:spPr>
        <p:txBody>
          <a:bodyPr/>
          <a:lstStyle>
            <a:lvl1pPr>
              <a:defRPr sz="2100">
                <a:latin typeface="Calibri" panose="020F0502020204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73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TOP 2a – Bericht Kst. und LG GDI-DE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 userDrawn="1"/>
        </p:nvSpPr>
        <p:spPr>
          <a:xfrm>
            <a:off x="441167" y="2216298"/>
            <a:ext cx="8271033" cy="39495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de-DE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Aft>
                <a:spcPts val="1200"/>
              </a:spcAft>
            </a:pPr>
            <a:r>
              <a:rPr lang="de-DE" sz="2400" dirty="0" smtClean="0">
                <a:latin typeface="+mn-lt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600" b="1" dirty="0" smtClean="0">
                <a:latin typeface="+mn-lt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Bundesamt </a:t>
            </a:r>
            <a:r>
              <a:rPr lang="de-DE" sz="1400" dirty="0">
                <a:latin typeface="+mn-lt"/>
              </a:rPr>
              <a:t>für Kartographie und </a:t>
            </a:r>
            <a:r>
              <a:rPr lang="de-DE" sz="1400" dirty="0" smtClean="0">
                <a:latin typeface="+mn-lt"/>
              </a:rPr>
              <a:t>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Richard-</a:t>
            </a:r>
            <a:r>
              <a:rPr lang="de-DE" sz="1400" dirty="0" err="1" smtClean="0">
                <a:latin typeface="+mn-lt"/>
              </a:rPr>
              <a:t>Strauss</a:t>
            </a:r>
            <a:r>
              <a:rPr lang="de-DE" sz="1400" dirty="0" smtClean="0">
                <a:latin typeface="+mn-lt"/>
              </a:rPr>
              <a:t>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b="1" dirty="0" smtClean="0">
                <a:latin typeface="+mn-lt"/>
              </a:rPr>
              <a:t>Ansprechpartner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+mn-lt"/>
              </a:rPr>
              <a:t>Tel. +49 (0) 69 </a:t>
            </a:r>
            <a:r>
              <a:rPr lang="de-DE" sz="1400" dirty="0" smtClean="0">
                <a:latin typeface="+mn-lt"/>
              </a:rPr>
              <a:t>6333-258</a:t>
            </a:r>
            <a:endParaRPr lang="en-US" sz="1400" dirty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  <a:hlinkClick r:id="rId2"/>
              </a:rPr>
              <a:t>www.gdi-de.org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3"/>
              </a:rPr>
              <a:t>www.geoportal.de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4"/>
              </a:rPr>
              <a:t>https://twitter.com/GDI_DE</a:t>
            </a:r>
            <a:endParaRPr lang="de-DE" sz="1400" dirty="0" smtClean="0">
              <a:latin typeface="+mn-lt"/>
            </a:endParaRPr>
          </a:p>
        </p:txBody>
      </p:sp>
      <p:sp>
        <p:nvSpPr>
          <p:cNvPr id="7" name="Titel 2"/>
          <p:cNvSpPr>
            <a:spLocks noGrp="1"/>
          </p:cNvSpPr>
          <p:nvPr userDrawn="1"/>
        </p:nvSpPr>
        <p:spPr>
          <a:xfrm>
            <a:off x="439892" y="1290785"/>
            <a:ext cx="5122862" cy="925513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rtl="0" eaLnBrk="1" fontAlgn="base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de-DE" sz="3200" dirty="0" smtClean="0">
                <a:latin typeface="+mn-lt"/>
              </a:rPr>
              <a:t>Vielen Dank für Ihre</a:t>
            </a:r>
            <a:br>
              <a:rPr lang="de-DE" sz="3200" dirty="0" smtClean="0">
                <a:latin typeface="+mn-lt"/>
              </a:rPr>
            </a:br>
            <a:r>
              <a:rPr lang="de-DE" sz="3200" dirty="0" smtClean="0">
                <a:latin typeface="+mn-lt"/>
              </a:rPr>
              <a:t>Aufmerksamkeit!</a:t>
            </a:r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1800" y="5044440"/>
            <a:ext cx="3255963" cy="258763"/>
          </a:xfrm>
        </p:spPr>
        <p:txBody>
          <a:bodyPr lIns="0" tIns="0" rIns="0" bIns="0" anchor="ctr">
            <a:noAutofit/>
          </a:bodyPr>
          <a:lstStyle>
            <a:lvl1pPr marL="0" indent="0">
              <a:buNone/>
              <a:defRPr sz="1400" baseline="0">
                <a:latin typeface="+mn-lt"/>
              </a:defRPr>
            </a:lvl1pPr>
          </a:lstStyle>
          <a:p>
            <a:pPr lvl="0"/>
            <a:r>
              <a:rPr lang="de-DE" dirty="0" smtClean="0"/>
              <a:t>&lt;Name eingeben&gt;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586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000"/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664" y="6430392"/>
            <a:ext cx="6381922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TOP 2a – Bericht Kst. und LG GDI-DE</a:t>
            </a:r>
            <a:endParaRPr lang="de-DE" dirty="0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123630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1116013" y="6669088"/>
            <a:ext cx="914400" cy="9144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916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02./03.12.2019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12709-D4A6-411B-87A8-A42FA3C696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1792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5348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 hier, um das Format des Folienmasters zu bearbeiten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3429000" y="6572250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428750" y="857250"/>
            <a:ext cx="10715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4" name="Gerade Verbindung 13"/>
          <p:cNvCxnSpPr>
            <a:cxnSpLocks noChangeShapeType="1"/>
          </p:cNvCxnSpPr>
          <p:nvPr/>
        </p:nvCxnSpPr>
        <p:spPr bwMode="auto">
          <a:xfrm flipV="1">
            <a:off x="1428750" y="675562"/>
            <a:ext cx="7429530" cy="7064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21" name="Textfeld 20"/>
          <p:cNvSpPr txBox="1"/>
          <p:nvPr/>
        </p:nvSpPr>
        <p:spPr>
          <a:xfrm>
            <a:off x="5940152" y="676800"/>
            <a:ext cx="31432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100" dirty="0" smtClean="0">
                <a:solidFill>
                  <a:srgbClr val="FFFFF0"/>
                </a:solidFill>
                <a:latin typeface="Calibri" panose="020F0502020204030204" pitchFamily="34" charset="0"/>
              </a:rPr>
              <a:t>               </a:t>
            </a:r>
            <a:r>
              <a:rPr lang="de-DE" sz="1100" spc="30" dirty="0" smtClean="0">
                <a:solidFill>
                  <a:srgbClr val="991414"/>
                </a:solidFill>
                <a:latin typeface="Calibri" panose="020F0502020204030204" pitchFamily="34" charset="0"/>
              </a:rPr>
              <a:t>Geodateninfrastruktur</a:t>
            </a:r>
            <a:r>
              <a:rPr lang="de-DE" sz="1100" spc="30" baseline="0" dirty="0" smtClean="0">
                <a:solidFill>
                  <a:srgbClr val="991414"/>
                </a:solidFill>
                <a:latin typeface="Calibri" panose="020F0502020204030204" pitchFamily="34" charset="0"/>
              </a:rPr>
              <a:t> Deutschland</a:t>
            </a:r>
            <a:endParaRPr lang="de-DE" sz="1100" b="1" spc="30" dirty="0">
              <a:solidFill>
                <a:srgbClr val="991414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 rot="5400000">
            <a:off x="655200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 Verbindung 22"/>
          <p:cNvCxnSpPr/>
          <p:nvPr/>
        </p:nvCxnSpPr>
        <p:spPr bwMode="auto">
          <a:xfrm rot="5400000">
            <a:off x="8786842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7704" y="6430392"/>
            <a:ext cx="6021881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DE" smtClean="0"/>
              <a:t>TOP 2a – Bericht Kst. und LG GDI-DE</a:t>
            </a:r>
            <a:endParaRPr lang="de-DE" dirty="0"/>
          </a:p>
        </p:txBody>
      </p:sp>
      <p:sp>
        <p:nvSpPr>
          <p:cNvPr id="18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15695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1" r:id="rId2"/>
    <p:sldLayoutId id="2147483662" r:id="rId3"/>
    <p:sldLayoutId id="2147483666" r:id="rId4"/>
    <p:sldLayoutId id="2147483663" r:id="rId5"/>
    <p:sldLayoutId id="2147483670" r:id="rId6"/>
    <p:sldLayoutId id="2147483669" r:id="rId7"/>
    <p:sldLayoutId id="2147483673" r:id="rId8"/>
    <p:sldLayoutId id="2147483674" r:id="rId9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1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vi.de/SharedDocs/DE/Artikel/DG/mfund-projekte/envvisio-gi.html" TargetMode="External"/><Relationship Id="rId2" Type="http://schemas.openxmlformats.org/officeDocument/2006/relationships/hyperlink" Target="https://www.bmvi.de/DE/Themen/Digitales/mFund/Ueberblick/ueberblick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umfragen.testbed.gdi-de.org/limesurvey/index.php/668289?token=25RXXGW2mRnri2E&amp;lang=d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800" dirty="0" smtClean="0">
                <a:latin typeface="Calibri" panose="020F0502020204030204" pitchFamily="34" charset="0"/>
              </a:rPr>
              <a:t>Projekt </a:t>
            </a:r>
            <a:r>
              <a:rPr lang="de-DE" sz="3800" dirty="0" err="1" smtClean="0">
                <a:latin typeface="Calibri" panose="020F0502020204030204" pitchFamily="34" charset="0"/>
              </a:rPr>
              <a:t>mFund</a:t>
            </a:r>
            <a:r>
              <a:rPr lang="de-DE" sz="3800" dirty="0" smtClean="0">
                <a:latin typeface="Calibri" panose="020F0502020204030204" pitchFamily="34" charset="0"/>
              </a:rPr>
              <a:t> – </a:t>
            </a:r>
            <a:r>
              <a:rPr lang="de-DE" sz="3800" dirty="0" err="1" smtClean="0">
                <a:latin typeface="Calibri" panose="020F0502020204030204" pitchFamily="34" charset="0"/>
              </a:rPr>
              <a:t>envVisio</a:t>
            </a:r>
            <a:r>
              <a:rPr lang="de-DE" sz="3800" dirty="0" smtClean="0">
                <a:latin typeface="Calibri" panose="020F0502020204030204" pitchFamily="34" charset="0"/>
              </a:rPr>
              <a:t>-GI</a:t>
            </a:r>
            <a:endParaRPr lang="de-DE" sz="3800" dirty="0">
              <a:latin typeface="Calibri" panose="020F0502020204030204" pitchFamily="34" charset="0"/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519596" y="3284984"/>
            <a:ext cx="6112694" cy="1309139"/>
          </a:xfrm>
        </p:spPr>
        <p:txBody>
          <a:bodyPr>
            <a:normAutofit/>
          </a:bodyPr>
          <a:lstStyle/>
          <a:p>
            <a:r>
              <a:rPr lang="de-DE" dirty="0">
                <a:latin typeface="Calibri" panose="020F0502020204030204" pitchFamily="34" charset="0"/>
              </a:rPr>
              <a:t>2</a:t>
            </a:r>
            <a:r>
              <a:rPr lang="de-DE" sz="2800" smtClean="0">
                <a:latin typeface="Calibri" panose="020F0502020204030204" pitchFamily="34" charset="0"/>
              </a:rPr>
              <a:t>6.08.2020</a:t>
            </a:r>
            <a:endParaRPr lang="de-DE" sz="2800" dirty="0" smtClean="0">
              <a:latin typeface="Calibri" panose="020F0502020204030204" pitchFamily="34" charset="0"/>
            </a:endParaRPr>
          </a:p>
          <a:p>
            <a:r>
              <a:rPr lang="de-DE" dirty="0" smtClean="0">
                <a:latin typeface="Calibri" panose="020F0502020204030204" pitchFamily="34" charset="0"/>
              </a:rPr>
              <a:t>Kick-Off, Bedarfsumfrage</a:t>
            </a:r>
            <a:endParaRPr lang="de-DE" sz="2800" dirty="0">
              <a:latin typeface="Calibri" panose="020F050202020403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Jürgen Walther</a:t>
            </a:r>
            <a:endParaRPr lang="de-D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4800" y="1066800"/>
            <a:ext cx="8227640" cy="5026496"/>
          </a:xfrm>
        </p:spPr>
        <p:txBody>
          <a:bodyPr/>
          <a:lstStyle/>
          <a:p>
            <a:r>
              <a:rPr lang="de-DE" dirty="0" smtClean="0"/>
              <a:t>Auszüge aus Freitextfeldern</a:t>
            </a:r>
            <a:br>
              <a:rPr lang="de-DE" dirty="0" smtClean="0"/>
            </a:br>
            <a:r>
              <a:rPr lang="de-DE" dirty="0" smtClean="0"/>
              <a:t>- häufig gemeldete </a:t>
            </a:r>
            <a:r>
              <a:rPr lang="de-DE" dirty="0"/>
              <a:t>INSPIRE Themen: </a:t>
            </a:r>
            <a:r>
              <a:rPr lang="de-DE" sz="1100" dirty="0"/>
              <a:t>Verkehrsnetze, Gebäude, </a:t>
            </a:r>
            <a:r>
              <a:rPr lang="de-DE" sz="1100" dirty="0" smtClean="0"/>
              <a:t>Bauleitpläne, Verwaltungseinheiten</a:t>
            </a:r>
            <a:r>
              <a:rPr lang="de-DE" sz="1100" dirty="0"/>
              <a:t>, Adressen, Flurstücke/Grundstücke (Katasterparzellen), Statistische Einheiten, Verteilung der Bevölkerung – Demographie, Versorgungswirtschaft und staatliche Dienste, Umweltüberwachung, Produktions- und </a:t>
            </a:r>
            <a:r>
              <a:rPr lang="de-DE" sz="1100" dirty="0" smtClean="0"/>
              <a:t>Industrieanlagen</a:t>
            </a:r>
            <a:br>
              <a:rPr lang="de-DE" sz="1100" dirty="0" smtClean="0"/>
            </a:br>
            <a:r>
              <a:rPr lang="de-DE" dirty="0" smtClean="0"/>
              <a:t>- Probleme </a:t>
            </a:r>
            <a:r>
              <a:rPr lang="de-DE" dirty="0"/>
              <a:t>mit Datenumwandlungsprozessen: </a:t>
            </a:r>
            <a:r>
              <a:rPr lang="de-DE" sz="1100" dirty="0"/>
              <a:t>Transformation eigener Daten in das INSPIRE-Datenmodell, Überführung CAD-Zeichnungen in die zu bereitstellenden Geodatensätze, Schemata sind nicht immer klar, auch Zuordnungen machen oft Probleme, Sehr komplexe Datenschemata in </a:t>
            </a:r>
            <a:r>
              <a:rPr lang="de-DE" sz="1100" dirty="0" err="1"/>
              <a:t>XPlanung</a:t>
            </a:r>
            <a:r>
              <a:rPr lang="de-DE" sz="1100" dirty="0"/>
              <a:t> und </a:t>
            </a:r>
            <a:r>
              <a:rPr lang="de-DE" sz="1100" dirty="0" smtClean="0"/>
              <a:t>INSPIRE, </a:t>
            </a:r>
            <a:r>
              <a:rPr lang="de-DE" sz="1100" dirty="0"/>
              <a:t>Unstimmigkeiten bei der Zuordnung von Attributen (</a:t>
            </a:r>
            <a:r>
              <a:rPr lang="de-DE" sz="1100" dirty="0" err="1"/>
              <a:t>mapping</a:t>
            </a:r>
            <a:r>
              <a:rPr lang="de-DE" sz="1100" dirty="0"/>
              <a:t>), Schemata mit Interpretationsspielraum, keine eindeutige Zuordnung der Inhalte möglich, Aktuell haben wir noch keine Lösung für das Umwandeln der B-Pläne in ein INSPIRE-Konformes Format DWG -&gt; </a:t>
            </a:r>
            <a:r>
              <a:rPr lang="de-DE" sz="1100" dirty="0" err="1"/>
              <a:t>XPlanGML</a:t>
            </a:r>
            <a:r>
              <a:rPr lang="de-DE" sz="1100" dirty="0"/>
              <a:t> -&gt; PLU. </a:t>
            </a:r>
            <a:r>
              <a:rPr lang="de-DE" sz="1100"/>
              <a:t>Dies ist sowohl ein technisches als auch zeitliches Problem.</a:t>
            </a:r>
            <a:endParaRPr lang="de-DE" sz="11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 Ergebnisse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00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dirty="0"/>
              <a:t>Forschungsinitiative (Modernitätsfonds) </a:t>
            </a:r>
            <a:r>
              <a:rPr lang="de-DE" dirty="0" smtClean="0"/>
              <a:t>des BMVI - seit </a:t>
            </a:r>
            <a:r>
              <a:rPr lang="de-DE" dirty="0"/>
              <a:t>2016 Forschungs- und Entwicklungsprojekte rund um digitale datenbasierte Anwendungen für die Mobilität 4.0 </a:t>
            </a:r>
            <a:r>
              <a:rPr lang="de-DE" sz="1400" dirty="0"/>
              <a:t>(</a:t>
            </a:r>
            <a:r>
              <a:rPr lang="de-DE" sz="1400" dirty="0">
                <a:hlinkClick r:id="rId2"/>
              </a:rPr>
              <a:t>https://</a:t>
            </a:r>
            <a:r>
              <a:rPr lang="de-DE" sz="1400" dirty="0" smtClean="0">
                <a:hlinkClick r:id="rId2"/>
              </a:rPr>
              <a:t>www.bmvi.de/DE/Themen/Digitales/mFund/Ueberblick/ueberblick.html</a:t>
            </a:r>
            <a:r>
              <a:rPr lang="de-DE" sz="1400" dirty="0" smtClean="0"/>
              <a:t> )</a:t>
            </a:r>
            <a:br>
              <a:rPr lang="de-DE" sz="1400" dirty="0" smtClean="0"/>
            </a:br>
            <a:endParaRPr lang="de-DE" sz="1400" dirty="0" smtClean="0"/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dirty="0" smtClean="0"/>
              <a:t>Projekt </a:t>
            </a:r>
            <a:r>
              <a:rPr lang="de-DE" dirty="0" err="1" smtClean="0"/>
              <a:t>envVisio</a:t>
            </a:r>
            <a:r>
              <a:rPr lang="de-DE" dirty="0" smtClean="0"/>
              <a:t> </a:t>
            </a:r>
            <a:r>
              <a:rPr lang="de-DE" sz="1400" dirty="0" smtClean="0"/>
              <a:t>(</a:t>
            </a:r>
            <a:r>
              <a:rPr lang="de-DE" sz="1400" dirty="0">
                <a:hlinkClick r:id="rId3"/>
              </a:rPr>
              <a:t>https://www.bmvi.de/SharedDocs/DE/Artikel/DG/mfund-projekte/envvisio-gi.html</a:t>
            </a:r>
            <a:r>
              <a:rPr lang="de-DE" sz="1400" dirty="0"/>
              <a:t> </a:t>
            </a:r>
            <a:r>
              <a:rPr lang="de-DE" sz="1400" dirty="0" smtClean="0"/>
              <a:t>)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/>
              <a:t>	- </a:t>
            </a:r>
            <a:r>
              <a:rPr lang="de-DE" sz="1800" dirty="0" smtClean="0"/>
              <a:t>Förderlinie 2: Projekte mit einer Förderung bis zu 3 </a:t>
            </a:r>
            <a:r>
              <a:rPr lang="de-DE" sz="1800" dirty="0" err="1" smtClean="0"/>
              <a:t>mio</a:t>
            </a:r>
            <a:r>
              <a:rPr lang="de-DE" sz="1800" dirty="0" smtClean="0"/>
              <a:t> €</a:t>
            </a:r>
            <a:br>
              <a:rPr lang="de-DE" sz="1800" dirty="0" smtClean="0"/>
            </a:br>
            <a:r>
              <a:rPr lang="de-DE" sz="1800" dirty="0" smtClean="0"/>
              <a:t>	- 5. Förderaufruf 2019, </a:t>
            </a:r>
            <a:r>
              <a:rPr lang="de-DE" sz="1800" dirty="0"/>
              <a:t>Kategorie </a:t>
            </a:r>
            <a:r>
              <a:rPr lang="de-DE" sz="1800" dirty="0" smtClean="0"/>
              <a:t>B, </a:t>
            </a:r>
            <a:r>
              <a:rPr lang="de-DE" sz="1800" dirty="0"/>
              <a:t>4. Ideen zur </a:t>
            </a:r>
            <a:r>
              <a:rPr lang="de-DE" sz="1800" dirty="0" smtClean="0"/>
              <a:t>Bereitstellung kommunaler </a:t>
            </a:r>
            <a:r>
              <a:rPr lang="de-DE" sz="1800" dirty="0"/>
              <a:t>	Daten</a:t>
            </a:r>
            <a:br>
              <a:rPr lang="de-DE" sz="1800" dirty="0"/>
            </a:b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mFund</a:t>
            </a:r>
            <a:r>
              <a:rPr lang="de-DE" dirty="0" smtClean="0"/>
              <a:t>? Um welches Projekt geht es?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7704" y="6430392"/>
            <a:ext cx="6021881" cy="276204"/>
          </a:xfrm>
        </p:spPr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374307"/>
            <a:ext cx="3422184" cy="193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sz="1800" dirty="0" smtClean="0"/>
              <a:t>Erster Anstoß zur Einreichung einer Projektskizze: August 2019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sz="1800" dirty="0"/>
              <a:t>Einreichung Projektskizze </a:t>
            </a:r>
            <a:r>
              <a:rPr lang="de-DE" sz="1800" dirty="0" smtClean="0"/>
              <a:t>am 16.09.2019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sz="1800" dirty="0" smtClean="0"/>
              <a:t>Annahme der Projektskizze durch TÜV Rheinland im Auftrag des BMVI Vorhabenbeschreibung bis 22.11.2019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sz="1800" dirty="0" smtClean="0"/>
              <a:t>Zusage Mai 2020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sz="1800" dirty="0" smtClean="0"/>
              <a:t>Kernziel </a:t>
            </a:r>
            <a:r>
              <a:rPr lang="de-DE" sz="1800" dirty="0"/>
              <a:t>des Projekts ist </a:t>
            </a:r>
            <a:r>
              <a:rPr lang="de-DE" sz="1800"/>
              <a:t>die </a:t>
            </a:r>
            <a:r>
              <a:rPr lang="de-DE" sz="1800" smtClean="0"/>
              <a:t/>
            </a:r>
            <a:br>
              <a:rPr lang="de-DE" sz="1800" smtClean="0"/>
            </a:br>
            <a:r>
              <a:rPr lang="de-DE" sz="1800" smtClean="0"/>
              <a:t>Erstellung </a:t>
            </a:r>
            <a:r>
              <a:rPr lang="de-DE" sz="1800" dirty="0"/>
              <a:t>von Werkzeugen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zur </a:t>
            </a:r>
            <a:r>
              <a:rPr lang="de-DE" sz="1800" dirty="0"/>
              <a:t>Aufbereitung, Speicherung,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Vernetzung </a:t>
            </a:r>
            <a:r>
              <a:rPr lang="de-DE" sz="1800" dirty="0"/>
              <a:t>und </a:t>
            </a:r>
            <a:r>
              <a:rPr lang="de-DE" sz="1800" dirty="0" smtClean="0"/>
              <a:t>Bereitstellung</a:t>
            </a:r>
            <a:br>
              <a:rPr lang="de-DE" sz="1800" dirty="0" smtClean="0"/>
            </a:br>
            <a:r>
              <a:rPr lang="de-DE" sz="1800" dirty="0" smtClean="0"/>
              <a:t>relevanter </a:t>
            </a:r>
            <a:r>
              <a:rPr lang="de-DE" sz="1800" dirty="0"/>
              <a:t>kommunaler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Mobilitäts- </a:t>
            </a:r>
            <a:r>
              <a:rPr lang="de-DE" sz="1800" dirty="0"/>
              <a:t>und </a:t>
            </a:r>
            <a:r>
              <a:rPr lang="de-DE" sz="1800" dirty="0" smtClean="0"/>
              <a:t>Umweltdaten</a:t>
            </a:r>
            <a:endParaRPr lang="de-DE" sz="1800" dirty="0" smtClean="0">
              <a:sym typeface="Wingdings" panose="05000000000000000000" pitchFamily="2" charset="2"/>
            </a:endParaRP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sz="1800" dirty="0" smtClean="0">
                <a:sym typeface="Wingdings" panose="05000000000000000000" pitchFamily="2" charset="2"/>
              </a:rPr>
              <a:t>Projektstart Juni 2020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de-DE" sz="1800" dirty="0" smtClean="0">
                <a:sym typeface="Wingdings" panose="05000000000000000000" pitchFamily="2" charset="2"/>
              </a:rPr>
              <a:t>Laufzeit: 2 Jahre</a:t>
            </a:r>
            <a:endParaRPr lang="de-DE" sz="1800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mFund</a:t>
            </a:r>
            <a:r>
              <a:rPr lang="de-DE" dirty="0" smtClean="0"/>
              <a:t> Projekt </a:t>
            </a:r>
            <a:r>
              <a:rPr lang="de-DE" dirty="0" err="1" smtClean="0"/>
              <a:t>envVisio</a:t>
            </a:r>
            <a:r>
              <a:rPr lang="de-DE" dirty="0" smtClean="0"/>
              <a:t>-GI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7704" y="6430392"/>
            <a:ext cx="6021881" cy="276204"/>
          </a:xfrm>
        </p:spPr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80928"/>
            <a:ext cx="443029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82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200"/>
              </a:lnSpc>
              <a:spcBef>
                <a:spcPts val="0"/>
              </a:spcBef>
            </a:pPr>
            <a:r>
              <a:rPr lang="de-DE" dirty="0" smtClean="0"/>
              <a:t> </a:t>
            </a:r>
            <a:r>
              <a:rPr lang="de-DE" dirty="0" err="1" smtClean="0"/>
              <a:t>mFund</a:t>
            </a:r>
            <a:r>
              <a:rPr lang="de-DE" dirty="0" smtClean="0"/>
              <a:t> Projekt soll GDI-DE insgesamt unterstützen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de-DE" dirty="0" smtClean="0"/>
              <a:t>Umfrage an alle geodatenhaltenden Stellen</a:t>
            </a:r>
            <a:br>
              <a:rPr lang="de-DE" dirty="0" smtClean="0"/>
            </a:br>
            <a:r>
              <a:rPr lang="de-DE" dirty="0" smtClean="0"/>
              <a:t>(Kommunen, Länder, Bund)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de-DE" dirty="0" smtClean="0"/>
              <a:t>Bedarfe eruieren zu:</a:t>
            </a:r>
            <a:br>
              <a:rPr lang="de-DE" dirty="0" smtClean="0"/>
            </a:br>
            <a:r>
              <a:rPr lang="de-DE" dirty="0" smtClean="0"/>
              <a:t>Dokumentation, Transformation, Bereitstellung von </a:t>
            </a:r>
            <a:r>
              <a:rPr lang="de-DE" dirty="0" err="1" smtClean="0"/>
              <a:t>Geodaten</a:t>
            </a:r>
            <a:r>
              <a:rPr lang="de-DE" dirty="0" smtClean="0"/>
              <a:t> / -diensten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de-DE" dirty="0" smtClean="0"/>
              <a:t>Es resultiert keinerlei Verpflichtung aus der Teilnahme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de-DE" dirty="0" smtClean="0"/>
              <a:t>Ziel: Unterstützung der geodatenhaltenden Stellen auf verschiedenen Ebenen von Dokumentation bis technische Umsetzung (und / oder)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de-DE" dirty="0" smtClean="0"/>
              <a:t>Aufruf der Umfrage: </a:t>
            </a:r>
            <a:r>
              <a:rPr lang="de-DE" dirty="0" smtClean="0">
                <a:hlinkClick r:id="rId2"/>
              </a:rPr>
              <a:t>hier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Dauert ca. 10-15 min – kann viele Tage Arbeit sparen…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de-DE" dirty="0" smtClean="0"/>
              <a:t>Bitte nehmen Sie an </a:t>
            </a:r>
            <a:r>
              <a:rPr lang="de-DE" smtClean="0"/>
              <a:t>der Umfrage bis zum 25.08.2020 teil</a:t>
            </a:r>
            <a:endParaRPr lang="de-DE" dirty="0" smtClean="0"/>
          </a:p>
          <a:p>
            <a:pPr>
              <a:lnSpc>
                <a:spcPts val="3200"/>
              </a:lnSpc>
              <a:spcBef>
                <a:spcPts val="0"/>
              </a:spcBef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mFund</a:t>
            </a:r>
            <a:r>
              <a:rPr lang="de-DE" dirty="0" smtClean="0"/>
              <a:t> – Umfrage: wozu?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7704" y="6430392"/>
            <a:ext cx="6021881" cy="276204"/>
          </a:xfrm>
        </p:spPr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55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4800" y="1066800"/>
            <a:ext cx="8227640" cy="634008"/>
          </a:xfrm>
        </p:spPr>
        <p:txBody>
          <a:bodyPr/>
          <a:lstStyle/>
          <a:p>
            <a:r>
              <a:rPr lang="de-DE" dirty="0" smtClean="0"/>
              <a:t>218 Antworten (Stand 24.08.2020)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 Ergebnisse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69723"/>
            <a:ext cx="8388424" cy="3979557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 bwMode="auto">
          <a:xfrm>
            <a:off x="7596336" y="2420888"/>
            <a:ext cx="288032" cy="79208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829712" y="4437112"/>
            <a:ext cx="451528" cy="129614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405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4800" y="1066800"/>
            <a:ext cx="8227640" cy="634008"/>
          </a:xfrm>
        </p:spPr>
        <p:txBody>
          <a:bodyPr/>
          <a:lstStyle/>
          <a:p>
            <a:r>
              <a:rPr lang="de-DE" dirty="0" smtClean="0"/>
              <a:t>218 Antworten (Stand 24.08.2020)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 Ergebnisse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7468"/>
            <a:ext cx="8532440" cy="413382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 bwMode="auto">
          <a:xfrm>
            <a:off x="6789390" y="2708920"/>
            <a:ext cx="216024" cy="45767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050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4800" y="1066800"/>
            <a:ext cx="8227640" cy="634008"/>
          </a:xfrm>
        </p:spPr>
        <p:txBody>
          <a:bodyPr/>
          <a:lstStyle/>
          <a:p>
            <a:r>
              <a:rPr lang="de-DE" dirty="0" smtClean="0"/>
              <a:t>218 Antworten (Stand 24.08.2020)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 Ergebnisse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31920"/>
            <a:ext cx="7929585" cy="460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37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4800" y="1066800"/>
            <a:ext cx="8227640" cy="634008"/>
          </a:xfrm>
        </p:spPr>
        <p:txBody>
          <a:bodyPr/>
          <a:lstStyle/>
          <a:p>
            <a:r>
              <a:rPr lang="de-DE" dirty="0" smtClean="0"/>
              <a:t>218 Antworten (Stand 24.08.2020)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 Ergebnisse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65" y="2276872"/>
            <a:ext cx="7294587" cy="271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01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4800" y="1066800"/>
            <a:ext cx="8227640" cy="5026496"/>
          </a:xfrm>
        </p:spPr>
        <p:txBody>
          <a:bodyPr/>
          <a:lstStyle/>
          <a:p>
            <a:r>
              <a:rPr lang="de-DE" dirty="0" smtClean="0"/>
              <a:t>Zusätzliche Informationen (Rückmeldungen per mail)</a:t>
            </a:r>
            <a:br>
              <a:rPr lang="de-DE" dirty="0" smtClean="0"/>
            </a:br>
            <a:r>
              <a:rPr lang="de-DE" dirty="0" smtClean="0"/>
              <a:t>- 2 Bundesländer sind so organisiert, dass alle Bedarfe aller</a:t>
            </a:r>
            <a:br>
              <a:rPr lang="de-DE" dirty="0" smtClean="0"/>
            </a:br>
            <a:r>
              <a:rPr lang="de-DE" dirty="0" smtClean="0"/>
              <a:t>   geodatenhaltenden Stellen intern versorgt werden</a:t>
            </a:r>
            <a:br>
              <a:rPr lang="de-DE" dirty="0" smtClean="0"/>
            </a:br>
            <a:r>
              <a:rPr lang="de-DE" dirty="0" smtClean="0"/>
              <a:t>- 1 Bundesland wird im Nachgang die Situation der Kommunen </a:t>
            </a:r>
            <a:br>
              <a:rPr lang="de-DE" dirty="0" smtClean="0"/>
            </a:br>
            <a:r>
              <a:rPr lang="de-DE" dirty="0" smtClean="0"/>
              <a:t>   zusammenfassend beschreiben</a:t>
            </a:r>
            <a:br>
              <a:rPr lang="de-DE" dirty="0" smtClean="0"/>
            </a:br>
            <a:r>
              <a:rPr lang="de-DE" dirty="0" smtClean="0"/>
              <a:t>- aus der Projektgruppe kamen Einträge von Leipzig und </a:t>
            </a:r>
            <a:br>
              <a:rPr lang="de-DE" dirty="0" smtClean="0"/>
            </a:br>
            <a:r>
              <a:rPr lang="de-DE" dirty="0" smtClean="0"/>
              <a:t>  Vogelsbergkreis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 Ergebnisse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TOP 2a – Bericht Kst. und LG GDI-DE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02./03.12.2019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181462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8-09-24-Template_PPT_GDI-DE_de_4-3.potx" id="{474E0B0B-EA59-440F-87D4-2C51C79BB91C}" vid="{39842B7F-420A-4EF2-B47B-2947E2D24471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228</Words>
  <Application>Microsoft Office PowerPoint</Application>
  <PresentationFormat>Bildschirmpräsentation (4:3)</PresentationFormat>
  <Paragraphs>56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GDI_DE_100617</vt:lpstr>
      <vt:lpstr>Projekt mFund – envVisio-GI</vt:lpstr>
      <vt:lpstr>Was ist mFund? Um welches Projekt geht es?</vt:lpstr>
      <vt:lpstr>mFund Projekt envVisio-GI</vt:lpstr>
      <vt:lpstr>mFund – Umfrage: wozu?</vt:lpstr>
      <vt:lpstr>erste Ergebnisse</vt:lpstr>
      <vt:lpstr>erste Ergebnisse</vt:lpstr>
      <vt:lpstr>erste Ergebnisse</vt:lpstr>
      <vt:lpstr>erste Ergebnisse</vt:lpstr>
      <vt:lpstr>erste Ergebnisse</vt:lpstr>
      <vt:lpstr>erste Ergebnisse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Hogrebe, Daniela</dc:creator>
  <cp:lastModifiedBy>Walther, Jürgen</cp:lastModifiedBy>
  <cp:revision>138</cp:revision>
  <cp:lastPrinted>2019-11-29T15:56:28Z</cp:lastPrinted>
  <dcterms:created xsi:type="dcterms:W3CDTF">2019-05-29T11:51:08Z</dcterms:created>
  <dcterms:modified xsi:type="dcterms:W3CDTF">2020-08-26T08:00:33Z</dcterms:modified>
</cp:coreProperties>
</file>