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5" r:id="rId1"/>
  </p:sldMasterIdLst>
  <p:notesMasterIdLst>
    <p:notesMasterId r:id="rId10"/>
  </p:notesMasterIdLst>
  <p:handoutMasterIdLst>
    <p:handoutMasterId r:id="rId11"/>
  </p:handoutMasterIdLst>
  <p:sldIdLst>
    <p:sldId id="313" r:id="rId2"/>
    <p:sldId id="475" r:id="rId3"/>
    <p:sldId id="687" r:id="rId4"/>
    <p:sldId id="688" r:id="rId5"/>
    <p:sldId id="689" r:id="rId6"/>
    <p:sldId id="690" r:id="rId7"/>
    <p:sldId id="691" r:id="rId8"/>
    <p:sldId id="474" r:id="rId9"/>
  </p:sldIdLst>
  <p:sldSz cx="12192000" cy="6858000"/>
  <p:notesSz cx="67945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867" userDrawn="1">
          <p15:clr>
            <a:srgbClr val="A4A3A4"/>
          </p15:clr>
        </p15:guide>
        <p15:guide id="7" orient="horz" pos="3680" userDrawn="1">
          <p15:clr>
            <a:srgbClr val="A4A3A4"/>
          </p15:clr>
        </p15:guide>
        <p15:guide id="10" pos="4951" userDrawn="1">
          <p15:clr>
            <a:srgbClr val="A4A3A4"/>
          </p15:clr>
        </p15:guide>
        <p15:guide id="11" pos="5178" userDrawn="1">
          <p15:clr>
            <a:srgbClr val="A4A3A4"/>
          </p15:clr>
        </p15:guide>
        <p15:guide id="12" pos="2729" userDrawn="1">
          <p15:clr>
            <a:srgbClr val="A4A3A4"/>
          </p15:clr>
        </p15:guide>
        <p15:guide id="13" pos="2502" userDrawn="1">
          <p15:clr>
            <a:srgbClr val="A4A3A4"/>
          </p15:clr>
        </p15:guide>
        <p15:guide id="15" orient="horz" pos="300" userDrawn="1">
          <p15:clr>
            <a:srgbClr val="A4A3A4"/>
          </p15:clr>
        </p15:guide>
        <p15:guide id="16" pos="7378" userDrawn="1">
          <p15:clr>
            <a:srgbClr val="A4A3A4"/>
          </p15:clr>
        </p15:guide>
        <p15:guide id="17" pos="302" userDrawn="1">
          <p15:clr>
            <a:srgbClr val="A4A3A4"/>
          </p15:clr>
        </p15:guide>
        <p15:guide id="18" pos="665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0" orient="horz" pos="23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5" autoAdjust="0"/>
    <p:restoredTop sz="95122" autoAdjust="0"/>
  </p:normalViewPr>
  <p:slideViewPr>
    <p:cSldViewPr showGuides="1">
      <p:cViewPr varScale="1">
        <p:scale>
          <a:sx n="113" d="100"/>
          <a:sy n="113" d="100"/>
        </p:scale>
        <p:origin x="84" y="498"/>
      </p:cViewPr>
      <p:guideLst>
        <p:guide orient="horz" pos="867"/>
        <p:guide orient="horz" pos="3680"/>
        <p:guide pos="4951"/>
        <p:guide pos="5178"/>
        <p:guide pos="2729"/>
        <p:guide pos="2502"/>
        <p:guide orient="horz" pos="300"/>
        <p:guide pos="7378"/>
        <p:guide pos="302"/>
        <p:guide pos="665"/>
        <p:guide orient="horz" pos="2160"/>
        <p:guide orient="horz" pos="238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2" d="100"/>
          <a:sy n="112" d="100"/>
        </p:scale>
        <p:origin x="1320" y="126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7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816A3-EA43-46F3-B18B-8BEC3EF6BDF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034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7" y="2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510A6-5B08-4F74-A784-03824C7D23AA}" type="datetimeFigureOut">
              <a:rPr lang="de-DE" smtClean="0"/>
              <a:pPr/>
              <a:t>17.07.2025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1385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7" y="9421046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A0615-691A-48DE-BF84-00B713FCA67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9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A0615-691A-48DE-BF84-00B713FCA67C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128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A0615-691A-48DE-BF84-00B713FCA67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255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ein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2736001"/>
            <a:ext cx="10651512" cy="46166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ts val="3600"/>
              </a:lnSpc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3550319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 hinzufügen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04000" y="1386000"/>
            <a:ext cx="11196000" cy="4464000"/>
          </a:xfrm>
        </p:spPr>
        <p:txBody>
          <a:bodyPr/>
          <a:lstStyle>
            <a:lvl1pPr marL="360000" indent="-360000">
              <a:buFont typeface="Wingdings" panose="05000000000000000000" pitchFamily="2" charset="2"/>
              <a:buChar char="§"/>
              <a:defRPr/>
            </a:lvl1pPr>
            <a:lvl2pPr marL="540000" indent="-360000">
              <a:buSzPct val="80000"/>
              <a:buFont typeface="Wingdings" panose="05000000000000000000" pitchFamily="2" charset="2"/>
              <a:buChar char="§"/>
              <a:defRPr/>
            </a:lvl2pPr>
            <a:lvl3pPr marL="720000" indent="-360000">
              <a:buSzPct val="60000"/>
              <a:buFont typeface="Wingdings" panose="05000000000000000000" pitchFamily="2" charset="2"/>
              <a:buChar char="§"/>
              <a:defRPr/>
            </a:lvl3pPr>
            <a:lvl4pPr marL="900000" indent="-360000">
              <a:buSzPct val="60000"/>
              <a:buFont typeface="Wingdings" panose="05000000000000000000" pitchFamily="2" charset="2"/>
              <a:buChar char="§"/>
              <a:defRPr/>
            </a:lvl4pPr>
            <a:lvl5pPr marL="1080000" indent="-360363">
              <a:buSzPct val="60000"/>
              <a:buFont typeface="Wingdings" panose="05000000000000000000" pitchFamily="2" charset="2"/>
              <a:buChar char="§"/>
              <a:defRPr/>
            </a:lvl5pPr>
            <a:lvl6pPr marL="1440000" indent="-324000">
              <a:lnSpc>
                <a:spcPts val="2400"/>
              </a:lnSpc>
              <a:spcBef>
                <a:spcPts val="0"/>
              </a:spcBef>
              <a:spcAft>
                <a:spcPts val="300"/>
              </a:spcAft>
              <a:buClr>
                <a:srgbClr val="0077B6"/>
              </a:buClr>
              <a:buFont typeface="Symbol" panose="05050102010706020507" pitchFamily="18" charset="2"/>
              <a:buChar char="-"/>
              <a:defRPr/>
            </a:lvl6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16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96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510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504000" y="1376363"/>
            <a:ext cx="11232000" cy="4465637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26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576" y="1376363"/>
            <a:ext cx="3491999" cy="36368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220576" y="5450903"/>
            <a:ext cx="3491999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marR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</a:t>
            </a:r>
          </a:p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hinzufügen</a:t>
            </a:r>
          </a:p>
        </p:txBody>
      </p:sp>
      <p:sp>
        <p:nvSpPr>
          <p:cNvPr id="7" name="Bildplatzhalter 9"/>
          <p:cNvSpPr>
            <a:spLocks noGrp="1"/>
          </p:cNvSpPr>
          <p:nvPr>
            <p:ph type="pic" sz="quarter" idx="20"/>
          </p:nvPr>
        </p:nvSpPr>
        <p:spPr>
          <a:xfrm>
            <a:off x="503999" y="1376363"/>
            <a:ext cx="7355714" cy="44656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6429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einspaltig +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345200" y="1376362"/>
            <a:ext cx="7365600" cy="37321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342139" y="5482926"/>
            <a:ext cx="35064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marR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aseline="0"/>
            </a:lvl1pPr>
          </a:lstStyle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</a:t>
            </a:r>
          </a:p>
          <a:p>
            <a:pPr marL="0" marR="0" lvl="0" indent="0" algn="l" defTabSz="914400" rtl="0" eaLnBrk="1" fontAlgn="b" latinLnBrk="0" hangingPunct="1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hinzufügen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20"/>
          </p:nvPr>
        </p:nvSpPr>
        <p:spPr>
          <a:xfrm>
            <a:off x="503999" y="1376362"/>
            <a:ext cx="3467925" cy="44656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9644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einspaltig + 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93200" y="3417843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0" y="3789363"/>
            <a:ext cx="11221200" cy="202903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334400" y="3425561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197200" y="3429967"/>
            <a:ext cx="3502800" cy="359073"/>
          </a:xfrm>
          <a:prstGeom prst="rect">
            <a:avLst/>
          </a:prstGeom>
          <a:solidFill>
            <a:schemeClr val="bg1"/>
          </a:solidFill>
        </p:spPr>
        <p:txBody>
          <a:bodyPr anchor="t" anchorCtr="0">
            <a:noAutofit/>
          </a:bodyPr>
          <a:lstStyle>
            <a:lvl1pPr marL="0" indent="0" fontAlgn="b">
              <a:lnSpc>
                <a:spcPts val="1440"/>
              </a:lnSpc>
              <a:buNone/>
              <a:defRPr sz="1200" baseline="0"/>
            </a:lvl1pPr>
          </a:lstStyle>
          <a:p>
            <a:pPr lvl="0"/>
            <a:r>
              <a:rPr lang="de-DE" dirty="0"/>
              <a:t>Bildunterschrift hinzufügen</a:t>
            </a:r>
          </a:p>
          <a:p>
            <a:pPr lvl="0"/>
            <a:endParaRPr lang="de-DE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27"/>
          </p:nvPr>
        </p:nvSpPr>
        <p:spPr>
          <a:xfrm>
            <a:off x="504000" y="1376362"/>
            <a:ext cx="3467925" cy="20491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28"/>
          </p:nvPr>
        </p:nvSpPr>
        <p:spPr>
          <a:xfrm>
            <a:off x="4332288" y="1376361"/>
            <a:ext cx="3515712" cy="20491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6"/>
          <p:cNvSpPr>
            <a:spLocks noGrp="1"/>
          </p:cNvSpPr>
          <p:nvPr>
            <p:ph type="pic" sz="quarter" idx="29"/>
          </p:nvPr>
        </p:nvSpPr>
        <p:spPr>
          <a:xfrm>
            <a:off x="8220074" y="1376361"/>
            <a:ext cx="3490725" cy="20414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9247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8"/>
          <p:cNvSpPr>
            <a:spLocks noGrp="1"/>
          </p:cNvSpPr>
          <p:nvPr>
            <p:ph sz="quarter" idx="16" hasCustomPrompt="1"/>
          </p:nvPr>
        </p:nvSpPr>
        <p:spPr>
          <a:xfrm>
            <a:off x="504000" y="1376363"/>
            <a:ext cx="11232000" cy="385283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Tabelle / Grafik / Diagramm</a:t>
            </a:r>
          </a:p>
          <a:p>
            <a:pPr lvl="0"/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320000" y="5544000"/>
            <a:ext cx="7365600" cy="30777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Legende</a:t>
            </a:r>
          </a:p>
        </p:txBody>
      </p:sp>
    </p:spTree>
    <p:extLst>
      <p:ext uri="{BB962C8B-B14F-4D97-AF65-F5344CB8AC3E}">
        <p14:creationId xmlns:p14="http://schemas.microsoft.com/office/powerpoint/2010/main" val="69584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8"/>
          <p:cNvSpPr>
            <a:spLocks noGrp="1"/>
          </p:cNvSpPr>
          <p:nvPr>
            <p:ph sz="quarter" idx="16" hasCustomPrompt="1"/>
          </p:nvPr>
        </p:nvSpPr>
        <p:spPr>
          <a:xfrm>
            <a:off x="504000" y="1376363"/>
            <a:ext cx="7347599" cy="404178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Tabelle / Grafik / Diagramm</a:t>
            </a:r>
          </a:p>
          <a:p>
            <a:pPr lvl="0"/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320000" y="5544000"/>
            <a:ext cx="3506400" cy="30777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Legende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1376363"/>
            <a:ext cx="3483524" cy="4041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545924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zweispaltig +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04000" y="5544000"/>
            <a:ext cx="3491999" cy="30777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200" i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de-DE" dirty="0"/>
              <a:t>Quelle: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220075" y="1376363"/>
            <a:ext cx="3483524" cy="40367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8" name="Medienplatzhalter 7"/>
          <p:cNvSpPr>
            <a:spLocks noGrp="1"/>
          </p:cNvSpPr>
          <p:nvPr>
            <p:ph type="media" sz="quarter" idx="19"/>
          </p:nvPr>
        </p:nvSpPr>
        <p:spPr>
          <a:xfrm>
            <a:off x="504001" y="1376363"/>
            <a:ext cx="7355712" cy="40417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Mediaclip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59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zw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2736000"/>
            <a:ext cx="10651512" cy="92333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3600"/>
              </a:lnSpc>
              <a:defRPr sz="3300" baseline="0"/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011985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657099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504000" y="3356992"/>
            <a:ext cx="10896000" cy="158417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Vielen Dank für Ihre</a:t>
            </a:r>
          </a:p>
          <a:p>
            <a:pPr lvl="0"/>
            <a:r>
              <a:rPr lang="de-DE" dirty="0"/>
              <a:t>Aufmerksamkeit.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1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0" y="5171047"/>
            <a:ext cx="10896000" cy="1498313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100000"/>
              </a:lnSpc>
              <a:defRPr sz="100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Bundesamt für Kartographie und Geodäsie</a:t>
            </a:r>
            <a:br>
              <a:rPr lang="de-DE" dirty="0"/>
            </a:br>
            <a:r>
              <a:rPr lang="de-DE" dirty="0"/>
              <a:t>Organisationseinheit</a:t>
            </a:r>
            <a:br>
              <a:rPr lang="de-DE" dirty="0"/>
            </a:br>
            <a:r>
              <a:rPr lang="de-DE" dirty="0"/>
              <a:t>Richard-</a:t>
            </a:r>
            <a:r>
              <a:rPr lang="de-DE" dirty="0" err="1"/>
              <a:t>Strauss</a:t>
            </a:r>
            <a:r>
              <a:rPr lang="de-DE" dirty="0"/>
              <a:t>-Allee 11</a:t>
            </a:r>
            <a:br>
              <a:rPr lang="de-DE" dirty="0"/>
            </a:br>
            <a:r>
              <a:rPr lang="de-DE" dirty="0"/>
              <a:t>60598 Frankfurt am Main</a:t>
            </a:r>
          </a:p>
          <a:p>
            <a:pPr lvl="0"/>
            <a:r>
              <a:rPr lang="de-DE" dirty="0"/>
              <a:t>Vortragende(r)</a:t>
            </a:r>
            <a:br>
              <a:rPr lang="de-DE" dirty="0"/>
            </a:br>
            <a:r>
              <a:rPr lang="de-DE" dirty="0"/>
              <a:t>vorname.name@bkg.bund.de</a:t>
            </a:r>
            <a:br>
              <a:rPr lang="de-DE" dirty="0"/>
            </a:br>
            <a:r>
              <a:rPr lang="de-DE" dirty="0"/>
              <a:t>www.bkg.bund.de</a:t>
            </a:r>
            <a:br>
              <a:rPr lang="de-DE" dirty="0"/>
            </a:br>
            <a:r>
              <a:rPr lang="de-DE" dirty="0"/>
              <a:t>Tel. +49 69 6333 – 1</a:t>
            </a:r>
          </a:p>
        </p:txBody>
      </p:sp>
    </p:spTree>
    <p:extLst>
      <p:ext uri="{BB962C8B-B14F-4D97-AF65-F5344CB8AC3E}">
        <p14:creationId xmlns:p14="http://schemas.microsoft.com/office/powerpoint/2010/main" val="3693621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79424" y="1386000"/>
            <a:ext cx="11220576" cy="4464000"/>
          </a:xfrm>
        </p:spPr>
        <p:txBody>
          <a:bodyPr/>
          <a:lstStyle>
            <a:lvl1pPr marL="0" indent="0">
              <a:buNone/>
              <a:defRPr/>
            </a:lvl1pPr>
            <a:lvl2pPr marL="360000" indent="-360000">
              <a:defRPr/>
            </a:lvl2pPr>
            <a:lvl3pPr marL="540000" indent="-360000">
              <a:buSzPct val="80000"/>
              <a:buFont typeface="Wingdings" panose="05000000000000000000" pitchFamily="2" charset="2"/>
              <a:buChar char="§"/>
              <a:defRPr/>
            </a:lvl3pPr>
            <a:lvl4pPr marL="720000" indent="-360000">
              <a:buFont typeface="Arial" panose="020B0604020202020204" pitchFamily="34" charset="0"/>
              <a:buChar char="•"/>
              <a:defRPr/>
            </a:lvl4pPr>
            <a:lvl5pPr marL="900000" indent="-360000">
              <a:buSzPct val="8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 dr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912" y="1493912"/>
            <a:ext cx="5364088" cy="536408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471114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1055688" y="2736000"/>
            <a:ext cx="10651512" cy="1386000"/>
          </a:xfrm>
          <a:prstGeom prst="rect">
            <a:avLst/>
          </a:prstGeom>
        </p:spPr>
        <p:txBody>
          <a:bodyPr/>
          <a:lstStyle>
            <a:lvl1pPr>
              <a:lnSpc>
                <a:spcPts val="3600"/>
              </a:lnSpc>
              <a:defRPr sz="3300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13866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ein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80"/>
            <a:ext cx="12219790" cy="377413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4078800"/>
            <a:ext cx="10651512" cy="461665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ts val="3600"/>
              </a:lnSpc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4892400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 hinzufügen</a:t>
            </a:r>
          </a:p>
        </p:txBody>
      </p:sp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7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zw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65549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055688" y="4077486"/>
            <a:ext cx="10651512" cy="92333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3600"/>
              </a:lnSpc>
              <a:defRPr sz="3300" baseline="0"/>
            </a:lvl1pPr>
          </a:lstStyle>
          <a:p>
            <a:r>
              <a:rPr lang="de-DE" dirty="0"/>
              <a:t>Titel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5353471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  <p:extLst>
      <p:ext uri="{BB962C8B-B14F-4D97-AF65-F5344CB8AC3E}">
        <p14:creationId xmlns:p14="http://schemas.microsoft.com/office/powerpoint/2010/main" val="267964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 mit Bild dreizeilig">
    <p:bg>
      <p:bgPr>
        <a:gradFill flip="none" rotWithShape="1">
          <a:gsLst>
            <a:gs pos="0">
              <a:srgbClr val="80CDEB"/>
            </a:gs>
            <a:gs pos="74000">
              <a:srgbClr val="0077B6"/>
            </a:gs>
            <a:gs pos="83000">
              <a:srgbClr val="0077B6"/>
            </a:gs>
            <a:gs pos="100000">
              <a:srgbClr val="0077B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765549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 bwMode="gray">
          <a:xfrm>
            <a:off x="278400" y="194400"/>
            <a:ext cx="11640000" cy="132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>
              <a:solidFill>
                <a:schemeClr val="accent3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00" y="194790"/>
            <a:ext cx="2552719" cy="132081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1977" y="353824"/>
            <a:ext cx="1756423" cy="1002351"/>
          </a:xfrm>
          <a:prstGeom prst="rect">
            <a:avLst/>
          </a:prstGeom>
        </p:spPr>
      </p:pic>
      <p:sp>
        <p:nvSpPr>
          <p:cNvPr id="10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5812186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1055688" y="4077072"/>
            <a:ext cx="10651512" cy="1386000"/>
          </a:xfrm>
          <a:prstGeom prst="rect">
            <a:avLst/>
          </a:prstGeom>
        </p:spPr>
        <p:txBody>
          <a:bodyPr/>
          <a:lstStyle>
            <a:lvl1pPr>
              <a:lnSpc>
                <a:spcPts val="3600"/>
              </a:lnSpc>
              <a:defRPr sz="3300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8296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0"/>
          </p:nvPr>
        </p:nvSpPr>
        <p:spPr>
          <a:xfrm>
            <a:off x="479425" y="1386000"/>
            <a:ext cx="11219812" cy="4464000"/>
          </a:xfrm>
        </p:spPr>
        <p:txBody>
          <a:bodyPr/>
          <a:lstStyle>
            <a:lvl1pPr marL="360000" indent="-360000">
              <a:buFont typeface="+mj-lt"/>
              <a:buAutoNum type="arabicPeriod"/>
              <a:defRPr/>
            </a:lvl1pPr>
            <a:lvl2pPr marL="539750" indent="-360000">
              <a:buFont typeface="+mj-lt"/>
              <a:buAutoNum type="arabicPeriod"/>
              <a:defRPr/>
            </a:lvl2pPr>
            <a:lvl3pPr marL="720000" indent="-360000">
              <a:buFont typeface="+mj-lt"/>
              <a:buAutoNum type="arabicPeriod"/>
              <a:defRPr/>
            </a:lvl3pPr>
            <a:lvl4pPr marL="900000" indent="-360000">
              <a:buFont typeface="+mj-lt"/>
              <a:buAutoNum type="arabicPeriod"/>
              <a:defRPr/>
            </a:lvl4pPr>
            <a:lvl5pPr marL="1080000" indent="-360000">
              <a:buFont typeface="+mj-lt"/>
              <a:buAutoNum type="arabicPeriod"/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262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ein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80CDEB"/>
              </a:gs>
              <a:gs pos="74000">
                <a:srgbClr val="0077B6"/>
              </a:gs>
              <a:gs pos="83000">
                <a:srgbClr val="0077B6"/>
              </a:gs>
              <a:gs pos="100000">
                <a:srgbClr val="0077B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 bwMode="gray">
          <a:xfrm>
            <a:off x="1055688" y="1656001"/>
            <a:ext cx="10651512" cy="461665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lnSpc>
                <a:spcPts val="3600"/>
              </a:lnSpc>
              <a:tabLst>
                <a:tab pos="432000" algn="l"/>
              </a:tabLst>
              <a:defRPr sz="33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1. 	Titel hinzufügen 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688" y="2880000"/>
            <a:ext cx="10651512" cy="30777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 hinzufügen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79424" y="1386000"/>
            <a:ext cx="11220576" cy="4464000"/>
          </a:xfrm>
        </p:spPr>
        <p:txBody>
          <a:bodyPr/>
          <a:lstStyle>
            <a:lvl1pPr marL="0" indent="0">
              <a:buNone/>
              <a:defRPr/>
            </a:lvl1pPr>
            <a:lvl2pPr marL="360000" indent="-360000">
              <a:defRPr/>
            </a:lvl2pPr>
            <a:lvl3pPr marL="540000" indent="-360000">
              <a:buSzPct val="80000"/>
              <a:buFont typeface="Wingdings" panose="05000000000000000000" pitchFamily="2" charset="2"/>
              <a:buChar char="§"/>
              <a:defRPr/>
            </a:lvl3pPr>
            <a:lvl4pPr marL="720000" indent="-360000">
              <a:buFont typeface="Arial" panose="020B0604020202020204" pitchFamily="34" charset="0"/>
              <a:buChar char="•"/>
              <a:defRPr/>
            </a:lvl4pPr>
            <a:lvl5pPr marL="900000" indent="-360000">
              <a:buSzPct val="8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384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3"/>
          <p:cNvSpPr txBox="1">
            <a:spLocks/>
          </p:cNvSpPr>
          <p:nvPr userDrawn="1"/>
        </p:nvSpPr>
        <p:spPr>
          <a:xfrm>
            <a:off x="0" y="1"/>
            <a:ext cx="12192000" cy="1008000"/>
          </a:xfrm>
          <a:prstGeom prst="rect">
            <a:avLst/>
          </a:prstGeom>
          <a:gradFill flip="none" rotWithShape="1">
            <a:gsLst>
              <a:gs pos="0">
                <a:srgbClr val="80CDEB"/>
              </a:gs>
              <a:gs pos="74000">
                <a:srgbClr val="0077B6"/>
              </a:gs>
              <a:gs pos="83000">
                <a:srgbClr val="0077B6"/>
              </a:gs>
              <a:gs pos="100000">
                <a:srgbClr val="0077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>
            <a:lvl1pPr mar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+mj-lt"/>
              <a:buAutoNum type="arabicPeriod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2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+mj-lt"/>
              <a:buAutoNum type="alphaLcParenR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0000" indent="-180000" algn="l" defTabSz="914400" rtl="0" eaLnBrk="1" latinLnBrk="0" hangingPunct="1">
              <a:lnSpc>
                <a:spcPts val="2400"/>
              </a:lnSpc>
              <a:spcBef>
                <a:spcPts val="0"/>
              </a:spcBef>
              <a:buFont typeface="Symbol" charset="2"/>
              <a:buChar char="-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>
              <a:latin typeface="Cambria" panose="02040503050406030204" pitchFamily="18" charset="0"/>
            </a:endParaRPr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504000" y="108000"/>
            <a:ext cx="11196000" cy="792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504000" y="1386000"/>
            <a:ext cx="11196000" cy="446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504000" y="6048000"/>
            <a:ext cx="11196000" cy="0"/>
          </a:xfrm>
          <a:prstGeom prst="line">
            <a:avLst/>
          </a:prstGeom>
          <a:ln w="12700">
            <a:solidFill>
              <a:srgbClr val="80CD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16"/>
          <p:cNvSpPr txBox="1">
            <a:spLocks/>
          </p:cNvSpPr>
          <p:nvPr userDrawn="1"/>
        </p:nvSpPr>
        <p:spPr>
          <a:xfrm>
            <a:off x="3409200" y="6237312"/>
            <a:ext cx="5471584" cy="324036"/>
          </a:xfrm>
          <a:prstGeom prst="rect">
            <a:avLst/>
          </a:prstGeom>
        </p:spPr>
        <p:txBody>
          <a:bodyPr lIns="0" tIns="0" rIns="0" anchor="t" anchorCtr="0"/>
          <a:lstStyle>
            <a:defPPr>
              <a:defRPr lang="de-DE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Manuel</a:t>
            </a:r>
            <a:r>
              <a:rPr lang="de-DE" sz="1000" baseline="0" dirty="0">
                <a:latin typeface="Calibri" panose="020F0502020204030204" pitchFamily="34" charset="0"/>
                <a:cs typeface="Calibri" panose="020F0502020204030204" pitchFamily="34" charset="0"/>
              </a:rPr>
              <a:t> Fischer: Einführung in den Betrieb GDI-DE</a:t>
            </a:r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fld id="{B031E05E-5DBC-4F47-A1F1-F8DEAAE8416C}" type="datetime1">
              <a:rPr lang="de-DE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ctr">
                <a:defRPr/>
              </a:pPr>
              <a:t>17.07.2025</a:t>
            </a:fld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e-IL" sz="1000" dirty="0">
                <a:latin typeface="Calibri" panose="020F0502020204030204" pitchFamily="34" charset="0"/>
                <a:cs typeface="Calibri" panose="020F0502020204030204" pitchFamily="34" charset="0"/>
              </a:rPr>
              <a:t>׀</a:t>
            </a:r>
            <a:r>
              <a:rPr lang="de-DE" sz="1000" dirty="0">
                <a:latin typeface="Calibri" panose="020F0502020204030204" pitchFamily="34" charset="0"/>
                <a:cs typeface="Calibri" panose="020F0502020204030204" pitchFamily="34" charset="0"/>
              </a:rPr>
              <a:t> Seite </a:t>
            </a:r>
            <a:fld id="{128D9E29-8BBB-4709-A69C-27BFDF80AE50}" type="slidenum">
              <a:rPr lang="de-DE" sz="1000" smtClean="0">
                <a:latin typeface="Calibri" panose="020F0502020204030204" pitchFamily="34" charset="0"/>
                <a:cs typeface="Calibri" panose="020F0502020204030204" pitchFamily="34" charset="0"/>
              </a:rPr>
              <a:pPr algn="ctr">
                <a:defRPr/>
              </a:pPr>
              <a:t>‹Nr.›</a:t>
            </a:fld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de-DE" sz="800" dirty="0">
              <a:latin typeface="BundesSans Regular" panose="020B0002030500000203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6065514"/>
            <a:ext cx="1531631" cy="7924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0516" y="6159600"/>
            <a:ext cx="1135779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4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15" r:id="rId8"/>
    <p:sldLayoutId id="2147483733" r:id="rId9"/>
    <p:sldLayoutId id="2147483743" r:id="rId10"/>
    <p:sldLayoutId id="2147483745" r:id="rId11"/>
    <p:sldLayoutId id="2147483744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2" r:id="rId20"/>
    <p:sldLayoutId id="2147483747" r:id="rId21"/>
  </p:sldLayoutIdLst>
  <p:hf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400" kern="1200" baseline="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36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54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72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Symbol" panose="05050102010706020507" pitchFamily="18" charset="2"/>
        <a:buChar char="-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360000" algn="l" defTabSz="914400" rtl="0" eaLnBrk="1" latinLnBrk="0" hangingPunct="1">
        <a:lnSpc>
          <a:spcPts val="2400"/>
        </a:lnSpc>
        <a:spcBef>
          <a:spcPts val="0"/>
        </a:spcBef>
        <a:spcAft>
          <a:spcPts val="300"/>
        </a:spcAft>
        <a:buClr>
          <a:srgbClr val="0077B6"/>
        </a:buClr>
        <a:buFont typeface="Symbol" panose="05050102010706020507" pitchFamily="18" charset="2"/>
        <a:buChar char="-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29" userDrawn="1">
          <p15:clr>
            <a:srgbClr val="F26B43"/>
          </p15:clr>
        </p15:guide>
        <p15:guide id="2" pos="302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867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  <p15:guide id="6" orient="horz" pos="2387" userDrawn="1">
          <p15:clr>
            <a:srgbClr val="F26B43"/>
          </p15:clr>
        </p15:guide>
        <p15:guide id="7" orient="horz" pos="3680" userDrawn="1">
          <p15:clr>
            <a:srgbClr val="F26B43"/>
          </p15:clr>
        </p15:guide>
        <p15:guide id="8" pos="2502" userDrawn="1">
          <p15:clr>
            <a:srgbClr val="F26B43"/>
          </p15:clr>
        </p15:guide>
        <p15:guide id="9" pos="2729" userDrawn="1">
          <p15:clr>
            <a:srgbClr val="F26B43"/>
          </p15:clr>
        </p15:guide>
        <p15:guide id="10" pos="4951" userDrawn="1">
          <p15:clr>
            <a:srgbClr val="F26B43"/>
          </p15:clr>
        </p15:guide>
        <p15:guide id="11" pos="5178" userDrawn="1">
          <p15:clr>
            <a:srgbClr val="F26B43"/>
          </p15:clr>
        </p15:guide>
        <p15:guide id="12" pos="665" userDrawn="1">
          <p15:clr>
            <a:srgbClr val="F26B43"/>
          </p15:clr>
        </p15:guide>
        <p15:guide id="13" orient="horz" pos="42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testsuite.gdi-de.org/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edmine.gdi-de.org/projects/gdi-de-testsuite/wiki/%C3%9Cbersicht_%C3%BCber_die_nachgenutzten_Conformance_Classes_des_INSPIRE_Validator" TargetMode="External"/><Relationship Id="rId2" Type="http://schemas.openxmlformats.org/officeDocument/2006/relationships/hyperlink" Target="https://inspire.ec.europa.eu/Themes/Data-Specifications/2892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dmine.gdi-de.org/projects/gdi-de-testsuite" TargetMode="External"/><Relationship Id="rId2" Type="http://schemas.openxmlformats.org/officeDocument/2006/relationships/hyperlink" Target="https://testsuite.gdi-de.org/" TargetMode="Externa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Aufgaben des Betrieb GDI- DE</a:t>
            </a:r>
            <a:br>
              <a:rPr lang="de-DE" dirty="0"/>
            </a:br>
            <a:r>
              <a:rPr lang="de-DE" dirty="0"/>
              <a:t>Referendarausbildung 2025	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C1C600-1FE2-47CC-ACD9-01EE1020CF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GDI-DE Testsuite</a:t>
            </a:r>
          </a:p>
        </p:txBody>
      </p:sp>
    </p:spTree>
    <p:extLst>
      <p:ext uri="{BB962C8B-B14F-4D97-AF65-F5344CB8AC3E}">
        <p14:creationId xmlns:p14="http://schemas.microsoft.com/office/powerpoint/2010/main" val="86069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96605FD-70EA-49A3-B197-100BCBBED0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016" y="1916832"/>
            <a:ext cx="1217984" cy="884683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191EA300-6CA6-4646-B7D6-E02A38A33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1844824"/>
            <a:ext cx="10651512" cy="1628983"/>
          </a:xfrm>
        </p:spPr>
        <p:txBody>
          <a:bodyPr/>
          <a:lstStyle/>
          <a:p>
            <a:r>
              <a:rPr lang="de-DE" sz="3600" dirty="0"/>
              <a:t>GDI-DE Testsuite</a:t>
            </a:r>
            <a:br>
              <a:rPr lang="de-DE" dirty="0"/>
            </a:br>
            <a:r>
              <a:rPr lang="de-DE" sz="2800" dirty="0"/>
              <a:t>Fabian Bayer</a:t>
            </a:r>
          </a:p>
        </p:txBody>
      </p:sp>
    </p:spTree>
    <p:extLst>
      <p:ext uri="{BB962C8B-B14F-4D97-AF65-F5344CB8AC3E}">
        <p14:creationId xmlns:p14="http://schemas.microsoft.com/office/powerpoint/2010/main" val="2236083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04000" y="108000"/>
            <a:ext cx="11196000" cy="792000"/>
          </a:xfrm>
        </p:spPr>
        <p:txBody>
          <a:bodyPr/>
          <a:lstStyle/>
          <a:p>
            <a:r>
              <a:rPr lang="de-DE" dirty="0"/>
              <a:t>GDI-DE Testsuite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sz="1800" dirty="0"/>
              <a:t>Mit Hilfe der GDI-DE Testsuite können Metadaten, Geodatensätze und -dienste auf Konformität zu nationalen und internationalen Standards bzw. den Vorgaben der europäischen INSPIRE-Richtlinie geprüft werden.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Seit 2011 die zentrale Testplattform der Qualitätssicherung innerhalb der GDI-DE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Im Mai 2020 - nach einjähriger Entwicklung - wurde eine rundum erneuerte Fassung der GDI-DE Testsuite freigeschaltet 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Modernes User-Interface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Funktionale Erweiterungen 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Einbindung mehrerer </a:t>
            </a:r>
            <a:r>
              <a:rPr lang="de-DE" sz="1800" dirty="0" err="1"/>
              <a:t>Testengines</a:t>
            </a:r>
            <a:endParaRPr lang="de-DE" sz="1800" dirty="0"/>
          </a:p>
          <a:p>
            <a:pPr marL="882900" lvl="2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 err="1"/>
              <a:t>Inspire</a:t>
            </a:r>
            <a:r>
              <a:rPr lang="de-DE" sz="1800" dirty="0"/>
              <a:t> ETF-</a:t>
            </a:r>
            <a:r>
              <a:rPr lang="de-DE" sz="1800" dirty="0" err="1"/>
              <a:t>Validator</a:t>
            </a:r>
            <a:r>
              <a:rPr lang="de-DE" sz="1800" dirty="0"/>
              <a:t> | Team Engine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Aktuelle Technologieplattform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Open Source Software</a:t>
            </a:r>
          </a:p>
          <a:p>
            <a:pPr marL="882900" lvl="2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Webanwendung |Download-Möglichkeit </a:t>
            </a:r>
            <a:br>
              <a:rPr lang="de-DE" sz="1800" dirty="0"/>
            </a:br>
            <a:r>
              <a:rPr lang="de-DE" sz="1800" dirty="0"/>
              <a:t>für lokale Nutzung | REST-Schnittstelle </a:t>
            </a:r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Erreichbar unter: </a:t>
            </a:r>
            <a:r>
              <a:rPr lang="de-DE" sz="1800" dirty="0">
                <a:hlinkClick r:id="rId2"/>
              </a:rPr>
              <a:t>https://testsuite.gdi-de.org/</a:t>
            </a:r>
            <a:endParaRPr lang="de-DE" sz="1800" dirty="0"/>
          </a:p>
          <a:p>
            <a:pPr marL="7029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sz="1800" dirty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904" y="-99392"/>
            <a:ext cx="1202503" cy="120250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2708920"/>
            <a:ext cx="5672997" cy="299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85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19336" y="5733256"/>
            <a:ext cx="11953328" cy="112474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04000" y="108000"/>
            <a:ext cx="11196000" cy="792000"/>
          </a:xfrm>
        </p:spPr>
        <p:txBody>
          <a:bodyPr/>
          <a:lstStyle/>
          <a:p>
            <a:r>
              <a:rPr lang="de-DE" dirty="0"/>
              <a:t>GDI-DE Testsuite - Funktionsweise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GDI-DE basiert auf einer </a:t>
            </a:r>
            <a:r>
              <a:rPr lang="de-DE" dirty="0" err="1"/>
              <a:t>diensteorientierten</a:t>
            </a:r>
            <a:r>
              <a:rPr lang="de-DE" dirty="0"/>
              <a:t> Architektur -&gt; standardisierte Schnittstellen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Konformität der Dienste/Metadaten/Geodatensätze als wichtige Voraussetzung für die Interoperabilität! -&gt; Konformitätstests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Performante Dienste -&gt; : Qualitätstests (Leistungsfähigkeit und Verfügbarkeit)</a:t>
            </a:r>
          </a:p>
          <a:p>
            <a:pPr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2" t="1718" r="15083" b="20769"/>
          <a:stretch/>
        </p:blipFill>
        <p:spPr>
          <a:xfrm>
            <a:off x="3230861" y="2924944"/>
            <a:ext cx="5673451" cy="36655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965" y="3140968"/>
            <a:ext cx="1301895" cy="130189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904" y="-99392"/>
            <a:ext cx="1202503" cy="12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397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2"/>
          <a:srcRect r="30750"/>
          <a:stretch/>
        </p:blipFill>
        <p:spPr>
          <a:xfrm>
            <a:off x="47328" y="2852936"/>
            <a:ext cx="3816424" cy="1175779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735D585-4ED0-4028-A89B-02F2D56B51B9}"/>
              </a:ext>
            </a:extLst>
          </p:cNvPr>
          <p:cNvCxnSpPr/>
          <p:nvPr/>
        </p:nvCxnSpPr>
        <p:spPr>
          <a:xfrm>
            <a:off x="2711624" y="3789040"/>
            <a:ext cx="2088232" cy="864096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04000" y="108000"/>
            <a:ext cx="11196000" cy="792000"/>
          </a:xfrm>
        </p:spPr>
        <p:txBody>
          <a:bodyPr/>
          <a:lstStyle/>
          <a:p>
            <a:r>
              <a:rPr lang="de-DE" dirty="0"/>
              <a:t>GDI-DE Testsuite - Funktionsweise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5263090" y="1551041"/>
            <a:ext cx="1408974" cy="1301895"/>
            <a:chOff x="5231904" y="2996952"/>
            <a:chExt cx="1408974" cy="1301895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1904" y="2996952"/>
              <a:ext cx="1301895" cy="1301895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645024"/>
              <a:ext cx="544878" cy="536160"/>
            </a:xfrm>
            <a:prstGeom prst="rect">
              <a:avLst/>
            </a:prstGeom>
          </p:spPr>
        </p:pic>
      </p:grpSp>
      <p:sp>
        <p:nvSpPr>
          <p:cNvPr id="9" name="Inhaltsplatzhalter 1"/>
          <p:cNvSpPr txBox="1">
            <a:spLocks/>
          </p:cNvSpPr>
          <p:nvPr/>
        </p:nvSpPr>
        <p:spPr>
          <a:xfrm>
            <a:off x="4959465" y="1340768"/>
            <a:ext cx="2016224" cy="3122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sz="1800" dirty="0"/>
              <a:t>GDI-DE Testsuite</a:t>
            </a:r>
          </a:p>
        </p:txBody>
      </p:sp>
      <p:sp>
        <p:nvSpPr>
          <p:cNvPr id="13" name="Inhaltsplatzhalter 1"/>
          <p:cNvSpPr txBox="1">
            <a:spLocks/>
          </p:cNvSpPr>
          <p:nvPr/>
        </p:nvSpPr>
        <p:spPr>
          <a:xfrm>
            <a:off x="695400" y="1340768"/>
            <a:ext cx="2016224" cy="3122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sz="1800" dirty="0"/>
              <a:t>Metadatensatz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772816"/>
            <a:ext cx="864096" cy="864096"/>
          </a:xfrm>
          <a:prstGeom prst="rect">
            <a:avLst/>
          </a:prstGeom>
        </p:spPr>
      </p:pic>
      <p:cxnSp>
        <p:nvCxnSpPr>
          <p:cNvPr id="17" name="Gerade Verbindung mit Pfeil 16"/>
          <p:cNvCxnSpPr/>
          <p:nvPr/>
        </p:nvCxnSpPr>
        <p:spPr>
          <a:xfrm>
            <a:off x="2567608" y="2204864"/>
            <a:ext cx="2016224" cy="0"/>
          </a:xfrm>
          <a:prstGeom prst="straightConnector1">
            <a:avLst/>
          </a:prstGeom>
          <a:ln w="444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1"/>
          <p:cNvSpPr txBox="1">
            <a:spLocks/>
          </p:cNvSpPr>
          <p:nvPr/>
        </p:nvSpPr>
        <p:spPr>
          <a:xfrm>
            <a:off x="9336360" y="1340768"/>
            <a:ext cx="2016224" cy="3122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Font typeface="Wingdings" pitchFamily="2" charset="2"/>
              <a:buNone/>
            </a:pPr>
            <a:r>
              <a:rPr lang="de-DE" sz="1800" dirty="0"/>
              <a:t>Report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7392144" y="2204864"/>
            <a:ext cx="2016224" cy="0"/>
          </a:xfrm>
          <a:prstGeom prst="straightConnector1">
            <a:avLst/>
          </a:prstGeom>
          <a:ln w="444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416" y="1772816"/>
            <a:ext cx="946537" cy="946537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>
          <a:xfrm>
            <a:off x="407368" y="3717032"/>
            <a:ext cx="3456384" cy="72008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119336" y="5733256"/>
            <a:ext cx="11953328" cy="112474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>
              <a:solidFill>
                <a:schemeClr val="tx1"/>
              </a:solidFill>
            </a:endParaRPr>
          </a:p>
        </p:txBody>
      </p:sp>
      <p:cxnSp>
        <p:nvCxnSpPr>
          <p:cNvPr id="27" name="Gerade Verbindung mit Pfeil 26"/>
          <p:cNvCxnSpPr>
            <a:cxnSpLocks/>
          </p:cNvCxnSpPr>
          <p:nvPr/>
        </p:nvCxnSpPr>
        <p:spPr>
          <a:xfrm>
            <a:off x="5967577" y="2708920"/>
            <a:ext cx="0" cy="504056"/>
          </a:xfrm>
          <a:prstGeom prst="straightConnector1">
            <a:avLst/>
          </a:prstGeom>
          <a:ln w="4445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nhaltsplatzhalter 1"/>
          <p:cNvSpPr txBox="1">
            <a:spLocks/>
          </p:cNvSpPr>
          <p:nvPr/>
        </p:nvSpPr>
        <p:spPr>
          <a:xfrm>
            <a:off x="3503712" y="4293096"/>
            <a:ext cx="4824536" cy="312234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de-DE" sz="1400" dirty="0"/>
              <a:t>ATS -Eindeutiger </a:t>
            </a:r>
            <a:r>
              <a:rPr lang="de-DE" sz="1400" dirty="0" err="1"/>
              <a:t>Metadatensatzidentifikator</a:t>
            </a:r>
            <a:r>
              <a:rPr lang="de-DE" sz="1400" dirty="0"/>
              <a:t>  </a:t>
            </a:r>
            <a:endParaRPr lang="de-DE" sz="1600" dirty="0"/>
          </a:p>
        </p:txBody>
      </p:sp>
      <p:sp>
        <p:nvSpPr>
          <p:cNvPr id="29" name="Inhaltsplatzhalter 1"/>
          <p:cNvSpPr txBox="1">
            <a:spLocks/>
          </p:cNvSpPr>
          <p:nvPr/>
        </p:nvSpPr>
        <p:spPr>
          <a:xfrm>
            <a:off x="5355509" y="3284984"/>
            <a:ext cx="1224136" cy="312234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de-DE" sz="1400" dirty="0"/>
              <a:t>Testklasse</a:t>
            </a:r>
            <a:endParaRPr lang="de-DE" sz="1600" dirty="0"/>
          </a:p>
        </p:txBody>
      </p:sp>
      <p:cxnSp>
        <p:nvCxnSpPr>
          <p:cNvPr id="31" name="Gerade Verbindung mit Pfeil 30"/>
          <p:cNvCxnSpPr>
            <a:cxnSpLocks/>
          </p:cNvCxnSpPr>
          <p:nvPr/>
        </p:nvCxnSpPr>
        <p:spPr>
          <a:xfrm>
            <a:off x="5967577" y="3645024"/>
            <a:ext cx="0" cy="504056"/>
          </a:xfrm>
          <a:prstGeom prst="straightConnector1">
            <a:avLst/>
          </a:prstGeom>
          <a:ln w="4445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904" y="-99392"/>
            <a:ext cx="1202503" cy="120250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06D8809-ED7E-4D62-8484-68C3AB172E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63752" y="4549358"/>
            <a:ext cx="4245623" cy="225602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A852E41-1E07-47B8-9292-F33E52923C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28248" y="3046309"/>
            <a:ext cx="3612917" cy="2462513"/>
          </a:xfrm>
          <a:prstGeom prst="rect">
            <a:avLst/>
          </a:prstGeom>
        </p:spPr>
      </p:pic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4235F343-FF43-496B-9F61-8029E36F8EE4}"/>
              </a:ext>
            </a:extLst>
          </p:cNvPr>
          <p:cNvCxnSpPr>
            <a:cxnSpLocks/>
          </p:cNvCxnSpPr>
          <p:nvPr/>
        </p:nvCxnSpPr>
        <p:spPr>
          <a:xfrm>
            <a:off x="7741978" y="4716318"/>
            <a:ext cx="946310" cy="440874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440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04000" y="108000"/>
            <a:ext cx="11196000" cy="792000"/>
          </a:xfrm>
        </p:spPr>
        <p:txBody>
          <a:bodyPr/>
          <a:lstStyle/>
          <a:p>
            <a:r>
              <a:rPr lang="de-DE" dirty="0"/>
              <a:t>GDI-DE Testsuite – Aktuell verfügbarer Testumfang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2042"/>
              </p:ext>
            </p:extLst>
          </p:nvPr>
        </p:nvGraphicFramePr>
        <p:xfrm>
          <a:off x="695400" y="1223415"/>
          <a:ext cx="10932616" cy="502469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5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9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9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9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Konformitätstests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007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rgbClr val="0070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/>
                        <a:t>Dienstequalitätstests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Dienste</a:t>
                      </a:r>
                    </a:p>
                  </a:txBody>
                  <a:tcPr marL="72000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Metadaten</a:t>
                      </a:r>
                    </a:p>
                  </a:txBody>
                  <a:tcPr marL="72000"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Geodaten</a:t>
                      </a:r>
                      <a:r>
                        <a:rPr lang="de-DE" dirty="0"/>
                        <a:t> </a:t>
                      </a:r>
                      <a:r>
                        <a:rPr lang="de-DE" sz="1400" dirty="0"/>
                        <a:t>(</a:t>
                      </a:r>
                      <a:r>
                        <a:rPr lang="de-DE" sz="1400" dirty="0">
                          <a:hlinkClick r:id="rId2"/>
                        </a:rPr>
                        <a:t>INSPIRE Annex I-III</a:t>
                      </a:r>
                      <a:r>
                        <a:rPr lang="de-DE" sz="1400" dirty="0"/>
                        <a:t>)</a:t>
                      </a:r>
                    </a:p>
                  </a:txBody>
                  <a:tcPr marL="720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</a:t>
                      </a:r>
                      <a:r>
                        <a:rPr lang="de-DE" sz="1100" u="none" strike="noStrike" dirty="0" err="1">
                          <a:effectLst/>
                        </a:rPr>
                        <a:t>Metadata</a:t>
                      </a:r>
                      <a:r>
                        <a:rPr lang="de-DE" sz="1100" u="none" strike="noStrike" dirty="0">
                          <a:effectLst/>
                        </a:rPr>
                        <a:t> TG 2.0 - </a:t>
                      </a:r>
                      <a:r>
                        <a:rPr lang="de-DE" sz="1100" u="none" strike="noStrike" dirty="0" err="1">
                          <a:effectLst/>
                        </a:rPr>
                        <a:t>data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sets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and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data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sets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series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auto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INSPIRE data theme - Addresses (3.1)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endParaRPr lang="en-US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View Services - WMS 1.3.0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Metadata TG 2.0 - network services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marL="0" lvl="0" algn="l" defTabSz="914400" rtl="0" eaLnBrk="1" fontAlgn="auto" latinLnBrk="0" hangingPunct="1"/>
                      <a:r>
                        <a:rPr lang="de-DE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INSPIRE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Administrative Units (3.1)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dirty="0">
                          <a:effectLst/>
                        </a:rPr>
                        <a:t>INSPIRE View Services - WMS 1.3.0</a:t>
                      </a:r>
                      <a:endParaRPr lang="en-US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>
                          <a:effectLst/>
                        </a:rPr>
                        <a:t>INSPIRE View Services - WMTS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</a:t>
                      </a:r>
                      <a:r>
                        <a:rPr lang="de-DE" sz="1100" u="none" strike="noStrike" dirty="0" err="1">
                          <a:effectLst/>
                        </a:rPr>
                        <a:t>Metadata</a:t>
                      </a:r>
                      <a:r>
                        <a:rPr lang="de-DE" sz="1100" u="none" strike="noStrike" dirty="0">
                          <a:effectLst/>
                        </a:rPr>
                        <a:t> TG 2.0 - </a:t>
                      </a:r>
                      <a:r>
                        <a:rPr lang="de-DE" sz="1100" u="none" strike="noStrike" dirty="0" err="1">
                          <a:effectLst/>
                        </a:rPr>
                        <a:t>invocable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spatial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data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services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</a:t>
                      </a:r>
                      <a:r>
                        <a:rPr lang="de-DE" sz="1100" u="none" strike="noStrike" dirty="0" err="1">
                          <a:effectLst/>
                        </a:rPr>
                        <a:t>data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theme</a:t>
                      </a:r>
                      <a:r>
                        <a:rPr lang="de-DE" sz="1100" u="none" strike="noStrike" dirty="0">
                          <a:effectLst/>
                        </a:rPr>
                        <a:t> - </a:t>
                      </a:r>
                      <a:r>
                        <a:rPr lang="de-DE" sz="1100" u="none" strike="noStrike" dirty="0" err="1">
                          <a:effectLst/>
                        </a:rPr>
                        <a:t>Cadastral</a:t>
                      </a:r>
                      <a:r>
                        <a:rPr lang="de-DE" sz="1100" u="none" strike="noStrike" dirty="0">
                          <a:effectLst/>
                        </a:rPr>
                        <a:t> </a:t>
                      </a:r>
                      <a:r>
                        <a:rPr lang="de-DE" sz="1100" u="none" strike="noStrike" dirty="0" err="1">
                          <a:effectLst/>
                        </a:rPr>
                        <a:t>Parcels</a:t>
                      </a:r>
                      <a:r>
                        <a:rPr lang="de-DE" sz="1100" u="none" strike="noStrike" dirty="0">
                          <a:effectLst/>
                        </a:rPr>
                        <a:t> (3.1)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de-DE" sz="1100" dirty="0">
                          <a:effectLst/>
                        </a:rPr>
                        <a:t>INSPIRE View Services - WMTS</a:t>
                      </a:r>
                      <a:endParaRPr lang="de-DE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Download Service - Direct WFS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GDI-DE Konventionen für INSPIRE-konforme Metadaten (v2.0)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data theme - Geographical Names (3.1)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dirty="0">
                          <a:effectLst/>
                        </a:rPr>
                        <a:t>INSPIRE Download Service - Direct WFS</a:t>
                      </a:r>
                      <a:endParaRPr lang="en-US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INSPIRE Download Service - Pre-Defined Atom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u="none" strike="noStrike" dirty="0">
                          <a:effectLst/>
                        </a:rPr>
                        <a:t>GDI-DE Konventionen für GDI-DE-konforme Metadaten (v2.0)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data theme - Hydrography (3.1)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dirty="0">
                          <a:effectLst/>
                        </a:rPr>
                        <a:t>INSPIRE Download Service - Pre-Defined Atom</a:t>
                      </a:r>
                      <a:endParaRPr lang="en-US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Download Service - Pre-Defined WFS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Metadatenprofil GDI-BW Version 2.1 (Daten)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data theme - Protected Sites (3.2)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 dirty="0">
                          <a:effectLst/>
                        </a:rPr>
                        <a:t>INSPIRE Download Service - Pre-Defined WFS</a:t>
                      </a:r>
                      <a:endParaRPr lang="en-US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Download Service - WCS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de-DE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Metadatenprofil GDI-BW Version 21 (Dienste)</a:t>
                      </a: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data theme - Transport Networks (3.2)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de-DE" sz="1100" dirty="0">
                          <a:effectLst/>
                        </a:rPr>
                        <a:t>INSPIRE Download Service – WCS</a:t>
                      </a:r>
                      <a:endParaRPr lang="de-DE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Download Service - SOS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INSPIRE data theme - General requirements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effectLst/>
                        </a:rPr>
                        <a:t>INSPIRE Download Service - SOS</a:t>
                      </a:r>
                      <a:endParaRPr lang="de-DE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INSPIRE Download Service - OGC API - Features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INSPIRE data theme - Elevation (3.0)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effectLst/>
                        </a:rPr>
                        <a:t>INSPIRE Discovery Service - CSW</a:t>
                      </a:r>
                      <a:endParaRPr lang="de-DE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3012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INSPIRE Discovery Service - CSW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100" dirty="0"/>
                        <a:t>INSPIRE data theme - Geology (3.0)</a:t>
                      </a:r>
                      <a:endParaRPr lang="de-DE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b="0" dirty="0">
                        <a:effectLst/>
                        <a:latin typeface="BundesSans"/>
                      </a:endParaRPr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de-DE" sz="1100" u="none" strike="noStrike" dirty="0">
                          <a:effectLst/>
                        </a:rPr>
                        <a:t>OGC CSW 2.0.2 AP ISO 1.0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9525" marT="9525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7200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de-DE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+ 25 weitere Tests zu Geodaten</a:t>
                      </a:r>
                      <a:endParaRPr lang="de-DE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72000" marR="9525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904" y="-99392"/>
            <a:ext cx="1202503" cy="12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24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19336" y="5733256"/>
            <a:ext cx="11953328" cy="112474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04000" y="108000"/>
            <a:ext cx="11196000" cy="792000"/>
          </a:xfrm>
        </p:spPr>
        <p:txBody>
          <a:bodyPr/>
          <a:lstStyle/>
          <a:p>
            <a:r>
              <a:rPr lang="de-DE" dirty="0"/>
              <a:t>GDI-DE Testsuite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algn="ctr"/>
            <a:r>
              <a:rPr lang="de-DE" dirty="0" err="1"/>
              <a:t>Livedemo</a:t>
            </a:r>
            <a:endParaRPr lang="de-DE" dirty="0"/>
          </a:p>
          <a:p>
            <a:pPr algn="ctr"/>
            <a:r>
              <a:rPr lang="de-DE" dirty="0">
                <a:hlinkClick r:id="rId2"/>
              </a:rPr>
              <a:t>https://testsuite.gdi-de.org</a:t>
            </a:r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/>
              <a:t>Aktuelle Informationen zur GDI-DE Testsuite finden Sie </a:t>
            </a:r>
            <a:r>
              <a:rPr lang="de-DE" dirty="0">
                <a:hlinkClick r:id="rId3"/>
              </a:rPr>
              <a:t>hier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904" y="-99392"/>
            <a:ext cx="1202503" cy="120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43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750" y="980728"/>
            <a:ext cx="12192000" cy="1628983"/>
          </a:xfrm>
        </p:spPr>
        <p:txBody>
          <a:bodyPr/>
          <a:lstStyle/>
          <a:p>
            <a:pPr algn="ctr"/>
            <a:r>
              <a:rPr lang="de-DE" sz="6000" dirty="0"/>
              <a:t>PAUSE – 10 Minuten</a:t>
            </a:r>
            <a:endParaRPr lang="de-DE" sz="48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ACA868B-B7D6-4F6E-A725-D3F3F4A3D0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362060"/>
            <a:ext cx="7190269" cy="408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397193"/>
      </p:ext>
    </p:extLst>
  </p:cSld>
  <p:clrMapOvr>
    <a:masterClrMapping/>
  </p:clrMapOvr>
</p:sld>
</file>

<file path=ppt/theme/theme1.xml><?xml version="1.0" encoding="utf-8"?>
<a:theme xmlns:a="http://schemas.openxmlformats.org/drawingml/2006/main" name="BReg_PowerPoint">
  <a:themeElements>
    <a:clrScheme name="Benutzerdefiniert 5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70B6"/>
      </a:hlink>
      <a:folHlink>
        <a:srgbClr val="7030A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custClrLst>
    <a:custClr name="1">
      <a:srgbClr val="5F306E"/>
    </a:custClr>
    <a:custClr name="2">
      <a:srgbClr val="770F2C"/>
    </a:custClr>
    <a:custClr name="3">
      <a:srgbClr val="C0003B"/>
    </a:custClr>
    <a:custClr name="4">
      <a:srgbClr val="CD5037"/>
    </a:custClr>
    <a:custClr name="5">
      <a:srgbClr val="F7BB3C"/>
    </a:custClr>
    <a:custClr name="6">
      <a:srgbClr val="F8DF39"/>
    </a:custClr>
    <a:custClr name="7">
      <a:srgbClr val="C1CA30"/>
    </a:custClr>
    <a:custClr name="8">
      <a:srgbClr val="597C39"/>
    </a:custClr>
    <a:custClr name="9">
      <a:srgbClr val="005C45"/>
    </a:custClr>
    <a:custClr name="10">
      <a:srgbClr val="008549"/>
    </a:custClr>
    <a:custClr name="11">
      <a:srgbClr val="00818B"/>
    </a:custClr>
    <a:custClr name="12">
      <a:srgbClr val="80CDEB"/>
    </a:custClr>
    <a:custClr name="13">
      <a:srgbClr val="0077B6"/>
    </a:custClr>
    <a:custClr name="14">
      <a:srgbClr val="007093"/>
    </a:custClr>
    <a:custClr name="15">
      <a:srgbClr val="004A75"/>
    </a:custClr>
    <a:custClr name="16">
      <a:srgbClr val="566063"/>
    </a:custClr>
    <a:custClr name="17">
      <a:srgbClr val="BDC5C8"/>
    </a:custClr>
  </a:custClrLst>
  <a:extLst>
    <a:ext uri="{05A4C25C-085E-4340-85A3-A5531E510DB2}">
      <thm15:themeFamily xmlns:thm15="http://schemas.microsoft.com/office/thememl/2012/main" name="Präsentation1" id="{73B941FB-85CF-4187-BC99-487510AAA0E3}" vid="{31EB2516-7E28-403C-971E-C1D16574FBCC}"/>
    </a:ext>
  </a:extLst>
</a:theme>
</file>

<file path=ppt/theme/theme2.xml><?xml version="1.0" encoding="utf-8"?>
<a:theme xmlns:a="http://schemas.openxmlformats.org/drawingml/2006/main" name="Larissa-Design">
  <a:themeElements>
    <a:clrScheme name="Benutzerdefiniert 112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0000"/>
      </a:hlink>
      <a:folHlink>
        <a:srgbClr val="000000"/>
      </a:folHlink>
    </a:clrScheme>
    <a:fontScheme name="_BReg PP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Benutzerdefiniert 112">
      <a:dk1>
        <a:sysClr val="windowText" lastClr="000000"/>
      </a:dk1>
      <a:lt1>
        <a:sysClr val="window" lastClr="FFFFFF"/>
      </a:lt1>
      <a:dk2>
        <a:srgbClr val="5F316E"/>
      </a:dk2>
      <a:lt2>
        <a:srgbClr val="C0003C"/>
      </a:lt2>
      <a:accent1>
        <a:srgbClr val="F9E03A"/>
      </a:accent1>
      <a:accent2>
        <a:srgbClr val="C1CA31"/>
      </a:accent2>
      <a:accent3>
        <a:srgbClr val="005C45"/>
      </a:accent3>
      <a:accent4>
        <a:srgbClr val="004B76"/>
      </a:accent4>
      <a:accent5>
        <a:srgbClr val="0077B6"/>
      </a:accent5>
      <a:accent6>
        <a:srgbClr val="80CDEC"/>
      </a:accent6>
      <a:hlink>
        <a:srgbClr val="000000"/>
      </a:hlink>
      <a:folHlink>
        <a:srgbClr val="000000"/>
      </a:folHlink>
    </a:clrScheme>
    <a:fontScheme name="_BReg PP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PPT_Vorlage_de_16zu9</Template>
  <TotalTime>0</TotalTime>
  <Words>452</Words>
  <Application>Microsoft Office PowerPoint</Application>
  <PresentationFormat>Breitbild</PresentationFormat>
  <Paragraphs>81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BundesSans</vt:lpstr>
      <vt:lpstr>BundesSans Office</vt:lpstr>
      <vt:lpstr>BundesSans Regular</vt:lpstr>
      <vt:lpstr>Calibri</vt:lpstr>
      <vt:lpstr>Cambria</vt:lpstr>
      <vt:lpstr>Symbol</vt:lpstr>
      <vt:lpstr>Wingdings</vt:lpstr>
      <vt:lpstr>BReg_PowerPoint</vt:lpstr>
      <vt:lpstr>Aufgaben des Betrieb GDI- DE Referendarausbildung 2025 </vt:lpstr>
      <vt:lpstr>GDI-DE Testsuite Fabian Bayer</vt:lpstr>
      <vt:lpstr>GDI-DE Testsuite</vt:lpstr>
      <vt:lpstr>GDI-DE Testsuite - Funktionsweise</vt:lpstr>
      <vt:lpstr>GDI-DE Testsuite - Funktionsweise</vt:lpstr>
      <vt:lpstr>GDI-DE Testsuite – Aktuell verfügbarer Testumfang</vt:lpstr>
      <vt:lpstr>GDI-DE Testsuite</vt:lpstr>
      <vt:lpstr>PAUSE – 10 Minuten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cp:lastPrinted>2018-04-18T09:08:37Z</cp:lastPrinted>
  <dcterms:created xsi:type="dcterms:W3CDTF">2020-07-13T11:07:41Z</dcterms:created>
  <dcterms:modified xsi:type="dcterms:W3CDTF">2025-07-17T11:48:09Z</dcterms:modified>
</cp:coreProperties>
</file>