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291" r:id="rId1"/>
    <p:sldMasterId id="2147484293" r:id="rId2"/>
  </p:sldMasterIdLst>
  <p:notesMasterIdLst>
    <p:notesMasterId r:id="rId8"/>
  </p:notesMasterIdLst>
  <p:handoutMasterIdLst>
    <p:handoutMasterId r:id="rId9"/>
  </p:handoutMasterIdLst>
  <p:sldIdLst>
    <p:sldId id="257" r:id="rId3"/>
    <p:sldId id="352" r:id="rId4"/>
    <p:sldId id="353" r:id="rId5"/>
    <p:sldId id="354" r:id="rId6"/>
    <p:sldId id="355" r:id="rId7"/>
  </p:sldIdLst>
  <p:sldSz cx="9144000" cy="6858000" type="screen4x3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614">
          <p15:clr>
            <a:srgbClr val="A4A3A4"/>
          </p15:clr>
        </p15:guide>
        <p15:guide id="2" orient="horz" pos="1026">
          <p15:clr>
            <a:srgbClr val="A4A3A4"/>
          </p15:clr>
        </p15:guide>
        <p15:guide id="3" orient="horz" pos="1207">
          <p15:clr>
            <a:srgbClr val="A4A3A4"/>
          </p15:clr>
        </p15:guide>
        <p15:guide id="4" pos="2880">
          <p15:clr>
            <a:srgbClr val="A4A3A4"/>
          </p15:clr>
        </p15:guide>
        <p15:guide id="5" pos="2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A429"/>
    <a:srgbClr val="12314D"/>
    <a:srgbClr val="000000"/>
    <a:srgbClr val="99FFCC"/>
    <a:srgbClr val="005024"/>
    <a:srgbClr val="66A59F"/>
    <a:srgbClr val="00695F"/>
    <a:srgbClr val="BAC6D1"/>
    <a:srgbClr val="97A9BA"/>
    <a:srgbClr val="748D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ittlere Formatvorlage 4 - Akz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Mittlere Formatvorlage 4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02" autoAdjust="0"/>
    <p:restoredTop sz="99023" autoAdjust="0"/>
  </p:normalViewPr>
  <p:slideViewPr>
    <p:cSldViewPr>
      <p:cViewPr varScale="1">
        <p:scale>
          <a:sx n="66" d="100"/>
          <a:sy n="66" d="100"/>
        </p:scale>
        <p:origin x="1272" y="32"/>
      </p:cViewPr>
      <p:guideLst>
        <p:guide orient="horz" pos="2614"/>
        <p:guide orient="horz" pos="1026"/>
        <p:guide orient="horz" pos="1207"/>
        <p:guide pos="2880"/>
        <p:guide pos="2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422"/>
    </p:cViewPr>
  </p:sorterViewPr>
  <p:notesViewPr>
    <p:cSldViewPr>
      <p:cViewPr>
        <p:scale>
          <a:sx n="130" d="100"/>
          <a:sy n="130" d="100"/>
        </p:scale>
        <p:origin x="-1579" y="1526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304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304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304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C92CB7F-D0BF-4EF2-A85E-B99B7A2D285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02010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44AA20D1-140F-4BC8-AED5-5B2C9AD7C7A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43437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804763" indent="-309524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238098" indent="-24762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733337" indent="-24762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228576" indent="-24762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AAC14C6C-9D23-4BE1-BD99-A1B2CB5C2A27}" type="slidenum">
              <a:rPr lang="de-DE" smtClean="0"/>
              <a:pPr eaLnBrk="1" hangingPunct="1">
                <a:defRPr/>
              </a:pPr>
              <a:t>1</a:t>
            </a:fld>
            <a:endParaRPr lang="de-DE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de-DE" dirty="0" smtClean="0"/>
              <a:t>Vorbereitende Tätigkeiten im Schulungsraum:</a:t>
            </a:r>
          </a:p>
          <a:p>
            <a:pPr eaLnBrk="1" hangingPunct="1"/>
            <a:r>
              <a:rPr lang="de-DE" dirty="0" smtClean="0"/>
              <a:t>Browsercache löschen, QGIS: Alte Projekte löschen, </a:t>
            </a:r>
            <a:r>
              <a:rPr lang="de-DE" dirty="0" err="1" smtClean="0"/>
              <a:t>Plugin‘s</a:t>
            </a:r>
            <a:r>
              <a:rPr lang="de-DE" dirty="0" smtClean="0"/>
              <a:t> einbetten und URL Liste hinterlegen; </a:t>
            </a:r>
            <a:r>
              <a:rPr lang="de-DE" dirty="0" err="1" smtClean="0"/>
              <a:t>Javaversion</a:t>
            </a:r>
            <a:r>
              <a:rPr lang="de-DE" dirty="0" smtClean="0"/>
              <a:t> für DLC checken und ggf. </a:t>
            </a:r>
            <a:r>
              <a:rPr lang="de-DE" dirty="0"/>
              <a:t>N</a:t>
            </a:r>
            <a:r>
              <a:rPr lang="de-DE" dirty="0" smtClean="0"/>
              <a:t>eue installieren</a:t>
            </a:r>
          </a:p>
          <a:p>
            <a:pPr eaLnBrk="1" hangingPunct="1"/>
            <a:endParaRPr lang="de-DE" dirty="0" smtClean="0"/>
          </a:p>
          <a:p>
            <a:pPr eaLnBrk="1" hangingPunct="1"/>
            <a:r>
              <a:rPr lang="de-DE" dirty="0" smtClean="0"/>
              <a:t>Einstieg in Vortrag:</a:t>
            </a:r>
            <a:endParaRPr lang="de-DE" dirty="0"/>
          </a:p>
          <a:p>
            <a:pPr eaLnBrk="1" hangingPunct="1"/>
            <a:r>
              <a:rPr lang="de-DE" dirty="0" smtClean="0"/>
              <a:t>Vormittag Theorie - Jetzt das Ganze in der Praxis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Ziel: </a:t>
            </a:r>
            <a:r>
              <a:rPr lang="de-DE" dirty="0" err="1"/>
              <a:t>Geodaten</a:t>
            </a:r>
            <a:r>
              <a:rPr lang="de-DE" dirty="0"/>
              <a:t> allen Nutzern zur Verfügung zu stellen. Dabei beinhaltet der Begriff „Nutzer“ sowohl die öffentliche Verwaltung als auch die Wirtschaft, die Wissenschaft und den Bürger.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B6CFB-119B-4D1A-A36A-5257621DA2E9}" type="slidenum">
              <a:rPr lang="de-DE" altLang="de-DE" smtClean="0"/>
              <a:pPr/>
              <a:t>2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5505537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Ziel: </a:t>
            </a:r>
            <a:r>
              <a:rPr lang="de-DE" dirty="0" err="1"/>
              <a:t>Geodaten</a:t>
            </a:r>
            <a:r>
              <a:rPr lang="de-DE" dirty="0"/>
              <a:t> allen Nutzern zur Verfügung zu stellen. Dabei beinhaltet der Begriff „Nutzer“ sowohl die öffentliche Verwaltung als auch die Wirtschaft, die Wissenschaft und den Bürger.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B6CFB-119B-4D1A-A36A-5257621DA2E9}" type="slidenum">
              <a:rPr lang="de-DE" altLang="de-DE" smtClean="0"/>
              <a:pPr/>
              <a:t>3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5505537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Ziel: </a:t>
            </a:r>
            <a:r>
              <a:rPr lang="de-DE" dirty="0" err="1"/>
              <a:t>Geodaten</a:t>
            </a:r>
            <a:r>
              <a:rPr lang="de-DE" dirty="0"/>
              <a:t> allen Nutzern zur Verfügung zu stellen. Dabei beinhaltet der Begriff „Nutzer“ sowohl die öffentliche Verwaltung als auch die Wirtschaft, die Wissenschaft und den Bürger.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B6CFB-119B-4D1A-A36A-5257621DA2E9}" type="slidenum">
              <a:rPr lang="de-DE" altLang="de-DE" smtClean="0"/>
              <a:pPr/>
              <a:t>4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5505537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Ziel: </a:t>
            </a:r>
            <a:r>
              <a:rPr lang="de-DE" dirty="0" err="1"/>
              <a:t>Geodaten</a:t>
            </a:r>
            <a:r>
              <a:rPr lang="de-DE" dirty="0"/>
              <a:t> allen Nutzern zur Verfügung zu stellen. Dabei beinhaltet der Begriff „Nutzer“ sowohl die öffentliche Verwaltung als auch die Wirtschaft, die Wissenschaft und den Bürger.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B6CFB-119B-4D1A-A36A-5257621DA2E9}" type="slidenum">
              <a:rPr lang="de-DE" altLang="de-DE" smtClean="0"/>
              <a:pPr/>
              <a:t>5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5505537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ChangeArrowheads="1"/>
          </p:cNvSpPr>
          <p:nvPr userDrawn="1"/>
        </p:nvSpPr>
        <p:spPr bwMode="auto">
          <a:xfrm>
            <a:off x="0" y="1438275"/>
            <a:ext cx="7377113" cy="5434013"/>
          </a:xfrm>
          <a:prstGeom prst="rect">
            <a:avLst/>
          </a:prstGeom>
          <a:solidFill>
            <a:srgbClr val="EDEDED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sp>
        <p:nvSpPr>
          <p:cNvPr id="6" name="Text Box 7"/>
          <p:cNvSpPr txBox="1">
            <a:spLocks noChangeArrowheads="1"/>
          </p:cNvSpPr>
          <p:nvPr userDrawn="1"/>
        </p:nvSpPr>
        <p:spPr bwMode="auto">
          <a:xfrm>
            <a:off x="3059113" y="533400"/>
            <a:ext cx="4318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Ins="0"/>
          <a:lstStyle/>
          <a:p>
            <a:pPr algn="r">
              <a:spcBef>
                <a:spcPct val="50000"/>
              </a:spcBef>
            </a:pPr>
            <a:r>
              <a:rPr lang="de-DE" altLang="de-DE" sz="1900" dirty="0" smtClean="0">
                <a:solidFill>
                  <a:srgbClr val="008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Landesamt</a:t>
            </a:r>
            <a:r>
              <a:rPr lang="de-DE" altLang="de-DE" sz="1900" baseline="0" dirty="0" smtClean="0">
                <a:solidFill>
                  <a:srgbClr val="008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für Digitalisierung,</a:t>
            </a:r>
            <a:r>
              <a:rPr lang="de-DE" altLang="de-DE" sz="1900" dirty="0" smtClean="0">
                <a:solidFill>
                  <a:srgbClr val="008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Breitband und Vermessung</a:t>
            </a:r>
            <a:r>
              <a:rPr lang="de-DE" altLang="de-DE" dirty="0" smtClean="0">
                <a:solidFill>
                  <a:schemeClr val="bg1"/>
                </a:solidFill>
                <a:latin typeface="Arial Black" pitchFamily="34" charset="0"/>
              </a:rPr>
              <a:t>,</a:t>
            </a:r>
            <a:endParaRPr lang="de-DE" altLang="de-DE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7" name="Picture 8"/>
          <p:cNvPicPr>
            <a:picLocks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8576" y="250825"/>
            <a:ext cx="1435710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58775" y="1978025"/>
            <a:ext cx="6694488" cy="1439863"/>
          </a:xfrm>
        </p:spPr>
        <p:txBody>
          <a:bodyPr/>
          <a:lstStyle>
            <a:lvl1pPr>
              <a:defRPr sz="3600" b="1">
                <a:solidFill>
                  <a:srgbClr val="0070C0"/>
                </a:solidFill>
              </a:defRPr>
            </a:lvl1pPr>
          </a:lstStyle>
          <a:p>
            <a:pPr lvl="0"/>
            <a:r>
              <a:rPr lang="de-DE" noProof="0" dirty="0" smtClean="0"/>
              <a:t>Titelmasterformat durch Klicken bearbeiten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58775" y="3778250"/>
            <a:ext cx="6657975" cy="1800225"/>
          </a:xfrm>
        </p:spPr>
        <p:txBody>
          <a:bodyPr/>
          <a:lstStyle>
            <a:lvl1pPr marL="0" indent="0">
              <a:buFontTx/>
              <a:buNone/>
              <a:defRPr sz="2800"/>
            </a:lvl1pPr>
          </a:lstStyle>
          <a:p>
            <a:pPr lvl="0"/>
            <a:r>
              <a:rPr lang="de-DE" noProof="0" smtClean="0"/>
              <a:t>Formatvorlage des Untertitelmasters durch Klicken bearbeiten</a:t>
            </a:r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358775" y="6477000"/>
            <a:ext cx="1800225" cy="36036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517775" y="6477000"/>
            <a:ext cx="3598863" cy="36036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477000" y="6477000"/>
            <a:ext cx="863600" cy="360363"/>
          </a:xfrm>
        </p:spPr>
        <p:txBody>
          <a:bodyPr lIns="0" tIns="0" rIns="0" bIns="0"/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1409FD3-151D-4146-BE1C-DA57ACC618D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7845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276944" y="1171573"/>
            <a:ext cx="7607424" cy="550863"/>
          </a:xfrm>
          <a:prstGeom prst="rect">
            <a:avLst/>
          </a:prstGeom>
        </p:spPr>
        <p:txBody>
          <a:bodyPr/>
          <a:lstStyle>
            <a:lvl1pPr algn="l">
              <a:defRPr sz="320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</a:t>
            </a:r>
            <a:endParaRPr lang="de-DE" dirty="0"/>
          </a:p>
        </p:txBody>
      </p:sp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286469" y="1772816"/>
            <a:ext cx="7597899" cy="4781550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 marL="742950" indent="-285750">
              <a:buFont typeface="Wingdings" pitchFamily="2" charset="2"/>
              <a:buChar char="§"/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 marL="1600200" indent="-228600">
              <a:buFont typeface="Wingdings" pitchFamily="2" charset="2"/>
              <a:buChar char="§"/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459788" y="6488113"/>
            <a:ext cx="647700" cy="279400"/>
          </a:xfrm>
          <a:prstGeom prst="rect">
            <a:avLst/>
          </a:prstGeom>
          <a:ln/>
        </p:spPr>
        <p:txBody>
          <a:bodyPr/>
          <a:lstStyle>
            <a:lvl1pPr algn="ctr">
              <a:defRPr sz="1400"/>
            </a:lvl1pPr>
          </a:lstStyle>
          <a:p>
            <a:pPr>
              <a:defRPr/>
            </a:pPr>
            <a:fld id="{CA8B747E-9BDF-4829-8815-4D9669FA98A6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0977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_klei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276944" y="1171573"/>
            <a:ext cx="7607424" cy="550863"/>
          </a:xfrm>
          <a:prstGeom prst="rect">
            <a:avLst/>
          </a:prstGeom>
        </p:spPr>
        <p:txBody>
          <a:bodyPr/>
          <a:lstStyle>
            <a:lvl1pPr algn="l">
              <a:defRPr sz="320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</a:t>
            </a:r>
            <a:endParaRPr lang="de-DE" dirty="0"/>
          </a:p>
        </p:txBody>
      </p:sp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286469" y="1798217"/>
            <a:ext cx="7597899" cy="4781550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459788" y="6488113"/>
            <a:ext cx="647700" cy="279400"/>
          </a:xfrm>
          <a:prstGeom prst="rect">
            <a:avLst/>
          </a:prstGeom>
          <a:ln/>
        </p:spPr>
        <p:txBody>
          <a:bodyPr/>
          <a:lstStyle>
            <a:lvl1pPr algn="ctr">
              <a:defRPr sz="1400"/>
            </a:lvl1pPr>
          </a:lstStyle>
          <a:p>
            <a:pPr>
              <a:defRPr/>
            </a:pPr>
            <a:fld id="{CA8B747E-9BDF-4829-8815-4D9669FA98A6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14128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76224" y="1222375"/>
            <a:ext cx="7680151" cy="550863"/>
          </a:xfrm>
          <a:prstGeom prst="rect">
            <a:avLst/>
          </a:prstGeom>
        </p:spPr>
        <p:txBody>
          <a:bodyPr/>
          <a:lstStyle>
            <a:lvl1pPr algn="l">
              <a:defRPr sz="320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459788" y="6488113"/>
            <a:ext cx="647700" cy="279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FBF0AE-B510-457D-BC14-B9FD721AAEA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6989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459788" y="6488113"/>
            <a:ext cx="647700" cy="279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EA554A-1551-4546-B77E-9BFE2B7FB37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7086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1438275"/>
            <a:ext cx="7377113" cy="5434013"/>
          </a:xfrm>
          <a:prstGeom prst="rect">
            <a:avLst/>
          </a:prstGeom>
          <a:solidFill>
            <a:srgbClr val="EDEDED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sp>
        <p:nvSpPr>
          <p:cNvPr id="1031" name="Text Box 7"/>
          <p:cNvSpPr txBox="1">
            <a:spLocks noChangeArrowheads="1"/>
          </p:cNvSpPr>
          <p:nvPr userDrawn="1"/>
        </p:nvSpPr>
        <p:spPr bwMode="auto">
          <a:xfrm>
            <a:off x="3059113" y="533400"/>
            <a:ext cx="4318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Ins="0"/>
          <a:lstStyle/>
          <a:p>
            <a:pPr algn="r">
              <a:spcBef>
                <a:spcPct val="50000"/>
              </a:spcBef>
            </a:pPr>
            <a:r>
              <a:rPr lang="de-DE" altLang="de-DE" sz="1900" dirty="0" smtClean="0">
                <a:solidFill>
                  <a:srgbClr val="008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Landesamt</a:t>
            </a:r>
            <a:r>
              <a:rPr lang="de-DE" altLang="de-DE" sz="1900" baseline="0" dirty="0" smtClean="0">
                <a:solidFill>
                  <a:srgbClr val="008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für Digitalisierung,</a:t>
            </a:r>
            <a:r>
              <a:rPr lang="de-DE" altLang="de-DE" sz="1900" dirty="0" smtClean="0">
                <a:solidFill>
                  <a:srgbClr val="008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Breitband und Vermessung</a:t>
            </a:r>
            <a:r>
              <a:rPr lang="de-DE" altLang="de-DE" dirty="0" smtClean="0">
                <a:solidFill>
                  <a:schemeClr val="bg1"/>
                </a:solidFill>
                <a:latin typeface="Arial Black" pitchFamily="34" charset="0"/>
              </a:rPr>
              <a:t>,</a:t>
            </a:r>
            <a:endParaRPr lang="de-DE" altLang="de-DE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1032" name="Picture 8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8576" y="250825"/>
            <a:ext cx="1435710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 descr="R:\neu_Öffentlichkeitsarbeit_Messen_Werbematerial_Logos\Logos_Fotos\Logo GDI-BY\Logo_GDI-BY_2014_Schriftpfad_klein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77177"/>
            <a:ext cx="1368425" cy="85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6225" y="1510679"/>
            <a:ext cx="7391400" cy="55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Titelmaster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5750" y="2175842"/>
            <a:ext cx="7381875" cy="4565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 Überschrift 1</a:t>
            </a:r>
          </a:p>
          <a:p>
            <a:pPr lvl="1"/>
            <a:r>
              <a:rPr lang="de-DE" dirty="0" smtClean="0"/>
              <a:t>Textmaster Aufzählung 2</a:t>
            </a:r>
          </a:p>
          <a:p>
            <a:pPr lvl="0"/>
            <a:endParaRPr lang="de-DE" dirty="0" smtClean="0"/>
          </a:p>
        </p:txBody>
      </p:sp>
      <p:sp>
        <p:nvSpPr>
          <p:cNvPr id="9" name="Rectangle 2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88113"/>
            <a:ext cx="647700" cy="27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48B969B1-F299-4236-8AC7-42279E3A722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3968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2" r:id="rId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70C0"/>
          </a:solidFill>
          <a:latin typeface="Arial" pitchFamily="34" charset="0"/>
          <a:ea typeface="+mj-ea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rgbClr val="000000"/>
          </a:solidFill>
          <a:latin typeface="Arial" pitchFamily="34" charset="0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 Black" pitchFamily="34" charset="0"/>
        <a:buChar char="−"/>
        <a:defRPr sz="2800">
          <a:solidFill>
            <a:schemeClr val="bg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Arial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1660" y="900000"/>
            <a:ext cx="8064000" cy="5958000"/>
          </a:xfrm>
          <a:prstGeom prst="rect">
            <a:avLst/>
          </a:prstGeom>
          <a:solidFill>
            <a:srgbClr val="EDEDED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Text Box 7"/>
          <p:cNvSpPr txBox="1">
            <a:spLocks noChangeArrowheads="1"/>
          </p:cNvSpPr>
          <p:nvPr userDrawn="1"/>
        </p:nvSpPr>
        <p:spPr bwMode="auto">
          <a:xfrm>
            <a:off x="1368795" y="288000"/>
            <a:ext cx="6693545" cy="440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Ins="0"/>
          <a:lstStyle/>
          <a:p>
            <a:pPr algn="r">
              <a:spcBef>
                <a:spcPts val="0"/>
              </a:spcBef>
            </a:pPr>
            <a:r>
              <a:rPr lang="de-DE" altLang="de-DE" sz="1350" dirty="0" smtClean="0">
                <a:solidFill>
                  <a:srgbClr val="008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Landesamt</a:t>
            </a:r>
            <a:r>
              <a:rPr lang="de-DE" altLang="de-DE" sz="1350" baseline="0" dirty="0" smtClean="0">
                <a:solidFill>
                  <a:srgbClr val="008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für Digitalisierung,</a:t>
            </a:r>
            <a:r>
              <a:rPr lang="de-DE" altLang="de-DE" sz="1350" dirty="0" smtClean="0">
                <a:solidFill>
                  <a:srgbClr val="008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de-DE" altLang="de-DE" sz="1350" dirty="0" smtClean="0">
                <a:solidFill>
                  <a:srgbClr val="008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de-DE" sz="1350" dirty="0" smtClean="0">
                <a:solidFill>
                  <a:srgbClr val="008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Breitband und Vermessung</a:t>
            </a:r>
            <a:r>
              <a:rPr lang="de-DE" altLang="de-DE" sz="13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</p:txBody>
      </p:sp>
      <p:pic>
        <p:nvPicPr>
          <p:cNvPr id="5" name="Picture 8"/>
          <p:cNvPicPr>
            <a:picLocks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00392" y="180000"/>
            <a:ext cx="900000" cy="55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 descr="R:\neu_Öffentlichkeitsarbeit_Messen_Werbematerial_Logos\Logos_Fotos\Logo GDI-BY\Logo_GDI-BY_2014_Schriftpfad_klein.png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3057"/>
            <a:ext cx="1296417" cy="810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2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459788" y="6488113"/>
            <a:ext cx="647700" cy="279400"/>
          </a:xfrm>
          <a:prstGeom prst="rect">
            <a:avLst/>
          </a:prstGeom>
          <a:ln/>
        </p:spPr>
        <p:txBody>
          <a:bodyPr/>
          <a:lstStyle>
            <a:lvl1pPr algn="ctr">
              <a:defRPr sz="1400"/>
            </a:lvl1pPr>
          </a:lstStyle>
          <a:p>
            <a:pPr>
              <a:defRPr/>
            </a:pPr>
            <a:fld id="{CA8B747E-9BDF-4829-8815-4D9669FA98A6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84832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5" r:id="rId1"/>
    <p:sldLayoutId id="2147484307" r:id="rId2"/>
    <p:sldLayoutId id="2147484299" r:id="rId3"/>
    <p:sldLayoutId id="2147484300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spire.ec.europa.eu/data-model/approved/r4618-ir/html/EARoot/EA1/EA3/EA13/EA15/EA2763.htm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inspire.ec.europa.eu/data-model/approved/r4618-ir/html/EARoot/EA2/EA1/EA6/EA2/EA7240.htm" TargetMode="External"/><Relationship Id="rId4" Type="http://schemas.openxmlformats.org/officeDocument/2006/relationships/hyperlink" Target="https://inspire.ec.europa.eu/data-model/approved/r4618-ir/html/EARoot/EA3/EA2/EA2/EA9161.htm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6"/>
          <p:cNvSpPr txBox="1">
            <a:spLocks noChangeArrowheads="1"/>
          </p:cNvSpPr>
          <p:nvPr/>
        </p:nvSpPr>
        <p:spPr bwMode="auto">
          <a:xfrm>
            <a:off x="395288" y="2204864"/>
            <a:ext cx="6552976" cy="1421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120000"/>
              </a:lnSpc>
              <a:spcAft>
                <a:spcPts val="1200"/>
              </a:spcAft>
              <a:buFont typeface="Arial" charset="0"/>
              <a:buNone/>
            </a:pPr>
            <a:r>
              <a:rPr lang="de-DE" sz="3600" dirty="0" smtClean="0">
                <a:solidFill>
                  <a:srgbClr val="0070C0"/>
                </a:solidFill>
              </a:rPr>
              <a:t>Erfahrungen bei der INSPIRE-Datenmodelltransformation</a:t>
            </a:r>
            <a:endParaRPr lang="de-DE" sz="3200" dirty="0">
              <a:solidFill>
                <a:srgbClr val="0070C0"/>
              </a:solidFill>
            </a:endParaRPr>
          </a:p>
        </p:txBody>
      </p:sp>
      <p:sp>
        <p:nvSpPr>
          <p:cNvPr id="21" name="Rechteck 1"/>
          <p:cNvSpPr>
            <a:spLocks noChangeArrowheads="1"/>
          </p:cNvSpPr>
          <p:nvPr/>
        </p:nvSpPr>
        <p:spPr bwMode="auto">
          <a:xfrm>
            <a:off x="719286" y="4653136"/>
            <a:ext cx="5904979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Astrid Feichtner</a:t>
            </a:r>
          </a:p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Geschäftsstelle Geodateninfrastruktur Bayern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ussdiagramm: Dokument 4"/>
          <p:cNvSpPr/>
          <p:nvPr/>
        </p:nvSpPr>
        <p:spPr>
          <a:xfrm>
            <a:off x="1894965" y="1916113"/>
            <a:ext cx="1728416" cy="1008831"/>
          </a:xfrm>
          <a:prstGeom prst="flowChartDocument">
            <a:avLst/>
          </a:prstGeom>
          <a:solidFill>
            <a:srgbClr val="FFC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INSPIRE</a:t>
            </a:r>
          </a:p>
          <a:p>
            <a:pPr algn="ctr"/>
            <a:r>
              <a:rPr lang="de-DE" sz="1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GML-Schema</a:t>
            </a:r>
            <a:endParaRPr lang="de-DE" sz="16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2" name="Titel 1"/>
          <p:cNvSpPr>
            <a:spLocks noGrp="1"/>
          </p:cNvSpPr>
          <p:nvPr>
            <p:ph type="title"/>
          </p:nvPr>
        </p:nvSpPr>
        <p:spPr>
          <a:xfrm>
            <a:off x="276944" y="1180040"/>
            <a:ext cx="7607424" cy="550863"/>
          </a:xfrm>
        </p:spPr>
        <p:txBody>
          <a:bodyPr/>
          <a:lstStyle/>
          <a:p>
            <a:r>
              <a:rPr lang="de-DE" altLang="de-DE" dirty="0" smtClean="0"/>
              <a:t>Software und Workflow </a:t>
            </a:r>
            <a:r>
              <a:rPr lang="de-DE" altLang="de-DE" sz="2000" dirty="0" smtClean="0"/>
              <a:t>(außer Vermessungsdaten)</a:t>
            </a:r>
            <a:endParaRPr lang="de-DE" alt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8459788" y="6488113"/>
            <a:ext cx="647700" cy="279400"/>
          </a:xfrm>
          <a:prstGeom prst="rect">
            <a:avLst/>
          </a:prstGeom>
          <a:noFill/>
        </p:spPr>
        <p:txBody>
          <a:bodyPr/>
          <a:lstStyle>
            <a:lvl1pPr eaLnBrk="0" hangingPunct="0">
              <a:spcAft>
                <a:spcPts val="600"/>
              </a:spcAft>
              <a:buChar char="•"/>
              <a:defRPr sz="2400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spcAft>
                <a:spcPts val="600"/>
              </a:spcAft>
              <a:buFont typeface="Arial" charset="0"/>
              <a:buChar char="◦"/>
              <a:defRPr sz="2000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 Black" pitchFamily="34" charset="0"/>
              <a:buChar char="◦"/>
              <a:defRPr sz="2400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defRPr sz="2000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ct val="0"/>
              </a:spcAft>
              <a:buFontTx/>
              <a:buNone/>
            </a:pPr>
            <a:fld id="{1CE7B28C-82D4-4919-9F57-AAFF9758CEE2}" type="slidenum">
              <a:rPr lang="de-DE" altLang="de-DE" sz="1400" smtClean="0">
                <a:solidFill>
                  <a:schemeClr val="tx1"/>
                </a:solidFill>
              </a:rPr>
              <a:pPr eaLnBrk="1" hangingPunct="1">
                <a:spcAft>
                  <a:spcPct val="0"/>
                </a:spcAft>
                <a:buFontTx/>
                <a:buNone/>
              </a:pPr>
              <a:t>2</a:t>
            </a:fld>
            <a:endParaRPr lang="de-DE" altLang="de-DE" sz="1400" dirty="0" smtClean="0">
              <a:solidFill>
                <a:schemeClr val="tx1"/>
              </a:solidFill>
            </a:endParaRPr>
          </a:p>
        </p:txBody>
      </p:sp>
      <p:pic>
        <p:nvPicPr>
          <p:cNvPr id="7" name="Picture 3" descr="inspire_tr_14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916113"/>
            <a:ext cx="867904" cy="867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9" name="Gruppieren 28"/>
          <p:cNvGrpSpPr/>
          <p:nvPr/>
        </p:nvGrpSpPr>
        <p:grpSpPr>
          <a:xfrm>
            <a:off x="383786" y="2858249"/>
            <a:ext cx="3421527" cy="3667095"/>
            <a:chOff x="383786" y="2858249"/>
            <a:chExt cx="3421527" cy="3667095"/>
          </a:xfrm>
        </p:grpSpPr>
        <p:sp>
          <p:nvSpPr>
            <p:cNvPr id="9" name="Flussdiagramm: Prozess 8"/>
            <p:cNvSpPr/>
            <p:nvPr/>
          </p:nvSpPr>
          <p:spPr>
            <a:xfrm>
              <a:off x="1716857" y="3450901"/>
              <a:ext cx="2088456" cy="3074443"/>
            </a:xfrm>
            <a:prstGeom prst="flowChartProcess">
              <a:avLst/>
            </a:prstGeom>
            <a:solidFill>
              <a:srgbClr val="FFF5D5"/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>
                <a:solidFill>
                  <a:schemeClr val="tx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" name="Flussdiagramm: Prozess 9"/>
            <p:cNvSpPr/>
            <p:nvPr/>
          </p:nvSpPr>
          <p:spPr>
            <a:xfrm>
              <a:off x="1889513" y="3694286"/>
              <a:ext cx="1728540" cy="958850"/>
            </a:xfrm>
            <a:prstGeom prst="flowChartProcess">
              <a:avLst/>
            </a:prstGeom>
            <a:solidFill>
              <a:schemeClr val="tx2">
                <a:lumMod val="40000"/>
                <a:lumOff val="60000"/>
              </a:schemeClr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de-DE" sz="1600" dirty="0" smtClean="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INSPIRE-WFS(T</a:t>
              </a:r>
              <a:r>
                <a:rPr lang="de-DE" sz="1600" dirty="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endParaRPr lang="de-DE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Flussdiagramm: Magnetplattenspeicher 10"/>
            <p:cNvSpPr/>
            <p:nvPr/>
          </p:nvSpPr>
          <p:spPr>
            <a:xfrm>
              <a:off x="1907704" y="5157192"/>
              <a:ext cx="1710697" cy="1217518"/>
            </a:xfrm>
            <a:prstGeom prst="flowChartMagneticDisk">
              <a:avLst/>
            </a:prstGeom>
            <a:solidFill>
              <a:schemeClr val="tx2">
                <a:lumMod val="40000"/>
                <a:lumOff val="60000"/>
              </a:schemeClr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de-DE" sz="1600" dirty="0" smtClean="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INSPIRE-Datenbank</a:t>
              </a:r>
              <a:endParaRPr lang="de-DE" sz="16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2" name="Gerade Verbindung mit Pfeil 11"/>
            <p:cNvCxnSpPr>
              <a:stCxn id="11" idx="1"/>
              <a:endCxn id="10" idx="2"/>
            </p:cNvCxnSpPr>
            <p:nvPr/>
          </p:nvCxnSpPr>
          <p:spPr>
            <a:xfrm flipH="1" flipV="1">
              <a:off x="2753783" y="4653136"/>
              <a:ext cx="9270" cy="504056"/>
            </a:xfrm>
            <a:prstGeom prst="straightConnector1">
              <a:avLst/>
            </a:prstGeom>
            <a:ln w="31750">
              <a:solidFill>
                <a:srgbClr val="0070C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6" descr="Bildergebnis für postgis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3786" y="5517232"/>
              <a:ext cx="1163877" cy="6865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2" descr="Bildergebnis für deegree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3933056"/>
              <a:ext cx="1235886" cy="4399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0" name="Gerade Verbindung mit Pfeil 19"/>
            <p:cNvCxnSpPr/>
            <p:nvPr/>
          </p:nvCxnSpPr>
          <p:spPr>
            <a:xfrm flipH="1">
              <a:off x="2759173" y="2858249"/>
              <a:ext cx="1912" cy="592652"/>
            </a:xfrm>
            <a:prstGeom prst="straightConnector1">
              <a:avLst/>
            </a:prstGeom>
            <a:ln w="31750">
              <a:solidFill>
                <a:srgbClr val="0070C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Flussdiagramm: Magnetplattenspeicher 22"/>
          <p:cNvSpPr/>
          <p:nvPr/>
        </p:nvSpPr>
        <p:spPr>
          <a:xfrm>
            <a:off x="6228184" y="3540966"/>
            <a:ext cx="1710697" cy="1217518"/>
          </a:xfrm>
          <a:prstGeom prst="flowChartMagneticDisk">
            <a:avLst/>
          </a:prstGeom>
          <a:solidFill>
            <a:schemeClr val="accent3">
              <a:lumMod val="40000"/>
              <a:lumOff val="6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16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Quell-Daten</a:t>
            </a:r>
            <a:endParaRPr lang="de-DE" sz="16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360" name="Gruppieren 15359"/>
          <p:cNvGrpSpPr/>
          <p:nvPr/>
        </p:nvGrpSpPr>
        <p:grpSpPr>
          <a:xfrm>
            <a:off x="3623381" y="3178640"/>
            <a:ext cx="2604803" cy="1279678"/>
            <a:chOff x="3623381" y="3178640"/>
            <a:chExt cx="2604803" cy="1279678"/>
          </a:xfrm>
        </p:grpSpPr>
        <p:pic>
          <p:nvPicPr>
            <p:cNvPr id="24" name="Picture 1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41706" y="3178640"/>
              <a:ext cx="1266398" cy="610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25" name="Gerade Verbindung mit Pfeil 24"/>
            <p:cNvCxnSpPr>
              <a:stCxn id="23" idx="2"/>
            </p:cNvCxnSpPr>
            <p:nvPr/>
          </p:nvCxnSpPr>
          <p:spPr>
            <a:xfrm flipH="1">
              <a:off x="3623381" y="4149725"/>
              <a:ext cx="2604803" cy="0"/>
            </a:xfrm>
            <a:prstGeom prst="straightConnector1">
              <a:avLst/>
            </a:prstGeom>
            <a:ln w="31750">
              <a:solidFill>
                <a:srgbClr val="0070C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feld 26"/>
            <p:cNvSpPr txBox="1"/>
            <p:nvPr/>
          </p:nvSpPr>
          <p:spPr>
            <a:xfrm>
              <a:off x="4211960" y="3844114"/>
              <a:ext cx="158417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dirty="0" smtClean="0">
                  <a:solidFill>
                    <a:srgbClr val="0070C0"/>
                  </a:solidFill>
                </a:rPr>
                <a:t>Transformation</a:t>
              </a:r>
              <a:endParaRPr lang="de-DE" sz="1600" dirty="0">
                <a:solidFill>
                  <a:srgbClr val="0070C0"/>
                </a:solidFill>
              </a:endParaRPr>
            </a:p>
          </p:txBody>
        </p:sp>
        <p:sp>
          <p:nvSpPr>
            <p:cNvPr id="31" name="Textfeld 30"/>
            <p:cNvSpPr txBox="1"/>
            <p:nvPr/>
          </p:nvSpPr>
          <p:spPr>
            <a:xfrm>
              <a:off x="4239323" y="4119764"/>
              <a:ext cx="19168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dirty="0" smtClean="0">
                  <a:solidFill>
                    <a:srgbClr val="0070C0"/>
                  </a:solidFill>
                </a:rPr>
                <a:t>WFS-T Inserts</a:t>
              </a:r>
              <a:endParaRPr lang="de-DE" sz="1600" dirty="0">
                <a:solidFill>
                  <a:srgbClr val="0070C0"/>
                </a:solidFill>
              </a:endParaRPr>
            </a:p>
          </p:txBody>
        </p:sp>
      </p:grpSp>
      <p:sp>
        <p:nvSpPr>
          <p:cNvPr id="2" name="Textfeld 1"/>
          <p:cNvSpPr txBox="1"/>
          <p:nvPr/>
        </p:nvSpPr>
        <p:spPr>
          <a:xfrm>
            <a:off x="4355976" y="5355793"/>
            <a:ext cx="345638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de-DE" sz="2000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</a:t>
            </a:r>
            <a:r>
              <a:rPr lang="de-DE" sz="2000" dirty="0" smtClean="0">
                <a:sym typeface="Wingdings" panose="05000000000000000000" pitchFamily="2" charset="2"/>
              </a:rPr>
              <a:t> </a:t>
            </a:r>
            <a:r>
              <a:rPr lang="de-DE" sz="2000" dirty="0" smtClean="0"/>
              <a:t>WFS-Erstellung</a:t>
            </a:r>
          </a:p>
          <a:p>
            <a:pPr>
              <a:spcBef>
                <a:spcPts val="1200"/>
              </a:spcBef>
            </a:pPr>
            <a:r>
              <a:rPr lang="de-DE" sz="20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</a:t>
            </a:r>
            <a:r>
              <a:rPr lang="de-DE" sz="2000" dirty="0" smtClean="0">
                <a:sym typeface="Wingdings" panose="05000000000000000000" pitchFamily="2" charset="2"/>
              </a:rPr>
              <a:t> </a:t>
            </a:r>
            <a:r>
              <a:rPr lang="de-DE" sz="2000" dirty="0" smtClean="0"/>
              <a:t>Performance-Probleme</a:t>
            </a:r>
            <a:br>
              <a:rPr lang="de-DE" sz="2000" dirty="0" smtClean="0"/>
            </a:br>
            <a:r>
              <a:rPr lang="de-DE" sz="2000" dirty="0" smtClean="0"/>
              <a:t>    bei WMS-Rendering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3732459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el 1"/>
          <p:cNvSpPr>
            <a:spLocks noGrp="1"/>
          </p:cNvSpPr>
          <p:nvPr>
            <p:ph type="title"/>
          </p:nvPr>
        </p:nvSpPr>
        <p:spPr>
          <a:xfrm>
            <a:off x="276944" y="1180040"/>
            <a:ext cx="7607424" cy="550863"/>
          </a:xfrm>
        </p:spPr>
        <p:txBody>
          <a:bodyPr/>
          <a:lstStyle/>
          <a:p>
            <a:r>
              <a:rPr lang="de-DE" altLang="de-DE" dirty="0" smtClean="0"/>
              <a:t>Erfahrungen: Unnötige Komplexität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8459788" y="6488113"/>
            <a:ext cx="647700" cy="279400"/>
          </a:xfrm>
          <a:prstGeom prst="rect">
            <a:avLst/>
          </a:prstGeom>
          <a:noFill/>
        </p:spPr>
        <p:txBody>
          <a:bodyPr/>
          <a:lstStyle>
            <a:lvl1pPr eaLnBrk="0" hangingPunct="0">
              <a:spcAft>
                <a:spcPts val="600"/>
              </a:spcAft>
              <a:buChar char="•"/>
              <a:defRPr sz="2400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spcAft>
                <a:spcPts val="600"/>
              </a:spcAft>
              <a:buFont typeface="Arial" charset="0"/>
              <a:buChar char="◦"/>
              <a:defRPr sz="2000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 Black" pitchFamily="34" charset="0"/>
              <a:buChar char="◦"/>
              <a:defRPr sz="2400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defRPr sz="2000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ct val="0"/>
              </a:spcAft>
              <a:buFontTx/>
              <a:buNone/>
            </a:pPr>
            <a:fld id="{1CE7B28C-82D4-4919-9F57-AAFF9758CEE2}" type="slidenum">
              <a:rPr lang="de-DE" altLang="de-DE" sz="1400" smtClean="0">
                <a:solidFill>
                  <a:schemeClr val="tx1"/>
                </a:solidFill>
              </a:rPr>
              <a:pPr eaLnBrk="1" hangingPunct="1">
                <a:spcAft>
                  <a:spcPct val="0"/>
                </a:spcAft>
                <a:buFontTx/>
                <a:buNone/>
              </a:pPr>
              <a:t>3</a:t>
            </a:fld>
            <a:endParaRPr lang="de-DE" altLang="de-DE" sz="1400" dirty="0" smtClean="0">
              <a:solidFill>
                <a:schemeClr val="tx1"/>
              </a:solidFill>
            </a:endParaRPr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1800"/>
              </a:spcBef>
              <a:buNone/>
            </a:pPr>
            <a:r>
              <a:rPr lang="de-DE" b="1" dirty="0" smtClean="0"/>
              <a:t>Bsp.: Schema </a:t>
            </a:r>
            <a:r>
              <a:rPr lang="de-DE" b="1" dirty="0" err="1" smtClean="0"/>
              <a:t>Protected</a:t>
            </a:r>
            <a:r>
              <a:rPr lang="de-DE" b="1" dirty="0" smtClean="0"/>
              <a:t> Sites </a:t>
            </a:r>
            <a:r>
              <a:rPr lang="de-DE" b="1" u="sng" dirty="0" smtClean="0"/>
              <a:t>Simple</a:t>
            </a:r>
          </a:p>
          <a:p>
            <a:pPr marL="271463" indent="-271463">
              <a:spcBef>
                <a:spcPts val="1800"/>
              </a:spcBef>
            </a:pPr>
            <a:r>
              <a:rPr lang="de-DE" dirty="0" smtClean="0"/>
              <a:t>Eigentlich einfach (1 </a:t>
            </a:r>
            <a:r>
              <a:rPr lang="de-DE" dirty="0" err="1" smtClean="0"/>
              <a:t>FeatureType</a:t>
            </a:r>
            <a:r>
              <a:rPr lang="de-DE" dirty="0" smtClean="0"/>
              <a:t> mit 7 Attributen)</a:t>
            </a:r>
          </a:p>
          <a:p>
            <a:pPr marL="271463" indent="-271463">
              <a:spcBef>
                <a:spcPts val="1800"/>
              </a:spcBef>
            </a:pPr>
            <a:r>
              <a:rPr lang="de-DE" dirty="0" smtClean="0">
                <a:solidFill>
                  <a:srgbClr val="FFA429"/>
                </a:solidFill>
              </a:rPr>
              <a:t>ABER</a:t>
            </a:r>
            <a:r>
              <a:rPr lang="de-DE" dirty="0" smtClean="0"/>
              <a:t>: komplexe Datentypen</a:t>
            </a:r>
          </a:p>
          <a:p>
            <a:pPr marL="541338" lvl="1" indent="-269875">
              <a:spcBef>
                <a:spcPts val="1200"/>
              </a:spcBef>
              <a:buFont typeface="Symbol" panose="05050102010706020507" pitchFamily="18" charset="2"/>
              <a:buChar char="-"/>
            </a:pPr>
            <a:r>
              <a:rPr lang="de-DE" sz="1800" dirty="0" err="1" smtClean="0"/>
              <a:t>legalFoundationDocument</a:t>
            </a:r>
            <a:r>
              <a:rPr lang="de-DE" sz="1800" dirty="0" smtClean="0"/>
              <a:t>: </a:t>
            </a:r>
            <a:r>
              <a:rPr lang="de-DE" sz="1800" dirty="0" smtClean="0">
                <a:hlinkClick r:id="rId3"/>
              </a:rPr>
              <a:t>CI_Citation</a:t>
            </a:r>
            <a:endParaRPr lang="de-DE" sz="1800" dirty="0" smtClean="0"/>
          </a:p>
          <a:p>
            <a:pPr marL="719138" lvl="1" indent="-177800">
              <a:spcBef>
                <a:spcPts val="1200"/>
              </a:spcBef>
            </a:pPr>
            <a:r>
              <a:rPr lang="de-DE" sz="1600" dirty="0"/>
              <a:t>Definition: </a:t>
            </a:r>
            <a:r>
              <a:rPr lang="de-DE" sz="1600" dirty="0" smtClean="0"/>
              <a:t>„URL oder Textangabe</a:t>
            </a:r>
            <a:r>
              <a:rPr lang="de-DE" sz="1600" dirty="0"/>
              <a:t>, </a:t>
            </a:r>
            <a:r>
              <a:rPr lang="de-DE" sz="1600" dirty="0" smtClean="0"/>
              <a:t>die auf einen Rechtsakt verweist</a:t>
            </a:r>
            <a:r>
              <a:rPr lang="de-DE" sz="1600" dirty="0"/>
              <a:t>,  durch </a:t>
            </a:r>
            <a:r>
              <a:rPr lang="de-DE" sz="1600" dirty="0" smtClean="0"/>
              <a:t>den das Schutzgebiet ausgewiesen wurde“</a:t>
            </a:r>
          </a:p>
          <a:p>
            <a:pPr marL="719138" lvl="1" indent="-177800">
              <a:spcBef>
                <a:spcPts val="1200"/>
              </a:spcBef>
            </a:pPr>
            <a:r>
              <a:rPr lang="de-DE" sz="1600" dirty="0" smtClean="0"/>
              <a:t>CI_Citation entspricht 44 Zeilen in Abbildungstabelle (davon allerdings viele optional)</a:t>
            </a:r>
          </a:p>
          <a:p>
            <a:pPr marL="719138" lvl="1" indent="-177800">
              <a:spcBef>
                <a:spcPts val="1200"/>
              </a:spcBef>
            </a:pPr>
            <a:r>
              <a:rPr lang="de-DE" sz="1600" dirty="0" smtClean="0"/>
              <a:t>In </a:t>
            </a:r>
            <a:r>
              <a:rPr lang="de-DE" sz="1600" smtClean="0"/>
              <a:t>Anhang </a:t>
            </a:r>
            <a:r>
              <a:rPr lang="de-DE" sz="1600" smtClean="0"/>
              <a:t>III </a:t>
            </a:r>
            <a:r>
              <a:rPr lang="de-DE" sz="1600" dirty="0" smtClean="0"/>
              <a:t>vereinfachter Datentyp </a:t>
            </a:r>
            <a:r>
              <a:rPr lang="de-DE" sz="1600" dirty="0" smtClean="0">
                <a:hlinkClick r:id="rId4"/>
              </a:rPr>
              <a:t>LegislationCitation </a:t>
            </a:r>
            <a:r>
              <a:rPr lang="de-DE" sz="1600" dirty="0" smtClean="0"/>
              <a:t>verwendet</a:t>
            </a:r>
          </a:p>
          <a:p>
            <a:pPr marL="541338" lvl="1" indent="-269875">
              <a:spcBef>
                <a:spcPts val="1200"/>
              </a:spcBef>
              <a:buFont typeface="Symbol" panose="05050102010706020507" pitchFamily="18" charset="2"/>
              <a:buChar char="-"/>
            </a:pPr>
            <a:r>
              <a:rPr lang="de-DE" sz="1800" dirty="0" err="1" smtClean="0"/>
              <a:t>siteName</a:t>
            </a:r>
            <a:r>
              <a:rPr lang="de-DE" sz="1800" dirty="0" smtClean="0"/>
              <a:t>: </a:t>
            </a:r>
            <a:r>
              <a:rPr lang="de-DE" sz="1800" dirty="0" smtClean="0">
                <a:hlinkClick r:id="rId5"/>
              </a:rPr>
              <a:t>GeographicalName</a:t>
            </a:r>
            <a:endParaRPr lang="de-DE" sz="1800" dirty="0" smtClean="0"/>
          </a:p>
          <a:p>
            <a:pPr marL="342900" lvl="1" indent="-342900">
              <a:spcBef>
                <a:spcPts val="1800"/>
              </a:spcBef>
              <a:buFont typeface="Arial" panose="020B0604020202020204" pitchFamily="34" charset="0"/>
              <a:buChar char="→"/>
            </a:pPr>
            <a:r>
              <a:rPr lang="de-DE" dirty="0" smtClean="0">
                <a:solidFill>
                  <a:srgbClr val="FFA429"/>
                </a:solidFill>
              </a:rPr>
              <a:t>aufgeblähte GML-Datensätze</a:t>
            </a:r>
          </a:p>
        </p:txBody>
      </p:sp>
    </p:spTree>
    <p:extLst>
      <p:ext uri="{BB962C8B-B14F-4D97-AF65-F5344CB8AC3E}">
        <p14:creationId xmlns:p14="http://schemas.microsoft.com/office/powerpoint/2010/main" val="41777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el 1"/>
          <p:cNvSpPr>
            <a:spLocks noGrp="1"/>
          </p:cNvSpPr>
          <p:nvPr>
            <p:ph type="title"/>
          </p:nvPr>
        </p:nvSpPr>
        <p:spPr>
          <a:xfrm>
            <a:off x="276944" y="1180040"/>
            <a:ext cx="7607424" cy="550863"/>
          </a:xfrm>
        </p:spPr>
        <p:txBody>
          <a:bodyPr/>
          <a:lstStyle/>
          <a:p>
            <a:r>
              <a:rPr lang="de-DE" altLang="de-DE" dirty="0" smtClean="0"/>
              <a:t>Erfahrungen: Kodierung Codelist-Werte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8459788" y="6488113"/>
            <a:ext cx="647700" cy="279400"/>
          </a:xfrm>
          <a:prstGeom prst="rect">
            <a:avLst/>
          </a:prstGeom>
          <a:noFill/>
        </p:spPr>
        <p:txBody>
          <a:bodyPr/>
          <a:lstStyle>
            <a:lvl1pPr eaLnBrk="0" hangingPunct="0">
              <a:spcAft>
                <a:spcPts val="600"/>
              </a:spcAft>
              <a:buChar char="•"/>
              <a:defRPr sz="2400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spcAft>
                <a:spcPts val="600"/>
              </a:spcAft>
              <a:buFont typeface="Arial" charset="0"/>
              <a:buChar char="◦"/>
              <a:defRPr sz="2000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 Black" pitchFamily="34" charset="0"/>
              <a:buChar char="◦"/>
              <a:defRPr sz="2400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defRPr sz="2000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ct val="0"/>
              </a:spcAft>
              <a:buFontTx/>
              <a:buNone/>
            </a:pPr>
            <a:fld id="{1CE7B28C-82D4-4919-9F57-AAFF9758CEE2}" type="slidenum">
              <a:rPr lang="de-DE" altLang="de-DE" sz="1400" smtClean="0">
                <a:solidFill>
                  <a:schemeClr val="tx1"/>
                </a:solidFill>
              </a:rPr>
              <a:pPr eaLnBrk="1" hangingPunct="1">
                <a:spcAft>
                  <a:spcPct val="0"/>
                </a:spcAft>
                <a:buFontTx/>
                <a:buNone/>
              </a:pPr>
              <a:t>4</a:t>
            </a:fld>
            <a:endParaRPr lang="de-DE" altLang="de-DE" sz="1400" dirty="0" smtClean="0">
              <a:solidFill>
                <a:schemeClr val="tx1"/>
              </a:solidFill>
            </a:endParaRPr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de-DE" b="1" dirty="0" smtClean="0"/>
              <a:t>Bsp.: Schema </a:t>
            </a:r>
            <a:r>
              <a:rPr lang="de-DE" b="1" dirty="0" err="1" smtClean="0"/>
              <a:t>Protected</a:t>
            </a:r>
            <a:r>
              <a:rPr lang="de-DE" b="1" dirty="0" smtClean="0"/>
              <a:t> Sites Simple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de-DE" dirty="0" smtClean="0"/>
              <a:t>Kodierung in GML 3.3:</a:t>
            </a:r>
          </a:p>
          <a:p>
            <a:pPr marL="271463" indent="-271463">
              <a:spcBef>
                <a:spcPts val="1200"/>
              </a:spcBef>
            </a:pPr>
            <a:r>
              <a:rPr lang="de-DE" dirty="0"/>
              <a:t>Verwendung von </a:t>
            </a:r>
            <a:r>
              <a:rPr lang="de-DE" dirty="0" err="1" smtClean="0"/>
              <a:t>gml:ReferenceType</a:t>
            </a:r>
            <a:endParaRPr lang="de-DE" dirty="0" smtClean="0"/>
          </a:p>
          <a:p>
            <a:pPr marL="271463" lvl="1" indent="-271463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dirty="0" smtClean="0"/>
              <a:t>„Leeres“ XML-Element mit Codelisten Wert in XML-Attribut </a:t>
            </a:r>
            <a:r>
              <a:rPr lang="de-DE" sz="1800" dirty="0" err="1"/>
              <a:t>xlink:href</a:t>
            </a:r>
            <a:r>
              <a:rPr lang="de-DE" sz="1800" dirty="0"/>
              <a:t> </a:t>
            </a:r>
          </a:p>
          <a:p>
            <a:pPr marL="271463" indent="-271463">
              <a:spcBef>
                <a:spcPts val="1200"/>
              </a:spcBef>
            </a:pPr>
            <a:endParaRPr lang="de-DE" dirty="0"/>
          </a:p>
          <a:p>
            <a:pPr marL="342900" lvl="1" indent="-342900">
              <a:spcBef>
                <a:spcPts val="1800"/>
              </a:spcBef>
              <a:buFont typeface="Arial" panose="020B0604020202020204" pitchFamily="34" charset="0"/>
              <a:buChar char="→"/>
            </a:pPr>
            <a:r>
              <a:rPr lang="de-DE" dirty="0" smtClean="0">
                <a:solidFill>
                  <a:srgbClr val="FFC000"/>
                </a:solidFill>
              </a:rPr>
              <a:t>aufgeblähte GML-Datensätze</a:t>
            </a:r>
          </a:p>
        </p:txBody>
      </p:sp>
      <p:sp>
        <p:nvSpPr>
          <p:cNvPr id="6" name="Rechteck 5"/>
          <p:cNvSpPr/>
          <p:nvPr/>
        </p:nvSpPr>
        <p:spPr bwMode="auto">
          <a:xfrm>
            <a:off x="251520" y="4149080"/>
            <a:ext cx="8745091" cy="1836203"/>
          </a:xfrm>
          <a:prstGeom prst="rect">
            <a:avLst/>
          </a:prstGeom>
          <a:solidFill>
            <a:srgbClr val="FFFFFF"/>
          </a:solidFill>
          <a:ln>
            <a:solidFill>
              <a:srgbClr val="184166"/>
            </a:solidFill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8890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84166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srgbClr val="184166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ps:siteDesignation</a:t>
            </a:r>
            <a:r>
              <a:rPr kumimoji="0" 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184166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&gt;…</a:t>
            </a:r>
          </a:p>
          <a:p>
            <a:pPr marL="8890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184166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srgbClr val="184166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ps:designation</a:t>
            </a: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84166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srgbClr val="184166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xlink:type</a:t>
            </a: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84166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="simple"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srgbClr val="FFA429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xlink:href</a:t>
            </a: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FFA429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="http://inspire.ec.europa.eu/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srgbClr val="FFA429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codelist</a:t>
            </a: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FFA429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/Natura2000DesignationValue/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srgbClr val="FFA429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specialAreaOfConservation</a:t>
            </a:r>
            <a:r>
              <a:rPr kumimoji="0" 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184166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"&gt;</a:t>
            </a:r>
          </a:p>
          <a:p>
            <a:pPr marL="8890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184166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srgbClr val="184166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ps:designation</a:t>
            </a:r>
            <a:r>
              <a:rPr kumimoji="0" 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184166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&gt;…</a:t>
            </a:r>
          </a:p>
          <a:p>
            <a:pPr marL="8890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184166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srgbClr val="184166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ps:siteDesignation</a:t>
            </a: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84166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endParaRPr kumimoji="0" lang="de-DE" sz="1100" b="0" i="0" u="none" strike="noStrike" kern="0" cap="none" spc="0" normalizeH="0" baseline="0" noProof="0" dirty="0">
              <a:ln>
                <a:noFill/>
              </a:ln>
              <a:solidFill>
                <a:srgbClr val="184166"/>
              </a:solidFill>
              <a:effectLst/>
              <a:uLnTx/>
              <a:uFillTx/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141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el 1"/>
          <p:cNvSpPr>
            <a:spLocks noGrp="1"/>
          </p:cNvSpPr>
          <p:nvPr>
            <p:ph type="title"/>
          </p:nvPr>
        </p:nvSpPr>
        <p:spPr>
          <a:xfrm>
            <a:off x="276944" y="1180040"/>
            <a:ext cx="7607424" cy="550863"/>
          </a:xfrm>
        </p:spPr>
        <p:txBody>
          <a:bodyPr/>
          <a:lstStyle/>
          <a:p>
            <a:r>
              <a:rPr lang="de-DE" altLang="de-DE" dirty="0" smtClean="0"/>
              <a:t>Erfahrungen: Kodierung Codelist-Werte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8459788" y="6488113"/>
            <a:ext cx="647700" cy="279400"/>
          </a:xfrm>
          <a:prstGeom prst="rect">
            <a:avLst/>
          </a:prstGeom>
          <a:noFill/>
        </p:spPr>
        <p:txBody>
          <a:bodyPr/>
          <a:lstStyle>
            <a:lvl1pPr eaLnBrk="0" hangingPunct="0">
              <a:spcAft>
                <a:spcPts val="600"/>
              </a:spcAft>
              <a:buChar char="•"/>
              <a:defRPr sz="2400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spcAft>
                <a:spcPts val="600"/>
              </a:spcAft>
              <a:buFont typeface="Arial" charset="0"/>
              <a:buChar char="◦"/>
              <a:defRPr sz="2000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 Black" pitchFamily="34" charset="0"/>
              <a:buChar char="◦"/>
              <a:defRPr sz="2400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defRPr sz="2000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ct val="0"/>
              </a:spcAft>
              <a:buFontTx/>
              <a:buNone/>
            </a:pPr>
            <a:fld id="{1CE7B28C-82D4-4919-9F57-AAFF9758CEE2}" type="slidenum">
              <a:rPr lang="de-DE" altLang="de-DE" sz="1400" smtClean="0">
                <a:solidFill>
                  <a:schemeClr val="tx1"/>
                </a:solidFill>
              </a:rPr>
              <a:pPr eaLnBrk="1" hangingPunct="1">
                <a:spcAft>
                  <a:spcPct val="0"/>
                </a:spcAft>
                <a:buFontTx/>
                <a:buNone/>
              </a:pPr>
              <a:t>5</a:t>
            </a:fld>
            <a:endParaRPr lang="de-DE" altLang="de-DE" sz="1400" dirty="0" smtClean="0">
              <a:solidFill>
                <a:schemeClr val="tx1"/>
              </a:solidFill>
            </a:endParaRPr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286469" y="1798217"/>
            <a:ext cx="7597899" cy="2206847"/>
          </a:xfrm>
        </p:spPr>
        <p:txBody>
          <a:bodyPr/>
          <a:lstStyle/>
          <a:p>
            <a:pPr marL="271463" lvl="1" indent="-271463">
              <a:spcBef>
                <a:spcPts val="1200"/>
              </a:spcBef>
              <a:buFont typeface="Arial" panose="020B0604020202020204" pitchFamily="34" charset="0"/>
              <a:buChar char="→"/>
            </a:pPr>
            <a:r>
              <a:rPr lang="de-DE" b="1" dirty="0" smtClean="0">
                <a:solidFill>
                  <a:srgbClr val="FFA429"/>
                </a:solidFill>
              </a:rPr>
              <a:t>In Standard-GIS ohne spezielle Erweiterungen nicht korrekt </a:t>
            </a:r>
            <a:r>
              <a:rPr lang="de-DE" b="1" dirty="0" err="1" smtClean="0">
                <a:solidFill>
                  <a:srgbClr val="FFA429"/>
                </a:solidFill>
              </a:rPr>
              <a:t>verarbeitbar</a:t>
            </a:r>
            <a:endParaRPr lang="de-DE" b="1" dirty="0" smtClean="0">
              <a:solidFill>
                <a:srgbClr val="FFA429"/>
              </a:solidFill>
            </a:endParaRPr>
          </a:p>
          <a:p>
            <a:pPr marL="271463" lvl="1" indent="-271463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1800" dirty="0" smtClean="0"/>
              <a:t>Sub-Properties mit Codelist-Wert (z.B. </a:t>
            </a:r>
            <a:r>
              <a:rPr lang="de-DE" sz="1800" dirty="0" err="1" smtClean="0"/>
              <a:t>designation</a:t>
            </a:r>
            <a:r>
              <a:rPr lang="de-DE" sz="1800" dirty="0" smtClean="0"/>
              <a:t>) werden gar nicht angezeigt</a:t>
            </a:r>
          </a:p>
          <a:p>
            <a:pPr marL="271463" lvl="1" indent="-271463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1800" dirty="0" smtClean="0"/>
              <a:t>Bei mit Leer-Wert belegten </a:t>
            </a:r>
            <a:r>
              <a:rPr lang="de-DE" sz="1800" dirty="0" err="1" smtClean="0"/>
              <a:t>voidable</a:t>
            </a:r>
            <a:r>
              <a:rPr lang="de-DE" sz="1800" dirty="0" smtClean="0"/>
              <a:t> Properties </a:t>
            </a:r>
            <a:br>
              <a:rPr lang="de-DE" sz="1800" dirty="0" smtClean="0"/>
            </a:br>
            <a:r>
              <a:rPr lang="de-DE" sz="1800" dirty="0" smtClean="0"/>
              <a:t>(z.B. </a:t>
            </a:r>
            <a:r>
              <a:rPr lang="de-DE" sz="1800" dirty="0" err="1" smtClean="0"/>
              <a:t>legalFoundation</a:t>
            </a:r>
            <a:r>
              <a:rPr lang="de-DE" sz="1800" dirty="0" smtClean="0"/>
              <a:t> Date) wird </a:t>
            </a:r>
            <a:r>
              <a:rPr lang="de-DE" sz="1800" dirty="0" err="1" smtClean="0"/>
              <a:t>nilReason</a:t>
            </a:r>
            <a:r>
              <a:rPr lang="de-DE" sz="1800" dirty="0" smtClean="0"/>
              <a:t> nicht angezeigt</a:t>
            </a:r>
          </a:p>
          <a:p>
            <a:pPr marL="271463" lvl="1" indent="-271463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de-DE" sz="1800" dirty="0"/>
          </a:p>
          <a:p>
            <a:pPr marL="271463" lvl="1" indent="-271463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de-DE" sz="1800" dirty="0" smtClean="0"/>
          </a:p>
          <a:p>
            <a:pPr marL="271463" lvl="1" indent="-271463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de-DE" sz="1800" dirty="0"/>
          </a:p>
          <a:p>
            <a:pPr marL="271463" lvl="1" indent="-271463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de-DE" sz="1800" dirty="0" smtClean="0"/>
          </a:p>
          <a:p>
            <a:pPr marL="271463" lvl="1" indent="-271463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1800" dirty="0" smtClean="0"/>
              <a:t>Erfahrungen </a:t>
            </a:r>
            <a:r>
              <a:rPr lang="de-DE" sz="1800" dirty="0"/>
              <a:t>mit QGIS-Erweiterung GML </a:t>
            </a:r>
            <a:r>
              <a:rPr lang="de-DE" sz="1800" dirty="0" err="1"/>
              <a:t>Application</a:t>
            </a:r>
            <a:r>
              <a:rPr lang="de-DE" sz="1800" dirty="0"/>
              <a:t> Schema </a:t>
            </a:r>
            <a:r>
              <a:rPr lang="de-DE" sz="1800" dirty="0" smtClean="0"/>
              <a:t>Toolbox?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1" r="409"/>
          <a:stretch/>
        </p:blipFill>
        <p:spPr bwMode="auto">
          <a:xfrm>
            <a:off x="179512" y="4098278"/>
            <a:ext cx="8748000" cy="1385107"/>
          </a:xfrm>
          <a:prstGeom prst="rect">
            <a:avLst/>
          </a:prstGeom>
          <a:noFill/>
          <a:ln w="1270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5647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itelfolie">
  <a:themeElements>
    <a:clrScheme name="FM-Vorlage02 13">
      <a:dk1>
        <a:srgbClr val="184166"/>
      </a:dk1>
      <a:lt1>
        <a:srgbClr val="FFFFFF"/>
      </a:lt1>
      <a:dk2>
        <a:srgbClr val="184166"/>
      </a:dk2>
      <a:lt2>
        <a:srgbClr val="808080"/>
      </a:lt2>
      <a:accent1>
        <a:srgbClr val="184166"/>
      </a:accent1>
      <a:accent2>
        <a:srgbClr val="748DA3"/>
      </a:accent2>
      <a:accent3>
        <a:srgbClr val="FFFFFF"/>
      </a:accent3>
      <a:accent4>
        <a:srgbClr val="133656"/>
      </a:accent4>
      <a:accent5>
        <a:srgbClr val="ABB0B8"/>
      </a:accent5>
      <a:accent6>
        <a:srgbClr val="687F93"/>
      </a:accent6>
      <a:hlink>
        <a:srgbClr val="52708C"/>
      </a:hlink>
      <a:folHlink>
        <a:srgbClr val="00695F"/>
      </a:folHlink>
    </a:clrScheme>
    <a:fontScheme name="FM-Vorlage02">
      <a:majorFont>
        <a:latin typeface="Times New Roman"/>
        <a:ea typeface=""/>
        <a:cs typeface=""/>
      </a:majorFont>
      <a:minorFont>
        <a:latin typeface="Arial Black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M-Vorlage0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M-Vorlage0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M-Vorlage0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M-Vorlage0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M-Vorlage0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M-Vorlage0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M-Vorlage0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M-Vorlage0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M-Vorlage0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M-Vorlage0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M-Vorlage0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M-Vorlage0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M-Vorlage02 13">
        <a:dk1>
          <a:srgbClr val="184166"/>
        </a:dk1>
        <a:lt1>
          <a:srgbClr val="FFFFFF"/>
        </a:lt1>
        <a:dk2>
          <a:srgbClr val="184166"/>
        </a:dk2>
        <a:lt2>
          <a:srgbClr val="808080"/>
        </a:lt2>
        <a:accent1>
          <a:srgbClr val="184166"/>
        </a:accent1>
        <a:accent2>
          <a:srgbClr val="748DA3"/>
        </a:accent2>
        <a:accent3>
          <a:srgbClr val="FFFFFF"/>
        </a:accent3>
        <a:accent4>
          <a:srgbClr val="133656"/>
        </a:accent4>
        <a:accent5>
          <a:srgbClr val="ABB0B8"/>
        </a:accent5>
        <a:accent6>
          <a:srgbClr val="687F93"/>
        </a:accent6>
        <a:hlink>
          <a:srgbClr val="52708C"/>
        </a:hlink>
        <a:folHlink>
          <a:srgbClr val="0069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Folgefoli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GDA_Schulung_BayernAtlas</Template>
  <TotalTime>0</TotalTime>
  <Words>360</Words>
  <Application>Microsoft Office PowerPoint</Application>
  <PresentationFormat>Bildschirmpräsentation (4:3)</PresentationFormat>
  <Paragraphs>61</Paragraphs>
  <Slides>5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5</vt:i4>
      </vt:variant>
    </vt:vector>
  </HeadingPairs>
  <TitlesOfParts>
    <vt:vector size="14" baseType="lpstr">
      <vt:lpstr>Arial</vt:lpstr>
      <vt:lpstr>Arial Black</vt:lpstr>
      <vt:lpstr>Calibri</vt:lpstr>
      <vt:lpstr>Courier New</vt:lpstr>
      <vt:lpstr>Symbol</vt:lpstr>
      <vt:lpstr>Times New Roman</vt:lpstr>
      <vt:lpstr>Wingdings</vt:lpstr>
      <vt:lpstr>Titelfolie</vt:lpstr>
      <vt:lpstr>Folgefolie</vt:lpstr>
      <vt:lpstr>PowerPoint-Präsentation</vt:lpstr>
      <vt:lpstr>Software und Workflow (außer Vermessungsdaten)</vt:lpstr>
      <vt:lpstr>Erfahrungen: Unnötige Komplexität</vt:lpstr>
      <vt:lpstr>Erfahrungen: Kodierung Codelist-Werte</vt:lpstr>
      <vt:lpstr>Erfahrungen: Kodierung Codelist-Werte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der Präsentation</dc:title>
  <dc:creator>Würzinger, Andreas (LVG)</dc:creator>
  <cp:lastModifiedBy>Feichtner, Astrid (LDBV)</cp:lastModifiedBy>
  <cp:revision>534</cp:revision>
  <cp:lastPrinted>2018-01-18T08:09:44Z</cp:lastPrinted>
  <dcterms:created xsi:type="dcterms:W3CDTF">2011-07-19T10:06:14Z</dcterms:created>
  <dcterms:modified xsi:type="dcterms:W3CDTF">2018-12-05T09:26:57Z</dcterms:modified>
</cp:coreProperties>
</file>