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4" r:id="rId4"/>
    <p:sldId id="265" r:id="rId5"/>
    <p:sldId id="257" r:id="rId6"/>
    <p:sldId id="268" r:id="rId7"/>
    <p:sldId id="258" r:id="rId8"/>
    <p:sldId id="266" r:id="rId9"/>
    <p:sldId id="267" r:id="rId10"/>
    <p:sldId id="259" r:id="rId11"/>
    <p:sldId id="260" r:id="rId12"/>
    <p:sldId id="269" r:id="rId13"/>
    <p:sldId id="270" r:id="rId14"/>
    <p:sldId id="271" r:id="rId15"/>
    <p:sldId id="26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1414"/>
    <a:srgbClr val="FFFFF0"/>
    <a:srgbClr val="FFE8D9"/>
    <a:srgbClr val="EFE2D9"/>
    <a:srgbClr val="EAEAEA"/>
    <a:srgbClr val="C0504D"/>
    <a:srgbClr val="FFFFFF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3" autoAdjust="0"/>
    <p:restoredTop sz="90824" autoAdjust="0"/>
  </p:normalViewPr>
  <p:slideViewPr>
    <p:cSldViewPr>
      <p:cViewPr varScale="1">
        <p:scale>
          <a:sx n="95" d="100"/>
          <a:sy n="95" d="100"/>
        </p:scale>
        <p:origin x="34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12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x/BYB7DQ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es-svn.jrc.ec.europa.eu/attachments/download/1736/INSPIRE%20MIG%20Rules%20of%20Procedure%20%5bDOC7%5d.doc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18.08.2016</a:t>
            </a:r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Maintenance and Implementation </a:t>
            </a:r>
            <a:br>
              <a:rPr lang="de-DE" smtClean="0"/>
            </a:br>
            <a:r>
              <a:rPr lang="de-DE" smtClean="0"/>
              <a:t>Work Programme (MIWP) 2016-2020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518946"/>
              </p:ext>
            </p:extLst>
          </p:nvPr>
        </p:nvGraphicFramePr>
        <p:xfrm>
          <a:off x="304800" y="1066800"/>
          <a:ext cx="8534400" cy="4577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46920"/>
                <a:gridCol w="3456384"/>
                <a:gridCol w="33310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ID (2014-2016)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Titel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Status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MIWP-5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Validation</a:t>
                      </a:r>
                      <a:r>
                        <a:rPr lang="de-DE" sz="1600" baseline="0" smtClean="0"/>
                        <a:t> and conformity testing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</a:t>
                      </a:r>
                      <a:r>
                        <a:rPr lang="de-DE" sz="1600" baseline="0" smtClean="0"/>
                        <a:t> MIWP 2016-2020 übernommen (Action 2016.3).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MIWP-6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Registries and registers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 2016 abgeschlossen.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MIWP-7a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Extension</a:t>
                      </a:r>
                      <a:r>
                        <a:rPr lang="de-DE" sz="1600" baseline="0" smtClean="0"/>
                        <a:t> of Download Service TG for observation data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 2016 abgeschlossen.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MIWP-7b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Extension of Download</a:t>
                      </a:r>
                      <a:r>
                        <a:rPr lang="de-DE" sz="1600" baseline="0" smtClean="0"/>
                        <a:t> Service TG for Web Coverage Services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 2016 abgeschlossen.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MIWP-8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Update</a:t>
                      </a:r>
                      <a:r>
                        <a:rPr lang="de-DE" sz="1600" baseline="0" smtClean="0"/>
                        <a:t> of Metadata TG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 2016 abgeschlossen.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MIWP-14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Theme specific issues of data specifications &amp; exchange</a:t>
                      </a:r>
                      <a:r>
                        <a:rPr lang="de-DE" sz="1600" baseline="0" smtClean="0"/>
                        <a:t> of implementation experiences in thematic domains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Bearbeitung, wird in MIWP 2016-2020 übernommen (Action 2016.4).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Übernahme Arbeitspakete aus MIWP 2014-2016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33581" y="5781818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Alle übrigen Arbeitspakete aus MIWP 2014-2016 sind zunächst nicht im MIWP 2016-2020 berücksichtigt, werden aber ggf. zu einem späteren Zeitpunkt wieder aufgegriffen.</a:t>
            </a:r>
            <a:endParaRPr lang="de-DE" sz="1600"/>
          </a:p>
        </p:txBody>
      </p:sp>
    </p:spTree>
    <p:extLst>
      <p:ext uri="{BB962C8B-B14F-4D97-AF65-F5344CB8AC3E}">
        <p14:creationId xmlns:p14="http://schemas.microsoft.com/office/powerpoint/2010/main" val="14413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Arbeitspakete MIWP 2016-2020</a:t>
            </a:r>
            <a:endParaRPr lang="de-DE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595777"/>
              </p:ext>
            </p:extLst>
          </p:nvPr>
        </p:nvGraphicFramePr>
        <p:xfrm>
          <a:off x="304800" y="1066800"/>
          <a:ext cx="8534399" cy="3962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425"/>
                <a:gridCol w="2881759"/>
                <a:gridCol w="2376264"/>
                <a:gridCol w="203495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ID (2016-2020)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Titel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Handlungsfeld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Status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2016.1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INSPIRE fitness for purpose - Analysis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Fostering fitness</a:t>
                      </a:r>
                      <a:r>
                        <a:rPr lang="de-DE" sz="1600" baseline="0" smtClean="0"/>
                        <a:t> for purpose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Beschlossen (endorsed)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2016.2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Streamlining</a:t>
                      </a:r>
                      <a:r>
                        <a:rPr lang="de-DE" sz="1600" baseline="0" smtClean="0"/>
                        <a:t> the monitoring and reporting for 2019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End user applications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Beschlossen (endorsed)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2016.3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Validation and conformity testing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Continued</a:t>
                      </a:r>
                      <a:r>
                        <a:rPr lang="de-DE" sz="1600" baseline="0" smtClean="0"/>
                        <a:t> support to implementation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 Bearbeitung </a:t>
                      </a:r>
                      <a:br>
                        <a:rPr lang="de-DE" sz="1600" smtClean="0"/>
                      </a:br>
                      <a:r>
                        <a:rPr lang="de-DE" sz="1600" smtClean="0"/>
                        <a:t>(ehemals MIWP-5)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2016.4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Theme specific issues of data specifications &amp; exchange of implementation experiences in thematic domains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Continued</a:t>
                      </a:r>
                      <a:r>
                        <a:rPr lang="de-DE" sz="1600" baseline="0" smtClean="0"/>
                        <a:t> support to implementation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In</a:t>
                      </a:r>
                      <a:r>
                        <a:rPr lang="de-DE" sz="1600" baseline="0" smtClean="0"/>
                        <a:t> Bearbeitung</a:t>
                      </a:r>
                      <a:r>
                        <a:rPr lang="de-DE" sz="1600" smtClean="0"/>
                        <a:t> </a:t>
                      </a:r>
                      <a:br>
                        <a:rPr lang="de-DE" sz="1600" smtClean="0"/>
                      </a:br>
                      <a:r>
                        <a:rPr lang="de-DE" sz="1600" smtClean="0"/>
                        <a:t>(ehemals MIWP-14)</a:t>
                      </a:r>
                      <a:endParaRPr lang="de-DE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/>
                        <a:t>2016.X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Priority list of data sets for eReporting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End user applications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Vorgeschlagen (proposed)</a:t>
                      </a:r>
                      <a:endParaRPr lang="de-DE" sz="160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61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b="1" smtClean="0"/>
              <a:t>Systematisches Screening </a:t>
            </a:r>
            <a:r>
              <a:rPr lang="de-DE" sz="1800" smtClean="0"/>
              <a:t>(u.a. durch Befragung der MS)</a:t>
            </a:r>
          </a:p>
          <a:p>
            <a:pPr lvl="1"/>
            <a:r>
              <a:rPr lang="de-DE" sz="1600" smtClean="0"/>
              <a:t>Anforderungen aus Durchführungsbestimmungen und Technical Guidance Dokumenten (Schwerpunkt: Interoperabilitätsanforderungen)</a:t>
            </a:r>
          </a:p>
          <a:p>
            <a:pPr lvl="1"/>
            <a:r>
              <a:rPr lang="de-DE" sz="1600" smtClean="0"/>
              <a:t>bisher gemachte Erfahrungen in der praktischen Umsetzung</a:t>
            </a:r>
          </a:p>
          <a:p>
            <a:pPr lvl="1"/>
            <a:r>
              <a:rPr lang="de-DE" sz="1600" smtClean="0"/>
              <a:t>Nutzeranforderungen</a:t>
            </a:r>
          </a:p>
          <a:p>
            <a:r>
              <a:rPr lang="de-DE" sz="1800" b="1" smtClean="0"/>
              <a:t>Ableitung von Maßnahmen </a:t>
            </a:r>
            <a:r>
              <a:rPr lang="de-DE" sz="1800" smtClean="0"/>
              <a:t>zur Vereinfachung der Umsetzung von INSPIRE, z.B. Vorschläge zur Vereinfachung der Anforderungen, Entwicklung von Tools für die Nutzung von komplexen GML-Daten, Austausch von Best practices, … (fließen als Arbeitspakete in MIWP 2016-2020 ein)</a:t>
            </a:r>
          </a:p>
          <a:p>
            <a:r>
              <a:rPr lang="de-DE" sz="1800" smtClean="0"/>
              <a:t>Einrichtung einer </a:t>
            </a:r>
            <a:r>
              <a:rPr lang="de-DE" sz="1800" b="1" smtClean="0"/>
              <a:t>sub-group</a:t>
            </a:r>
            <a:r>
              <a:rPr lang="de-DE" sz="1800" smtClean="0"/>
              <a:t>: Kick-Off in </a:t>
            </a:r>
            <a:r>
              <a:rPr lang="de-DE" sz="1800" b="1" smtClean="0"/>
              <a:t>09/2016</a:t>
            </a:r>
            <a:r>
              <a:rPr lang="de-DE" sz="1800" smtClean="0"/>
              <a:t>, Ergebnisse in </a:t>
            </a:r>
            <a:r>
              <a:rPr lang="de-DE" sz="1800" b="1" smtClean="0"/>
              <a:t>12/2016</a:t>
            </a:r>
            <a:endParaRPr lang="de-DE" sz="1800" b="1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2016.1 Fitness for purpose – Analysis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7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smtClean="0"/>
              <a:t>Vereinfachung und Automatisierung </a:t>
            </a:r>
            <a:r>
              <a:rPr lang="de-DE" smtClean="0"/>
              <a:t>von Monitoring und Reporting, basierend auf den Ergebnissen von </a:t>
            </a:r>
            <a:r>
              <a:rPr lang="de-DE" b="1" smtClean="0"/>
              <a:t>MIWP-16</a:t>
            </a:r>
          </a:p>
          <a:p>
            <a:r>
              <a:rPr lang="de-DE" smtClean="0"/>
              <a:t>Fortschreibung der Entscheidung von 2009 und der zugehörigen Technical Guidance Dokumente</a:t>
            </a:r>
          </a:p>
          <a:p>
            <a:r>
              <a:rPr lang="de-DE" smtClean="0"/>
              <a:t>Weiterentwicklung </a:t>
            </a:r>
            <a:r>
              <a:rPr lang="de-DE" b="1" smtClean="0"/>
              <a:t>MIWP-16-„Dashboard“</a:t>
            </a:r>
          </a:p>
          <a:p>
            <a:r>
              <a:rPr lang="de-DE" smtClean="0"/>
              <a:t>Einrichtung einer </a:t>
            </a:r>
            <a:r>
              <a:rPr lang="de-DE" b="1" smtClean="0"/>
              <a:t>sub-group</a:t>
            </a:r>
            <a:r>
              <a:rPr lang="de-DE" smtClean="0"/>
              <a:t>, von </a:t>
            </a:r>
            <a:r>
              <a:rPr lang="de-DE" b="1" smtClean="0"/>
              <a:t>Mitte 2016 </a:t>
            </a:r>
            <a:r>
              <a:rPr lang="de-DE" smtClean="0"/>
              <a:t>bis </a:t>
            </a:r>
            <a:r>
              <a:rPr lang="de-DE" b="1" smtClean="0"/>
              <a:t>Ende 2018</a:t>
            </a:r>
            <a:endParaRPr lang="de-DE" b="1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2016.2 </a:t>
            </a:r>
            <a:r>
              <a:rPr lang="de-DE"/>
              <a:t>Streamlining the monitoring and </a:t>
            </a:r>
            <a:r>
              <a:rPr lang="de-DE" smtClean="0"/>
              <a:t>reporting </a:t>
            </a:r>
            <a:r>
              <a:rPr lang="de-DE"/>
              <a:t>2019</a:t>
            </a:r>
            <a:br>
              <a:rPr lang="de-DE"/>
            </a:br>
            <a:r>
              <a:rPr lang="de-DE" smtClean="0"/>
              <a:t>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6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386536"/>
          </a:xfrm>
        </p:spPr>
        <p:txBody>
          <a:bodyPr/>
          <a:lstStyle/>
          <a:p>
            <a:r>
              <a:rPr lang="de-DE" smtClean="0"/>
              <a:t>Weiterentwicklung der </a:t>
            </a:r>
            <a:r>
              <a:rPr lang="de-DE" b="1" smtClean="0"/>
              <a:t>Liste mit INSPIRE-relevanten Datensätzen im Kontext der Umweltberichtspflichten </a:t>
            </a:r>
            <a:r>
              <a:rPr lang="de-DE" smtClean="0"/>
              <a:t>(eReporting)</a:t>
            </a:r>
          </a:p>
          <a:p>
            <a:r>
              <a:rPr lang="de-DE" smtClean="0"/>
              <a:t>Zugänglichkeit der Datensätze </a:t>
            </a:r>
            <a:r>
              <a:rPr lang="de-DE" b="1" smtClean="0"/>
              <a:t>„as-is“ </a:t>
            </a:r>
            <a:r>
              <a:rPr lang="de-DE" smtClean="0"/>
              <a:t>bis Ende 2017</a:t>
            </a:r>
          </a:p>
          <a:p>
            <a:r>
              <a:rPr lang="de-DE" b="1" smtClean="0"/>
              <a:t>Mapping</a:t>
            </a:r>
            <a:r>
              <a:rPr lang="de-DE" smtClean="0"/>
              <a:t> der Objekte aus den Berichtspflichten mit den INSPIRE Schemata </a:t>
            </a:r>
            <a:r>
              <a:rPr lang="de-DE" smtClean="0">
                <a:sym typeface="Wingdings" panose="05000000000000000000" pitchFamily="2" charset="2"/>
              </a:rPr>
              <a:t> Fortschreibung der Liste und Streamlining Reporting, Weiterentwicklung der „Find your scope“-Anwendung</a:t>
            </a:r>
          </a:p>
          <a:p>
            <a:r>
              <a:rPr lang="de-DE" smtClean="0">
                <a:sym typeface="Wingdings" panose="05000000000000000000" pitchFamily="2" charset="2"/>
              </a:rPr>
              <a:t>Einrichtung einer </a:t>
            </a:r>
            <a:r>
              <a:rPr lang="de-DE" b="1" smtClean="0">
                <a:sym typeface="Wingdings" panose="05000000000000000000" pitchFamily="2" charset="2"/>
              </a:rPr>
              <a:t>sub-group</a:t>
            </a:r>
            <a:r>
              <a:rPr lang="de-DE" smtClean="0">
                <a:sym typeface="Wingdings" panose="05000000000000000000" pitchFamily="2" charset="2"/>
              </a:rPr>
              <a:t> (INSPIRE- und eReporting-Experten)</a:t>
            </a:r>
          </a:p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2016.X </a:t>
            </a:r>
            <a:r>
              <a:rPr lang="de-DE"/>
              <a:t>Priority list of data sets for </a:t>
            </a:r>
            <a:r>
              <a:rPr lang="de-DE" smtClean="0"/>
              <a:t>eReporting</a:t>
            </a:r>
            <a:endParaRPr lang="de-DE"/>
          </a:p>
        </p:txBody>
      </p:sp>
      <p:sp>
        <p:nvSpPr>
          <p:cNvPr id="4" name="Rechteckige Legende 3"/>
          <p:cNvSpPr/>
          <p:nvPr/>
        </p:nvSpPr>
        <p:spPr bwMode="auto">
          <a:xfrm>
            <a:off x="1547664" y="4653136"/>
            <a:ext cx="4968552" cy="1656184"/>
          </a:xfrm>
          <a:prstGeom prst="wedgeRect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Das</a:t>
            </a:r>
            <a:r>
              <a:rPr kumimoji="1" lang="de-DE" sz="18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Arbeitspaket wurde noch nicht von der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MIG-P beschlossen, dennoch werden die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mtClean="0">
                <a:solidFill>
                  <a:srgbClr val="080808"/>
                </a:solidFill>
                <a:latin typeface="Arial" charset="0"/>
              </a:rPr>
              <a:t>Aktivitäten derzeit von JRC und DG ENV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wahrgenommen. Die MS sind eingeladen, sich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mtClean="0">
                <a:solidFill>
                  <a:srgbClr val="080808"/>
                </a:solidFill>
                <a:latin typeface="Arial" charset="0"/>
              </a:rPr>
              <a:t>(informell) daran zu beteiligen.</a:t>
            </a:r>
            <a:r>
              <a:rPr kumimoji="1" lang="de-DE" sz="18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8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 bwMode="auto">
          <a:xfrm>
            <a:off x="4289801" y="1628799"/>
            <a:ext cx="1996754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Abstimmung MIWP 2016-2020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Weiteres Vorgehen</a:t>
            </a:r>
            <a:endParaRPr lang="de-DE"/>
          </a:p>
        </p:txBody>
      </p:sp>
      <p:cxnSp>
        <p:nvCxnSpPr>
          <p:cNvPr id="9" name="Gerade Verbindung mit Pfeil 8"/>
          <p:cNvCxnSpPr/>
          <p:nvPr/>
        </p:nvCxnSpPr>
        <p:spPr>
          <a:xfrm flipV="1">
            <a:off x="251520" y="3645024"/>
            <a:ext cx="84969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683568" y="2028642"/>
            <a:ext cx="1008112" cy="3200558"/>
            <a:chOff x="539552" y="2028642"/>
            <a:chExt cx="1008112" cy="3200558"/>
          </a:xfrm>
        </p:grpSpPr>
        <p:sp>
          <p:nvSpPr>
            <p:cNvPr id="10" name="Gefaltete Ecke 9"/>
            <p:cNvSpPr/>
            <p:nvPr/>
          </p:nvSpPr>
          <p:spPr bwMode="auto">
            <a:xfrm>
              <a:off x="647564" y="202864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 #1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25" name="Gruppieren 24"/>
            <p:cNvGrpSpPr/>
            <p:nvPr/>
          </p:nvGrpSpPr>
          <p:grpSpPr>
            <a:xfrm>
              <a:off x="539552" y="4355340"/>
              <a:ext cx="1008112" cy="873860"/>
              <a:chOff x="539552" y="4355340"/>
              <a:chExt cx="1008112" cy="873860"/>
            </a:xfrm>
          </p:grpSpPr>
          <p:sp>
            <p:nvSpPr>
              <p:cNvPr id="11" name="Abgerundetes Rechteck 10"/>
              <p:cNvSpPr/>
              <p:nvPr/>
            </p:nvSpPr>
            <p:spPr bwMode="auto">
              <a:xfrm>
                <a:off x="539552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MIG-T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616248" y="4355340"/>
                <a:ext cx="8547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Review</a:t>
                </a:r>
                <a:endParaRPr lang="de-DE" sz="1600"/>
              </a:p>
            </p:txBody>
          </p:sp>
        </p:grpSp>
      </p:grpSp>
      <p:grpSp>
        <p:nvGrpSpPr>
          <p:cNvPr id="28" name="Gruppieren 27"/>
          <p:cNvGrpSpPr/>
          <p:nvPr/>
        </p:nvGrpSpPr>
        <p:grpSpPr>
          <a:xfrm>
            <a:off x="2448034" y="2027862"/>
            <a:ext cx="1404552" cy="3201338"/>
            <a:chOff x="2123728" y="2027862"/>
            <a:chExt cx="1404552" cy="3201338"/>
          </a:xfrm>
        </p:grpSpPr>
        <p:sp>
          <p:nvSpPr>
            <p:cNvPr id="13" name="Gefaltete Ecke 12"/>
            <p:cNvSpPr/>
            <p:nvPr/>
          </p:nvSpPr>
          <p:spPr bwMode="auto">
            <a:xfrm>
              <a:off x="2429960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 #2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24" name="Gruppieren 23"/>
            <p:cNvGrpSpPr/>
            <p:nvPr/>
          </p:nvGrpSpPr>
          <p:grpSpPr>
            <a:xfrm>
              <a:off x="2123728" y="4355340"/>
              <a:ext cx="1404552" cy="873860"/>
              <a:chOff x="2123728" y="4355340"/>
              <a:chExt cx="1404552" cy="87386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2321948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123728" y="4355340"/>
                <a:ext cx="14045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4608940" y="2027862"/>
            <a:ext cx="1402948" cy="3201338"/>
            <a:chOff x="4257314" y="2027862"/>
            <a:chExt cx="1402948" cy="3201338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4257314" y="4355340"/>
              <a:ext cx="1402948" cy="873860"/>
              <a:chOff x="4257314" y="4355340"/>
              <a:chExt cx="1402948" cy="873860"/>
            </a:xfrm>
          </p:grpSpPr>
          <p:sp>
            <p:nvSpPr>
              <p:cNvPr id="16" name="Abgerundetes Rechteck 15"/>
              <p:cNvSpPr/>
              <p:nvPr/>
            </p:nvSpPr>
            <p:spPr bwMode="auto">
              <a:xfrm>
                <a:off x="4414657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4257314" y="4355340"/>
                <a:ext cx="14029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Consultation*</a:t>
                </a:r>
                <a:endParaRPr lang="de-DE" sz="1600"/>
              </a:p>
            </p:txBody>
          </p:sp>
        </p:grpSp>
        <p:sp>
          <p:nvSpPr>
            <p:cNvPr id="18" name="Gefaltete Ecke 17"/>
            <p:cNvSpPr/>
            <p:nvPr/>
          </p:nvSpPr>
          <p:spPr bwMode="auto">
            <a:xfrm>
              <a:off x="4522669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 #3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6688091" y="2027862"/>
            <a:ext cx="1404552" cy="3201338"/>
            <a:chOff x="6544075" y="2027862"/>
            <a:chExt cx="1404552" cy="3201338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6544075" y="4105554"/>
              <a:ext cx="1404552" cy="1123646"/>
              <a:chOff x="6544075" y="4105554"/>
              <a:chExt cx="1404552" cy="1123646"/>
            </a:xfrm>
          </p:grpSpPr>
          <p:sp>
            <p:nvSpPr>
              <p:cNvPr id="19" name="Abgerundetes Rechteck 18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6544075" y="4105554"/>
                <a:ext cx="140455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Final</a:t>
                </a:r>
                <a:br>
                  <a:rPr lang="de-DE" sz="1600" smtClean="0"/>
                </a:br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  <p:sp>
          <p:nvSpPr>
            <p:cNvPr id="21" name="Gefaltete Ecke 20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Final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1" name="Gerader Verbinder 30"/>
          <p:cNvCxnSpPr>
            <a:stCxn id="10" idx="2"/>
            <a:endCxn id="12" idx="0"/>
          </p:cNvCxnSpPr>
          <p:nvPr/>
        </p:nvCxnSpPr>
        <p:spPr>
          <a:xfrm>
            <a:off x="1187624" y="3036754"/>
            <a:ext cx="1" cy="13185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/>
          <p:cNvCxnSpPr>
            <a:stCxn id="13" idx="2"/>
            <a:endCxn id="15" idx="0"/>
          </p:cNvCxnSpPr>
          <p:nvPr/>
        </p:nvCxnSpPr>
        <p:spPr>
          <a:xfrm>
            <a:off x="3150310" y="3035974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r Verbinder 34"/>
          <p:cNvCxnSpPr>
            <a:stCxn id="18" idx="2"/>
            <a:endCxn id="17" idx="0"/>
          </p:cNvCxnSpPr>
          <p:nvPr/>
        </p:nvCxnSpPr>
        <p:spPr>
          <a:xfrm>
            <a:off x="5270339" y="3035974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/>
          <p:cNvCxnSpPr>
            <a:stCxn id="21" idx="2"/>
            <a:endCxn id="20" idx="0"/>
          </p:cNvCxnSpPr>
          <p:nvPr/>
        </p:nvCxnSpPr>
        <p:spPr>
          <a:xfrm>
            <a:off x="7390367" y="3035974"/>
            <a:ext cx="0" cy="10695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hteck 40"/>
          <p:cNvSpPr/>
          <p:nvPr/>
        </p:nvSpPr>
        <p:spPr bwMode="auto">
          <a:xfrm>
            <a:off x="468379" y="3482724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25.05.2016</a:t>
            </a:r>
          </a:p>
        </p:txBody>
      </p:sp>
      <p:sp>
        <p:nvSpPr>
          <p:cNvPr id="44" name="Rechteck 43"/>
          <p:cNvSpPr/>
          <p:nvPr/>
        </p:nvSpPr>
        <p:spPr bwMode="auto">
          <a:xfrm>
            <a:off x="2430310" y="3482724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28./29.06.2016</a:t>
            </a:r>
          </a:p>
        </p:txBody>
      </p:sp>
      <p:sp>
        <p:nvSpPr>
          <p:cNvPr id="45" name="Rechteck 44"/>
          <p:cNvSpPr/>
          <p:nvPr/>
        </p:nvSpPr>
        <p:spPr bwMode="auto">
          <a:xfrm>
            <a:off x="4556251" y="3482724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14.10.2016</a:t>
            </a:r>
          </a:p>
        </p:txBody>
      </p:sp>
      <p:sp>
        <p:nvSpPr>
          <p:cNvPr id="46" name="Rechteck 45"/>
          <p:cNvSpPr/>
          <p:nvPr/>
        </p:nvSpPr>
        <p:spPr bwMode="auto">
          <a:xfrm>
            <a:off x="6494521" y="3482724"/>
            <a:ext cx="179006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30.11./01.12.2016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468379" y="5957283"/>
            <a:ext cx="3368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* </a:t>
            </a:r>
            <a:r>
              <a:rPr lang="de-DE" sz="1600" smtClean="0">
                <a:hlinkClick r:id="rId2"/>
              </a:rPr>
              <a:t>https</a:t>
            </a:r>
            <a:r>
              <a:rPr lang="de-DE" sz="1600">
                <a:hlinkClick r:id="rId2"/>
              </a:rPr>
              <a:t>://</a:t>
            </a:r>
            <a:r>
              <a:rPr lang="de-DE" sz="1600" smtClean="0">
                <a:hlinkClick r:id="rId2"/>
              </a:rPr>
              <a:t>wiki.gdi-de.org/x/BYB7DQ</a:t>
            </a:r>
            <a:r>
              <a:rPr lang="de-DE" sz="1600" smtClean="0"/>
              <a:t> </a:t>
            </a:r>
            <a:endParaRPr lang="de-DE" sz="1600"/>
          </a:p>
        </p:txBody>
      </p:sp>
      <p:sp>
        <p:nvSpPr>
          <p:cNvPr id="50" name="Abgerundetes Rechteck 49"/>
          <p:cNvSpPr/>
          <p:nvPr/>
        </p:nvSpPr>
        <p:spPr bwMode="auto">
          <a:xfrm>
            <a:off x="4393981" y="564952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51" name="Gerader Verbinder 50"/>
          <p:cNvCxnSpPr>
            <a:stCxn id="16" idx="2"/>
            <a:endCxn id="50" idx="0"/>
          </p:cNvCxnSpPr>
          <p:nvPr/>
        </p:nvCxnSpPr>
        <p:spPr>
          <a:xfrm>
            <a:off x="5270339" y="5229200"/>
            <a:ext cx="0" cy="420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Abgerundetes Rechteck 53"/>
          <p:cNvSpPr/>
          <p:nvPr/>
        </p:nvSpPr>
        <p:spPr bwMode="auto">
          <a:xfrm>
            <a:off x="683568" y="5324074"/>
            <a:ext cx="100811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MIG-P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34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Terms of References der MIG sollen durch </a:t>
            </a:r>
            <a:r>
              <a:rPr lang="de-DE" smtClean="0">
                <a:hlinkClick r:id="rId2"/>
              </a:rPr>
              <a:t>Rules of Procedure </a:t>
            </a:r>
            <a:r>
              <a:rPr lang="de-DE" smtClean="0"/>
              <a:t>ergänzt werden (einheitlich für alle Expertengruppen der EU-KOM).</a:t>
            </a:r>
          </a:p>
          <a:p>
            <a:r>
              <a:rPr lang="de-DE" smtClean="0"/>
              <a:t>Die Terms of References sollen ebenfalls angepasst werden.</a:t>
            </a:r>
          </a:p>
          <a:p>
            <a:r>
              <a:rPr lang="de-DE" smtClean="0"/>
              <a:t>Rules of Procedure (neu):</a:t>
            </a:r>
          </a:p>
          <a:p>
            <a:pPr lvl="1"/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MIG Rules of Procedure</a:t>
            </a:r>
            <a:endParaRPr lang="de-DE"/>
          </a:p>
        </p:txBody>
      </p:sp>
      <p:sp>
        <p:nvSpPr>
          <p:cNvPr id="7" name="Abgerundetes Rechteck 6"/>
          <p:cNvSpPr/>
          <p:nvPr/>
        </p:nvSpPr>
        <p:spPr bwMode="auto">
          <a:xfrm>
            <a:off x="937400" y="3353355"/>
            <a:ext cx="7920880" cy="84699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Commission</a:t>
            </a:r>
            <a:r>
              <a: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expert group on INSPIRE maintenance and implementation (MIG)</a:t>
            </a:r>
            <a:br>
              <a: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Chair: DG ENV</a:t>
            </a:r>
            <a:endParaRPr kumimoji="1" lang="de-DE" sz="16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937400" y="4604639"/>
            <a:ext cx="7920880" cy="8405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Permanent technical</a:t>
            </a:r>
            <a:r>
              <a: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sub-group (MIG-T)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aseline="0" smtClean="0">
                <a:solidFill>
                  <a:srgbClr val="080808"/>
                </a:solidFill>
                <a:latin typeface="Arial" charset="0"/>
              </a:rPr>
              <a:t>Chair: JRC</a:t>
            </a:r>
            <a:endParaRPr kumimoji="1" lang="de-DE" sz="16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9" name="Pfeil nach oben 8"/>
          <p:cNvSpPr/>
          <p:nvPr/>
        </p:nvSpPr>
        <p:spPr bwMode="auto">
          <a:xfrm>
            <a:off x="4700720" y="4201817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937400" y="587727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Temporary sub-group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3732804" y="587727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Temporary sub-group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6528208" y="587727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Temporary sub-group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3" name="Pfeil nach oben 12"/>
          <p:cNvSpPr/>
          <p:nvPr/>
        </p:nvSpPr>
        <p:spPr bwMode="auto">
          <a:xfrm>
            <a:off x="1708196" y="5453774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4" name="Pfeil nach oben 13"/>
          <p:cNvSpPr/>
          <p:nvPr/>
        </p:nvSpPr>
        <p:spPr bwMode="auto">
          <a:xfrm>
            <a:off x="4410599" y="5462324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5" name="Pfeil nach oben 14"/>
          <p:cNvSpPr/>
          <p:nvPr/>
        </p:nvSpPr>
        <p:spPr bwMode="auto">
          <a:xfrm>
            <a:off x="7269152" y="5466316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6" name="Pfeil nach oben 15"/>
          <p:cNvSpPr/>
          <p:nvPr/>
        </p:nvSpPr>
        <p:spPr bwMode="auto">
          <a:xfrm flipV="1">
            <a:off x="7803904" y="5463823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7" name="Pfeil nach oben 16"/>
          <p:cNvSpPr/>
          <p:nvPr/>
        </p:nvSpPr>
        <p:spPr bwMode="auto">
          <a:xfrm flipV="1">
            <a:off x="4942472" y="5462809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8" name="Pfeil nach oben 17"/>
          <p:cNvSpPr/>
          <p:nvPr/>
        </p:nvSpPr>
        <p:spPr bwMode="auto">
          <a:xfrm flipV="1">
            <a:off x="2212410" y="5455178"/>
            <a:ext cx="394240" cy="414948"/>
          </a:xfrm>
          <a:prstGeom prst="upArrow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4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bgerundetes Rechteck 39"/>
          <p:cNvSpPr/>
          <p:nvPr/>
        </p:nvSpPr>
        <p:spPr bwMode="auto">
          <a:xfrm>
            <a:off x="6012160" y="1658944"/>
            <a:ext cx="2628956" cy="2813204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Abstimmungsprozesse MIG/DE</a:t>
            </a:r>
            <a:endParaRPr lang="de-DE"/>
          </a:p>
        </p:txBody>
      </p:sp>
      <p:sp>
        <p:nvSpPr>
          <p:cNvPr id="7" name="Abgerundetes Rechteck 6"/>
          <p:cNvSpPr/>
          <p:nvPr/>
        </p:nvSpPr>
        <p:spPr bwMode="auto">
          <a:xfrm>
            <a:off x="2962008" y="147989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Temporary sub-group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8" name="Gefaltete Ecke 7"/>
          <p:cNvSpPr/>
          <p:nvPr/>
        </p:nvSpPr>
        <p:spPr bwMode="auto">
          <a:xfrm>
            <a:off x="325198" y="1196752"/>
            <a:ext cx="792088" cy="1008112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Draft</a:t>
            </a:r>
            <a:endParaRPr kumimoji="1" lang="de-DE" sz="16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0" name="Gefaltete Ecke 9"/>
          <p:cNvSpPr/>
          <p:nvPr/>
        </p:nvSpPr>
        <p:spPr bwMode="auto">
          <a:xfrm>
            <a:off x="325198" y="2563266"/>
            <a:ext cx="792088" cy="1008112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Draft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2962008" y="2847106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MIG-T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3" name="Gefaltete Ecke 12"/>
          <p:cNvSpPr/>
          <p:nvPr/>
        </p:nvSpPr>
        <p:spPr bwMode="auto">
          <a:xfrm>
            <a:off x="323528" y="3930978"/>
            <a:ext cx="792088" cy="1008112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Final</a:t>
            </a:r>
            <a:b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Draft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2960338" y="4214818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MIG(-P)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7" name="Gewinkelte Verbindung 16"/>
          <p:cNvCxnSpPr>
            <a:stCxn id="7" idx="2"/>
            <a:endCxn id="10" idx="0"/>
          </p:cNvCxnSpPr>
          <p:nvPr/>
        </p:nvCxnSpPr>
        <p:spPr>
          <a:xfrm rot="5400000">
            <a:off x="2102672" y="538894"/>
            <a:ext cx="642942" cy="3405802"/>
          </a:xfrm>
          <a:prstGeom prst="bentConnector3">
            <a:avLst>
              <a:gd name="adj1" fmla="val 67192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12" idx="2"/>
            <a:endCxn id="13" idx="0"/>
          </p:cNvCxnSpPr>
          <p:nvPr/>
        </p:nvCxnSpPr>
        <p:spPr>
          <a:xfrm rot="5400000">
            <a:off x="2101588" y="1905522"/>
            <a:ext cx="643440" cy="3407472"/>
          </a:xfrm>
          <a:prstGeom prst="bentConnector3">
            <a:avLst>
              <a:gd name="adj1" fmla="val 67178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8" idx="3"/>
            <a:endCxn id="7" idx="1"/>
          </p:cNvCxnSpPr>
          <p:nvPr/>
        </p:nvCxnSpPr>
        <p:spPr>
          <a:xfrm flipV="1">
            <a:off x="1117286" y="1700108"/>
            <a:ext cx="1844722" cy="7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1532318" y="1346779"/>
            <a:ext cx="854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Review</a:t>
            </a:r>
            <a:endParaRPr lang="de-DE" sz="1600"/>
          </a:p>
        </p:txBody>
      </p:sp>
      <p:cxnSp>
        <p:nvCxnSpPr>
          <p:cNvPr id="26" name="Gerade Verbindung mit Pfeil 25"/>
          <p:cNvCxnSpPr>
            <a:stCxn id="10" idx="3"/>
            <a:endCxn id="12" idx="1"/>
          </p:cNvCxnSpPr>
          <p:nvPr/>
        </p:nvCxnSpPr>
        <p:spPr>
          <a:xfrm>
            <a:off x="1117286" y="3067322"/>
            <a:ext cx="184472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1305824" y="2701863"/>
            <a:ext cx="1504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Consultation</a:t>
            </a:r>
            <a:endParaRPr lang="de-DE" sz="1600"/>
          </a:p>
        </p:txBody>
      </p:sp>
      <p:cxnSp>
        <p:nvCxnSpPr>
          <p:cNvPr id="30" name="Gerade Verbindung mit Pfeil 29"/>
          <p:cNvCxnSpPr>
            <a:stCxn id="13" idx="3"/>
            <a:endCxn id="15" idx="1"/>
          </p:cNvCxnSpPr>
          <p:nvPr/>
        </p:nvCxnSpPr>
        <p:spPr>
          <a:xfrm>
            <a:off x="1115616" y="4435034"/>
            <a:ext cx="184472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1304154" y="4065702"/>
            <a:ext cx="1658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Endorsement</a:t>
            </a:r>
            <a:endParaRPr lang="de-DE" sz="1600"/>
          </a:p>
        </p:txBody>
      </p:sp>
      <p:sp>
        <p:nvSpPr>
          <p:cNvPr id="34" name="Abgerundetes Rechteck 33"/>
          <p:cNvSpPr/>
          <p:nvPr/>
        </p:nvSpPr>
        <p:spPr bwMode="auto">
          <a:xfrm>
            <a:off x="6130360" y="216789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GDI-Kontaktstellen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7" name="Abgerundetes Rechteck 36"/>
          <p:cNvSpPr/>
          <p:nvPr/>
        </p:nvSpPr>
        <p:spPr bwMode="auto">
          <a:xfrm>
            <a:off x="6130360" y="274247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GDI-DE Arbeitskreise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8" name="Abgerundetes Rechteck 37"/>
          <p:cNvSpPr/>
          <p:nvPr/>
        </p:nvSpPr>
        <p:spPr bwMode="auto">
          <a:xfrm>
            <a:off x="6130360" y="3317052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INSPIRE Fachnetzwerke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9" name="Abgerundetes Rechteck 38"/>
          <p:cNvSpPr/>
          <p:nvPr/>
        </p:nvSpPr>
        <p:spPr bwMode="auto">
          <a:xfrm>
            <a:off x="6130360" y="3891633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Weitere Fachexperten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41" name="Gerade Verbindung mit Pfeil 40"/>
          <p:cNvCxnSpPr>
            <a:stCxn id="12" idx="3"/>
            <a:endCxn id="40" idx="1"/>
          </p:cNvCxnSpPr>
          <p:nvPr/>
        </p:nvCxnSpPr>
        <p:spPr>
          <a:xfrm flipV="1">
            <a:off x="5292080" y="3065546"/>
            <a:ext cx="720080" cy="17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Gefaltete Ecke 43"/>
          <p:cNvSpPr/>
          <p:nvPr/>
        </p:nvSpPr>
        <p:spPr bwMode="auto">
          <a:xfrm>
            <a:off x="311358" y="5293718"/>
            <a:ext cx="792088" cy="1135678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non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Endorsed/</a:t>
            </a:r>
            <a:b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Published</a:t>
            </a:r>
          </a:p>
        </p:txBody>
      </p:sp>
      <p:cxnSp>
        <p:nvCxnSpPr>
          <p:cNvPr id="45" name="Gewinkelte Verbindung 44"/>
          <p:cNvCxnSpPr>
            <a:stCxn id="15" idx="2"/>
            <a:endCxn id="44" idx="0"/>
          </p:cNvCxnSpPr>
          <p:nvPr/>
        </p:nvCxnSpPr>
        <p:spPr>
          <a:xfrm rot="5400000">
            <a:off x="2097154" y="3265498"/>
            <a:ext cx="638468" cy="3417972"/>
          </a:xfrm>
          <a:prstGeom prst="bentConnector3">
            <a:avLst>
              <a:gd name="adj1" fmla="val 67312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6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bgerundetes Rechteck 39"/>
          <p:cNvSpPr/>
          <p:nvPr/>
        </p:nvSpPr>
        <p:spPr bwMode="auto">
          <a:xfrm>
            <a:off x="6012160" y="2757612"/>
            <a:ext cx="2628956" cy="3347404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Abstimmungsprozesse MIG/DE</a:t>
            </a:r>
            <a:endParaRPr lang="de-DE"/>
          </a:p>
        </p:txBody>
      </p:sp>
      <p:sp>
        <p:nvSpPr>
          <p:cNvPr id="13" name="Gefaltete Ecke 12"/>
          <p:cNvSpPr/>
          <p:nvPr/>
        </p:nvSpPr>
        <p:spPr bwMode="auto">
          <a:xfrm>
            <a:off x="323528" y="3930978"/>
            <a:ext cx="792088" cy="1008112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Draft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2960338" y="4214818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MIG(-P)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30" name="Gerade Verbindung mit Pfeil 29"/>
          <p:cNvCxnSpPr>
            <a:stCxn id="13" idx="3"/>
            <a:endCxn id="15" idx="1"/>
          </p:cNvCxnSpPr>
          <p:nvPr/>
        </p:nvCxnSpPr>
        <p:spPr>
          <a:xfrm>
            <a:off x="1115616" y="4435034"/>
            <a:ext cx="184472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1304154" y="4120273"/>
            <a:ext cx="1658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Consultation/ Endorsement</a:t>
            </a:r>
            <a:endParaRPr lang="de-DE" sz="1600"/>
          </a:p>
        </p:txBody>
      </p:sp>
      <p:sp>
        <p:nvSpPr>
          <p:cNvPr id="34" name="Abgerundetes Rechteck 33"/>
          <p:cNvSpPr/>
          <p:nvPr/>
        </p:nvSpPr>
        <p:spPr bwMode="auto">
          <a:xfrm>
            <a:off x="6130360" y="3800760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GDI-Kontaktstellen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7" name="Abgerundetes Rechteck 36"/>
          <p:cNvSpPr/>
          <p:nvPr/>
        </p:nvSpPr>
        <p:spPr bwMode="auto">
          <a:xfrm>
            <a:off x="6130360" y="4375340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GDI-DE Arbeitskreise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8" name="Abgerundetes Rechteck 37"/>
          <p:cNvSpPr/>
          <p:nvPr/>
        </p:nvSpPr>
        <p:spPr bwMode="auto">
          <a:xfrm>
            <a:off x="6130360" y="4949920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INSPIRE Fachnetzwerke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9" name="Abgerundetes Rechteck 38"/>
          <p:cNvSpPr/>
          <p:nvPr/>
        </p:nvSpPr>
        <p:spPr bwMode="auto">
          <a:xfrm>
            <a:off x="6130360" y="5524501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Weitere Fachexperten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41" name="Gerade Verbindung mit Pfeil 40"/>
          <p:cNvCxnSpPr>
            <a:stCxn id="15" idx="3"/>
            <a:endCxn id="40" idx="1"/>
          </p:cNvCxnSpPr>
          <p:nvPr/>
        </p:nvCxnSpPr>
        <p:spPr>
          <a:xfrm flipV="1">
            <a:off x="5290410" y="4431314"/>
            <a:ext cx="721750" cy="37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Gefaltete Ecke 43"/>
          <p:cNvSpPr/>
          <p:nvPr/>
        </p:nvSpPr>
        <p:spPr bwMode="auto">
          <a:xfrm>
            <a:off x="311358" y="5293718"/>
            <a:ext cx="792088" cy="1135678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non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Endorsed/</a:t>
            </a:r>
            <a:b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Published</a:t>
            </a:r>
          </a:p>
        </p:txBody>
      </p:sp>
      <p:cxnSp>
        <p:nvCxnSpPr>
          <p:cNvPr id="45" name="Gewinkelte Verbindung 44"/>
          <p:cNvCxnSpPr>
            <a:stCxn id="15" idx="2"/>
            <a:endCxn id="44" idx="0"/>
          </p:cNvCxnSpPr>
          <p:nvPr/>
        </p:nvCxnSpPr>
        <p:spPr>
          <a:xfrm rot="5400000">
            <a:off x="2097154" y="3265498"/>
            <a:ext cx="638468" cy="3417972"/>
          </a:xfrm>
          <a:prstGeom prst="bentConnector3">
            <a:avLst>
              <a:gd name="adj1" fmla="val 67312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Abgerundetes Rechteck 31"/>
          <p:cNvSpPr/>
          <p:nvPr/>
        </p:nvSpPr>
        <p:spPr bwMode="auto">
          <a:xfrm>
            <a:off x="6130360" y="3233181"/>
            <a:ext cx="233007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Lenkungsgremium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49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b="1" smtClean="0"/>
              <a:t>Grundlagen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REFIT-Evaluierung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Implementation </a:t>
            </a:r>
            <a:r>
              <a:rPr lang="de-DE" sz="1800" smtClean="0"/>
              <a:t>report der EU-KOM gemäß Art. 23 der INSPIRE-Richtlinie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„bilateral meetings“ zwischen EU-KOM und Mitgliedstaaten Ende 2015 / Anfang 2016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„orientation debate“ innerhalb der MIG-P</a:t>
            </a:r>
          </a:p>
          <a:p>
            <a:pPr marL="0" indent="0">
              <a:buNone/>
            </a:pPr>
            <a:r>
              <a:rPr lang="de-DE" sz="1800" b="1" smtClean="0"/>
              <a:t>Erkenntnisse, u.a.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Umsetzungslücken, Defizite im Bereich der Koordinierung mit eReporting-Community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Defizite im Bereich der Nutzung von INSPIRE zur Erfüllung der Umweltberichtspflichten (eReporting)</a:t>
            </a:r>
          </a:p>
          <a:p>
            <a:pPr>
              <a:lnSpc>
                <a:spcPct val="120000"/>
              </a:lnSpc>
            </a:pPr>
            <a:r>
              <a:rPr lang="de-DE" sz="1800" smtClean="0"/>
              <a:t>Defizite im Bereich der Koordinierung mit eGovernment- und Open Data-Aktivitäten</a:t>
            </a:r>
          </a:p>
          <a:p>
            <a:endParaRPr lang="de-DE" smtClean="0"/>
          </a:p>
          <a:p>
            <a:pPr marL="0" indent="0">
              <a:buNone/>
            </a:pP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spc="-40" smtClean="0"/>
              <a:t>Maintenance and Implementation Work Programme 2016-2020</a:t>
            </a:r>
            <a:endParaRPr lang="de-DE" sz="2200" spc="-40"/>
          </a:p>
        </p:txBody>
      </p:sp>
    </p:spTree>
    <p:extLst>
      <p:ext uri="{BB962C8B-B14F-4D97-AF65-F5344CB8AC3E}">
        <p14:creationId xmlns:p14="http://schemas.microsoft.com/office/powerpoint/2010/main" val="1445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b="1" smtClean="0"/>
              <a:t>Handlungsempfehlungen, u.a.</a:t>
            </a:r>
          </a:p>
          <a:p>
            <a:r>
              <a:rPr lang="de-DE" smtClean="0"/>
              <a:t>Anforderungen prüfen und, wenn möglich, vereinfachen (z.B. in Bezug auf die Interoperabilitätsanforderungen für Anhang III Datensätze) </a:t>
            </a:r>
          </a:p>
          <a:p>
            <a:r>
              <a:rPr lang="de-DE" smtClean="0"/>
              <a:t>Zugang und Nutzung von INSPIRE Datensätzen vereinfachen, insbesondere im Bereich des eReporting (wichtiger use case aus Sicht der EU-KOM)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Hintergrund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6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Strategische Ausrichtung</a:t>
            </a:r>
            <a:endParaRPr lang="de-DE"/>
          </a:p>
        </p:txBody>
      </p:sp>
      <p:pic>
        <p:nvPicPr>
          <p:cNvPr id="7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093302" cy="4464496"/>
          </a:xfrm>
          <a:prstGeom prst="rect">
            <a:avLst/>
          </a:prstGeom>
          <a:noFill/>
        </p:spPr>
      </p:pic>
      <p:sp>
        <p:nvSpPr>
          <p:cNvPr id="8" name="Quad Arrow 3"/>
          <p:cNvSpPr/>
          <p:nvPr/>
        </p:nvSpPr>
        <p:spPr>
          <a:xfrm rot="2700000">
            <a:off x="3891361" y="2946127"/>
            <a:ext cx="1253780" cy="1253779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16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smtClean="0"/>
              <a:t>Working Area 1: Fostering Fitness for purpose</a:t>
            </a:r>
            <a:br>
              <a:rPr lang="de-DE" b="1" smtClean="0"/>
            </a:br>
            <a:r>
              <a:rPr lang="de-DE" i="1" smtClean="0"/>
              <a:t>Simplification and streamlining</a:t>
            </a:r>
          </a:p>
          <a:p>
            <a:r>
              <a:rPr lang="de-DE" b="1" smtClean="0"/>
              <a:t>Working Area 2: End user applications (incl. quick wins)</a:t>
            </a:r>
            <a:br>
              <a:rPr lang="de-DE" b="1" smtClean="0"/>
            </a:br>
            <a:r>
              <a:rPr lang="de-DE" i="1" smtClean="0"/>
              <a:t>use of INSPIRE for environmental monitoring and reporting, streamlining INSPIRE monitoring and reporting</a:t>
            </a:r>
          </a:p>
          <a:p>
            <a:r>
              <a:rPr lang="de-DE" b="1" smtClean="0"/>
              <a:t>Working Area 3: Alignment with national, EU and international policies/ initiatives</a:t>
            </a:r>
            <a:br>
              <a:rPr lang="de-DE" b="1" smtClean="0"/>
            </a:br>
            <a:r>
              <a:rPr lang="de-DE" i="1" smtClean="0"/>
              <a:t>Digital Single Market, Copernicus, ISA², UN GGIM, …</a:t>
            </a:r>
          </a:p>
          <a:p>
            <a:r>
              <a:rPr lang="de-DE" b="1" smtClean="0"/>
              <a:t>Working Area 4: Continued support to implementation</a:t>
            </a:r>
            <a:br>
              <a:rPr lang="de-DE" b="1" smtClean="0"/>
            </a:br>
            <a:r>
              <a:rPr lang="de-DE" i="1" smtClean="0"/>
              <a:t>technical guidance, best practices, resolving issues, tools, building capacity, stakeholder engagement, …</a:t>
            </a:r>
            <a:endParaRPr lang="de-DE" i="1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Vier Handlungsfelder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7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Konkrete Arbeitspakete für die Jahre 2016 und 2017, weniger konkret für die darauffolgenden Jahre</a:t>
            </a:r>
          </a:p>
          <a:p>
            <a:r>
              <a:rPr lang="de-DE" smtClean="0"/>
              <a:t>Regelmäßiges Review durch MIG-P, basierend auf Input aus MIG-T </a:t>
            </a:r>
          </a:p>
          <a:p>
            <a:pPr lvl="1"/>
            <a:r>
              <a:rPr lang="de-DE" smtClean="0">
                <a:sym typeface="Wingdings" panose="05000000000000000000" pitchFamily="2" charset="2"/>
              </a:rPr>
              <a:t>Monitoring der in Bearbeitung befindlichen Arbeitspakete</a:t>
            </a:r>
          </a:p>
          <a:p>
            <a:pPr lvl="1"/>
            <a:r>
              <a:rPr lang="de-DE" smtClean="0">
                <a:sym typeface="Wingdings" panose="05000000000000000000" pitchFamily="2" charset="2"/>
              </a:rPr>
              <a:t>Prüfung des Bedarfs für neue Arbeitspakete</a:t>
            </a:r>
          </a:p>
          <a:p>
            <a:r>
              <a:rPr lang="de-DE" smtClean="0">
                <a:sym typeface="Wingdings" panose="05000000000000000000" pitchFamily="2" charset="2"/>
              </a:rPr>
              <a:t>Jährliche Fortschreibung gegen Ende jeden Jahres, erstmals Ende 2017</a:t>
            </a:r>
          </a:p>
          <a:p>
            <a:r>
              <a:rPr lang="de-DE" smtClean="0">
                <a:sym typeface="Wingdings" panose="05000000000000000000" pitchFamily="2" charset="2"/>
              </a:rPr>
              <a:t>Evaluierung des MIWP 2016-2020 im Rahmen der nächsten Evaluierung der INSPIRE-Richtlinie in 2020 (Bericht der EU-KOM gemäß Art. 23)</a:t>
            </a:r>
            <a:br>
              <a:rPr lang="de-DE" smtClean="0">
                <a:sym typeface="Wingdings" panose="05000000000000000000" pitchFamily="2" charset="2"/>
              </a:rPr>
            </a:br>
            <a:r>
              <a:rPr lang="de-DE" smtClean="0">
                <a:sym typeface="Wingdings" panose="05000000000000000000" pitchFamily="2" charset="2"/>
              </a:rPr>
              <a:t> 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Künftige Weiterentwicklung des MIWP 2016-2020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1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835</Words>
  <Application>Microsoft Office PowerPoint</Application>
  <PresentationFormat>Bildschirmpräsentation (4:3)</PresentationFormat>
  <Paragraphs>165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Wingdings</vt:lpstr>
      <vt:lpstr>GDI_DE_100617</vt:lpstr>
      <vt:lpstr>Maintenance and Implementation  Work Programme (MIWP) 2016-2020</vt:lpstr>
      <vt:lpstr>MIG Rules of Procedure</vt:lpstr>
      <vt:lpstr>Abstimmungsprozesse MIG/DE</vt:lpstr>
      <vt:lpstr>Abstimmungsprozesse MIG/DE</vt:lpstr>
      <vt:lpstr>Maintenance and Implementation Work Programme 2016-2020</vt:lpstr>
      <vt:lpstr>Hintergrund</vt:lpstr>
      <vt:lpstr>Strategische Ausrichtung</vt:lpstr>
      <vt:lpstr>Vier Handlungsfelder</vt:lpstr>
      <vt:lpstr>Künftige Weiterentwicklung des MIWP 2016-2020</vt:lpstr>
      <vt:lpstr>Übernahme Arbeitspakete aus MIWP 2014-2016</vt:lpstr>
      <vt:lpstr>Arbeitspakete MIWP 2016-2020</vt:lpstr>
      <vt:lpstr>2016.1 Fitness for purpose – Analysis </vt:lpstr>
      <vt:lpstr>2016.2 Streamlining the monitoring and reporting 2019  </vt:lpstr>
      <vt:lpstr>2016.X Priority list of data sets for eReporting</vt:lpstr>
      <vt:lpstr>Weiteres Vorgehen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38</cp:revision>
  <cp:lastPrinted>1601-01-01T00:00:00Z</cp:lastPrinted>
  <dcterms:created xsi:type="dcterms:W3CDTF">2016-08-16T11:22:14Z</dcterms:created>
  <dcterms:modified xsi:type="dcterms:W3CDTF">2016-08-18T07:18:00Z</dcterms:modified>
</cp:coreProperties>
</file>