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9"/>
  </p:notesMasterIdLst>
  <p:handoutMasterIdLst>
    <p:handoutMasterId r:id="rId10"/>
  </p:handoutMasterIdLst>
  <p:sldIdLst>
    <p:sldId id="256" r:id="rId2"/>
    <p:sldId id="265" r:id="rId3"/>
    <p:sldId id="257" r:id="rId4"/>
    <p:sldId id="263" r:id="rId5"/>
    <p:sldId id="264" r:id="rId6"/>
    <p:sldId id="266" r:id="rId7"/>
    <p:sldId id="268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991414"/>
    <a:srgbClr val="FFFFF0"/>
    <a:srgbClr val="FFE8D9"/>
    <a:srgbClr val="EFE2D9"/>
    <a:srgbClr val="EAEAEA"/>
    <a:srgbClr val="C0504D"/>
    <a:srgbClr val="540000"/>
    <a:srgbClr val="AE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23" autoAdjust="0"/>
    <p:restoredTop sz="90824" autoAdjust="0"/>
  </p:normalViewPr>
  <p:slideViewPr>
    <p:cSldViewPr>
      <p:cViewPr varScale="1">
        <p:scale>
          <a:sx n="91" d="100"/>
          <a:sy n="91" d="100"/>
        </p:scale>
        <p:origin x="840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0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59954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510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 u="sng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57800" y="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 smtClean="0"/>
              <a:t>Klicken Sie, um die Formate des Vorlagentextes zu bearbeiten</a:t>
            </a:r>
          </a:p>
          <a:p>
            <a:pPr lvl="1"/>
            <a:r>
              <a:rPr lang="de-DE" noProof="0" dirty="0" smtClean="0"/>
              <a:t>Zweite Ebene</a:t>
            </a:r>
          </a:p>
          <a:p>
            <a:pPr lvl="2"/>
            <a:r>
              <a:rPr lang="de-DE" noProof="0" dirty="0" smtClean="0"/>
              <a:t>Dritte Ebene</a:t>
            </a:r>
          </a:p>
          <a:p>
            <a:pPr lvl="3"/>
            <a:r>
              <a:rPr lang="de-DE" noProof="0" dirty="0" smtClean="0"/>
              <a:t>Vierte Ebene</a:t>
            </a:r>
          </a:p>
          <a:p>
            <a:pPr lvl="4"/>
            <a:r>
              <a:rPr lang="de-DE" noProof="0" dirty="0" smtClean="0"/>
              <a:t>Fünfte Ebene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939337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buChar char="•"/>
      <a:defRPr kumimoji="1" sz="1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buChar char="-"/>
      <a:defRPr kumimoji="1" sz="1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creativecommons.org/licenses/by-sa/3.0/de/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creativecommons.org/licenses/by-sa/3.0/de/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8"/>
          <p:cNvSpPr txBox="1">
            <a:spLocks noChangeArrowheads="1"/>
          </p:cNvSpPr>
          <p:nvPr userDrawn="1"/>
        </p:nvSpPr>
        <p:spPr bwMode="auto">
          <a:xfrm>
            <a:off x="1428750" y="409575"/>
            <a:ext cx="7543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endParaRPr kumimoji="0" lang="de-DE" sz="2400" kern="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8" name="Gerade Verbindung 13"/>
          <p:cNvCxnSpPr>
            <a:cxnSpLocks noChangeShapeType="1"/>
          </p:cNvCxnSpPr>
          <p:nvPr userDrawn="1"/>
        </p:nvCxnSpPr>
        <p:spPr bwMode="auto">
          <a:xfrm>
            <a:off x="1200184" y="682626"/>
            <a:ext cx="7715274" cy="0"/>
          </a:xfrm>
          <a:prstGeom prst="line">
            <a:avLst/>
          </a:prstGeom>
          <a:noFill/>
          <a:ln w="12700" algn="ctr">
            <a:solidFill>
              <a:srgbClr val="991414"/>
            </a:solidFill>
            <a:round/>
            <a:headEnd/>
            <a:tailEnd/>
          </a:ln>
        </p:spPr>
      </p:cxnSp>
      <p:sp>
        <p:nvSpPr>
          <p:cNvPr id="8397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571744"/>
            <a:ext cx="6400800" cy="3352800"/>
          </a:xfrm>
          <a:noFill/>
        </p:spPr>
        <p:txBody>
          <a:bodyPr/>
          <a:lstStyle>
            <a:lvl1pPr marL="0" indent="0" algn="ctr">
              <a:defRPr sz="1600"/>
            </a:lvl1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cxnSp>
        <p:nvCxnSpPr>
          <p:cNvPr id="27" name="Gerade Verbindung 26"/>
          <p:cNvCxnSpPr/>
          <p:nvPr userDrawn="1"/>
        </p:nvCxnSpPr>
        <p:spPr bwMode="auto">
          <a:xfrm>
            <a:off x="5357818" y="1000108"/>
            <a:ext cx="914400" cy="914400"/>
          </a:xfrm>
          <a:prstGeom prst="line">
            <a:avLst/>
          </a:prstGeom>
          <a:solidFill>
            <a:srgbClr val="CE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feld 10"/>
          <p:cNvSpPr txBox="1"/>
          <p:nvPr userDrawn="1"/>
        </p:nvSpPr>
        <p:spPr>
          <a:xfrm>
            <a:off x="6018859" y="675562"/>
            <a:ext cx="314325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de-DE" sz="1000" dirty="0" smtClean="0">
                <a:solidFill>
                  <a:srgbClr val="FFFFF0"/>
                </a:solidFill>
              </a:rPr>
              <a:t>               </a:t>
            </a:r>
            <a:r>
              <a:rPr lang="de-DE" sz="950" spc="30" dirty="0" smtClean="0">
                <a:solidFill>
                  <a:srgbClr val="991414"/>
                </a:solidFill>
              </a:rPr>
              <a:t>Geodateninfrastruktur</a:t>
            </a:r>
            <a:r>
              <a:rPr lang="de-DE" sz="950" spc="30" baseline="0" dirty="0" smtClean="0">
                <a:solidFill>
                  <a:srgbClr val="991414"/>
                </a:solidFill>
              </a:rPr>
              <a:t> Deutschland</a:t>
            </a:r>
            <a:endParaRPr lang="de-DE" sz="950" b="1" spc="30" dirty="0">
              <a:solidFill>
                <a:srgbClr val="991414"/>
              </a:solidFill>
            </a:endParaRPr>
          </a:p>
        </p:txBody>
      </p:sp>
      <p:cxnSp>
        <p:nvCxnSpPr>
          <p:cNvPr id="12" name="Gerade Verbindung 11"/>
          <p:cNvCxnSpPr/>
          <p:nvPr userDrawn="1"/>
        </p:nvCxnSpPr>
        <p:spPr bwMode="auto">
          <a:xfrm rot="5400000">
            <a:off x="6715140" y="785794"/>
            <a:ext cx="142876" cy="0"/>
          </a:xfrm>
          <a:prstGeom prst="line">
            <a:avLst/>
          </a:prstGeom>
          <a:solidFill>
            <a:srgbClr val="CE0000"/>
          </a:solidFill>
          <a:ln w="12700" cap="flat" cmpd="sng" algn="ctr">
            <a:solidFill>
              <a:srgbClr val="99141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Gerade Verbindung 12"/>
          <p:cNvCxnSpPr/>
          <p:nvPr userDrawn="1"/>
        </p:nvCxnSpPr>
        <p:spPr bwMode="auto">
          <a:xfrm rot="5400000">
            <a:off x="8833698" y="787446"/>
            <a:ext cx="142876" cy="0"/>
          </a:xfrm>
          <a:prstGeom prst="line">
            <a:avLst/>
          </a:prstGeom>
          <a:solidFill>
            <a:srgbClr val="CE0000"/>
          </a:solidFill>
          <a:ln w="12700" cap="flat" cmpd="sng" algn="ctr">
            <a:solidFill>
              <a:srgbClr val="99141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Rectangle 6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85852" y="6430392"/>
            <a:ext cx="6643734" cy="27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100" dirty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smtClean="0"/>
              <a:t>&lt; Thema des Vortrags &gt;   Bearbeiten unter Einfügen/Kopf- und Fußzeile</a:t>
            </a:r>
            <a:endParaRPr lang="de-DE"/>
          </a:p>
        </p:txBody>
      </p:sp>
      <p:sp>
        <p:nvSpPr>
          <p:cNvPr id="17" name="Datumsplatzhalter 11"/>
          <p:cNvSpPr>
            <a:spLocks noGrp="1"/>
          </p:cNvSpPr>
          <p:nvPr>
            <p:ph type="dt" sz="half" idx="2"/>
          </p:nvPr>
        </p:nvSpPr>
        <p:spPr>
          <a:xfrm>
            <a:off x="311358" y="6429396"/>
            <a:ext cx="9030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&lt; Datum &gt;</a:t>
            </a:r>
            <a:endParaRPr lang="de-DE"/>
          </a:p>
        </p:txBody>
      </p:sp>
      <p:sp>
        <p:nvSpPr>
          <p:cNvPr id="18" name="Foliennummernplatzhalter 12"/>
          <p:cNvSpPr>
            <a:spLocks noGrp="1"/>
          </p:cNvSpPr>
          <p:nvPr>
            <p:ph type="sldNum" sz="quarter" idx="4"/>
          </p:nvPr>
        </p:nvSpPr>
        <p:spPr>
          <a:xfrm>
            <a:off x="8001024" y="6429396"/>
            <a:ext cx="8572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C8CC180-21C8-46DF-9D79-26A4901F925C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20" name="Titel 19"/>
          <p:cNvSpPr>
            <a:spLocks noGrp="1"/>
          </p:cNvSpPr>
          <p:nvPr>
            <p:ph type="title"/>
          </p:nvPr>
        </p:nvSpPr>
        <p:spPr>
          <a:xfrm>
            <a:off x="642910" y="1571612"/>
            <a:ext cx="7858180" cy="439718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rgbClr val="991414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pic>
        <p:nvPicPr>
          <p:cNvPr id="19" name="Grafik 18" descr="by-sa.png">
            <a:hlinkClick r:id="rId2"/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380312" y="6453336"/>
            <a:ext cx="576063" cy="201551"/>
          </a:xfrm>
          <a:prstGeom prst="rect">
            <a:avLst/>
          </a:prstGeom>
        </p:spPr>
      </p:pic>
      <p:cxnSp>
        <p:nvCxnSpPr>
          <p:cNvPr id="25" name="Gerade Verbindung 24"/>
          <p:cNvCxnSpPr/>
          <p:nvPr userDrawn="1"/>
        </p:nvCxnSpPr>
        <p:spPr bwMode="auto">
          <a:xfrm>
            <a:off x="2483768" y="3501008"/>
            <a:ext cx="914400" cy="914400"/>
          </a:xfrm>
          <a:prstGeom prst="line">
            <a:avLst/>
          </a:prstGeom>
          <a:solidFill>
            <a:srgbClr val="CE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1" name="Grafik 11" descr="Logo_GDI-DE_textstark-ansicht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25" y="176213"/>
            <a:ext cx="106680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8"/>
          <p:cNvSpPr txBox="1">
            <a:spLocks noChangeArrowheads="1"/>
          </p:cNvSpPr>
          <p:nvPr userDrawn="1"/>
        </p:nvSpPr>
        <p:spPr bwMode="auto">
          <a:xfrm>
            <a:off x="1428750" y="409575"/>
            <a:ext cx="7543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endParaRPr kumimoji="0" lang="de-DE" sz="2400" kern="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8" name="Gerade Verbindung 13"/>
          <p:cNvCxnSpPr>
            <a:cxnSpLocks noChangeShapeType="1"/>
          </p:cNvCxnSpPr>
          <p:nvPr userDrawn="1"/>
        </p:nvCxnSpPr>
        <p:spPr bwMode="auto">
          <a:xfrm>
            <a:off x="1200184" y="682626"/>
            <a:ext cx="7715274" cy="0"/>
          </a:xfrm>
          <a:prstGeom prst="line">
            <a:avLst/>
          </a:prstGeom>
          <a:noFill/>
          <a:ln w="12700" algn="ctr">
            <a:solidFill>
              <a:srgbClr val="991414"/>
            </a:solidFill>
            <a:round/>
            <a:headEnd/>
            <a:tailEnd/>
          </a:ln>
        </p:spPr>
      </p:cxnSp>
      <p:cxnSp>
        <p:nvCxnSpPr>
          <p:cNvPr id="27" name="Gerade Verbindung 26"/>
          <p:cNvCxnSpPr/>
          <p:nvPr userDrawn="1"/>
        </p:nvCxnSpPr>
        <p:spPr bwMode="auto">
          <a:xfrm>
            <a:off x="5357818" y="1000108"/>
            <a:ext cx="914400" cy="914400"/>
          </a:xfrm>
          <a:prstGeom prst="line">
            <a:avLst/>
          </a:prstGeom>
          <a:solidFill>
            <a:srgbClr val="CE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feld 10"/>
          <p:cNvSpPr txBox="1"/>
          <p:nvPr userDrawn="1"/>
        </p:nvSpPr>
        <p:spPr>
          <a:xfrm>
            <a:off x="6018859" y="675562"/>
            <a:ext cx="314325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de-DE" sz="1000" dirty="0" smtClean="0">
                <a:solidFill>
                  <a:srgbClr val="FFFFF0"/>
                </a:solidFill>
              </a:rPr>
              <a:t>               </a:t>
            </a:r>
            <a:r>
              <a:rPr lang="de-DE" sz="950" spc="30" dirty="0" smtClean="0">
                <a:solidFill>
                  <a:srgbClr val="991414"/>
                </a:solidFill>
              </a:rPr>
              <a:t>Geodateninfrastruktur</a:t>
            </a:r>
            <a:r>
              <a:rPr lang="de-DE" sz="950" spc="30" baseline="0" dirty="0" smtClean="0">
                <a:solidFill>
                  <a:srgbClr val="991414"/>
                </a:solidFill>
              </a:rPr>
              <a:t> Deutschland</a:t>
            </a:r>
            <a:endParaRPr lang="de-DE" sz="950" b="1" spc="30" dirty="0">
              <a:solidFill>
                <a:srgbClr val="991414"/>
              </a:solidFill>
            </a:endParaRPr>
          </a:p>
        </p:txBody>
      </p:sp>
      <p:cxnSp>
        <p:nvCxnSpPr>
          <p:cNvPr id="12" name="Gerade Verbindung 11"/>
          <p:cNvCxnSpPr/>
          <p:nvPr userDrawn="1"/>
        </p:nvCxnSpPr>
        <p:spPr bwMode="auto">
          <a:xfrm rot="5400000">
            <a:off x="6715140" y="785794"/>
            <a:ext cx="142876" cy="0"/>
          </a:xfrm>
          <a:prstGeom prst="line">
            <a:avLst/>
          </a:prstGeom>
          <a:solidFill>
            <a:srgbClr val="CE0000"/>
          </a:solidFill>
          <a:ln w="12700" cap="flat" cmpd="sng" algn="ctr">
            <a:solidFill>
              <a:srgbClr val="99141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Gerade Verbindung 12"/>
          <p:cNvCxnSpPr/>
          <p:nvPr userDrawn="1"/>
        </p:nvCxnSpPr>
        <p:spPr bwMode="auto">
          <a:xfrm rot="5400000">
            <a:off x="8833698" y="787446"/>
            <a:ext cx="142876" cy="0"/>
          </a:xfrm>
          <a:prstGeom prst="line">
            <a:avLst/>
          </a:prstGeom>
          <a:solidFill>
            <a:srgbClr val="CE0000"/>
          </a:solidFill>
          <a:ln w="12700" cap="flat" cmpd="sng" algn="ctr">
            <a:solidFill>
              <a:srgbClr val="99141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Rectangle 6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85852" y="6430392"/>
            <a:ext cx="6643734" cy="27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100" dirty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smtClean="0"/>
              <a:t>&lt; Thema des Vortrags &gt;   Bearbeiten unter Einfügen/Kopf- und Fußzeile</a:t>
            </a:r>
            <a:endParaRPr lang="de-DE"/>
          </a:p>
        </p:txBody>
      </p:sp>
      <p:sp>
        <p:nvSpPr>
          <p:cNvPr id="17" name="Datumsplatzhalter 11"/>
          <p:cNvSpPr>
            <a:spLocks noGrp="1"/>
          </p:cNvSpPr>
          <p:nvPr>
            <p:ph type="dt" sz="half" idx="2"/>
          </p:nvPr>
        </p:nvSpPr>
        <p:spPr>
          <a:xfrm>
            <a:off x="311358" y="6429396"/>
            <a:ext cx="9030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&lt; Datum &gt;</a:t>
            </a:r>
            <a:endParaRPr lang="de-DE"/>
          </a:p>
        </p:txBody>
      </p:sp>
      <p:sp>
        <p:nvSpPr>
          <p:cNvPr id="18" name="Foliennummernplatzhalter 12"/>
          <p:cNvSpPr>
            <a:spLocks noGrp="1"/>
          </p:cNvSpPr>
          <p:nvPr>
            <p:ph type="sldNum" sz="quarter" idx="4"/>
          </p:nvPr>
        </p:nvSpPr>
        <p:spPr>
          <a:xfrm>
            <a:off x="8001024" y="6429396"/>
            <a:ext cx="8572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C8CC180-21C8-46DF-9D79-26A4901F925C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20" name="Titel 19"/>
          <p:cNvSpPr>
            <a:spLocks noGrp="1"/>
          </p:cNvSpPr>
          <p:nvPr>
            <p:ph type="title"/>
          </p:nvPr>
        </p:nvSpPr>
        <p:spPr>
          <a:xfrm>
            <a:off x="642910" y="1571612"/>
            <a:ext cx="7858180" cy="439718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rgbClr val="991414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pic>
        <p:nvPicPr>
          <p:cNvPr id="19" name="Grafik 18" descr="by-sa.png">
            <a:hlinkClick r:id="rId2"/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380312" y="6453336"/>
            <a:ext cx="576063" cy="201551"/>
          </a:xfrm>
          <a:prstGeom prst="rect">
            <a:avLst/>
          </a:prstGeom>
        </p:spPr>
      </p:pic>
      <p:sp>
        <p:nvSpPr>
          <p:cNvPr id="22" name="Bildplatzhalter 20"/>
          <p:cNvSpPr>
            <a:spLocks noGrp="1"/>
          </p:cNvSpPr>
          <p:nvPr>
            <p:ph type="pic" sz="quarter" idx="10"/>
          </p:nvPr>
        </p:nvSpPr>
        <p:spPr>
          <a:xfrm>
            <a:off x="1403648" y="2565400"/>
            <a:ext cx="6408712" cy="338388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/>
          </a:p>
        </p:txBody>
      </p:sp>
      <p:pic>
        <p:nvPicPr>
          <p:cNvPr id="15" name="Grafik 11" descr="Logo_GDI-DE_textstark-ansicht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25" y="176213"/>
            <a:ext cx="106680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>
            <a:lvl1pPr marL="265113" indent="-265113">
              <a:lnSpc>
                <a:spcPct val="150000"/>
              </a:lnSpc>
              <a:buSzPct val="90000"/>
              <a:buFont typeface="Wingdings" pitchFamily="2" charset="2"/>
              <a:buChar char="§"/>
              <a:defRPr sz="2000"/>
            </a:lvl1pPr>
            <a:lvl2pPr marL="623888" indent="-265113">
              <a:lnSpc>
                <a:spcPct val="150000"/>
              </a:lnSpc>
              <a:buClr>
                <a:srgbClr val="991414"/>
              </a:buClr>
              <a:buSzPct val="90000"/>
              <a:buFont typeface="Wingdings" pitchFamily="2" charset="2"/>
              <a:buChar char="§"/>
              <a:defRPr sz="1800">
                <a:solidFill>
                  <a:schemeClr val="tx1"/>
                </a:solidFill>
              </a:defRPr>
            </a:lvl2pPr>
            <a:lvl3pPr marL="982663" indent="-265113">
              <a:lnSpc>
                <a:spcPct val="150000"/>
              </a:lnSpc>
              <a:buClr>
                <a:srgbClr val="991414"/>
              </a:buClr>
              <a:buSzPct val="90000"/>
              <a:buFont typeface="Wingdings" pitchFamily="2" charset="2"/>
              <a:buChar char="§"/>
              <a:defRPr sz="1600"/>
            </a:lvl3pPr>
            <a:lvl4pPr marL="1341438" indent="-265113">
              <a:lnSpc>
                <a:spcPct val="150000"/>
              </a:lnSpc>
              <a:buClr>
                <a:srgbClr val="991414"/>
              </a:buClr>
              <a:buSzPct val="90000"/>
              <a:buFont typeface="Wingdings" pitchFamily="2" charset="2"/>
              <a:buChar char="§"/>
              <a:defRPr sz="1400"/>
            </a:lvl4pPr>
            <a:lvl5pPr marL="1076325" indent="-273050">
              <a:lnSpc>
                <a:spcPct val="150000"/>
              </a:lnSpc>
              <a:buClr>
                <a:srgbClr val="991414"/>
              </a:buClr>
              <a:buSzPct val="90000"/>
              <a:buFont typeface="Wingdings" pitchFamily="2" charset="2"/>
              <a:buChar char="§"/>
              <a:defRPr sz="13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7" name="Rectangle 6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85852" y="6430392"/>
            <a:ext cx="6643734" cy="27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100" dirty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smtClean="0"/>
              <a:t>&lt; Thema des Vortrags &gt;   Bearbeiten unter Einfügen/Kopf- und Fußzeile</a:t>
            </a:r>
            <a:endParaRPr lang="de-DE"/>
          </a:p>
        </p:txBody>
      </p:sp>
      <p:sp>
        <p:nvSpPr>
          <p:cNvPr id="9" name="Datumsplatzhalter 11"/>
          <p:cNvSpPr>
            <a:spLocks noGrp="1"/>
          </p:cNvSpPr>
          <p:nvPr>
            <p:ph type="dt" sz="half" idx="2"/>
          </p:nvPr>
        </p:nvSpPr>
        <p:spPr>
          <a:xfrm>
            <a:off x="311358" y="6429396"/>
            <a:ext cx="9030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&lt; Datum &gt;</a:t>
            </a:r>
            <a:endParaRPr lang="de-DE"/>
          </a:p>
        </p:txBody>
      </p:sp>
      <p:sp>
        <p:nvSpPr>
          <p:cNvPr id="10" name="Foliennummernplatzhalter 12"/>
          <p:cNvSpPr>
            <a:spLocks noGrp="1"/>
          </p:cNvSpPr>
          <p:nvPr>
            <p:ph type="sldNum" sz="quarter" idx="4"/>
          </p:nvPr>
        </p:nvSpPr>
        <p:spPr>
          <a:xfrm>
            <a:off x="8001024" y="6429396"/>
            <a:ext cx="8572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C8CC180-21C8-46DF-9D79-26A4901F925C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2" name="Titel 19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858180" cy="439718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4191000" cy="5181600"/>
          </a:xfrm>
        </p:spPr>
        <p:txBody>
          <a:bodyPr/>
          <a:lstStyle>
            <a:lvl1pPr marL="0" indent="0">
              <a:defRPr sz="2200"/>
            </a:lvl1pPr>
            <a:lvl2pPr marL="265113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2000"/>
            </a:lvl2pPr>
            <a:lvl3pPr marL="538163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800"/>
            </a:lvl3pPr>
            <a:lvl4pPr marL="803275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1600"/>
            </a:lvl4pPr>
            <a:lvl5pPr marL="1076325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191000" cy="5181600"/>
          </a:xfrm>
        </p:spPr>
        <p:txBody>
          <a:bodyPr/>
          <a:lstStyle>
            <a:lvl1pPr marL="0" indent="0">
              <a:defRPr sz="2200"/>
            </a:lvl1pPr>
            <a:lvl2pPr marL="265113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2000"/>
            </a:lvl2pPr>
            <a:lvl3pPr marL="538163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800"/>
            </a:lvl3pPr>
            <a:lvl4pPr marL="803275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1600"/>
            </a:lvl4pPr>
            <a:lvl5pPr marL="1076325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9" name="Rectangle 6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85852" y="6430392"/>
            <a:ext cx="6643734" cy="27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100" dirty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smtClean="0"/>
              <a:t>&lt; Thema des Vortrags &gt;   Bearbeiten unter Einfügen/Kopf- und Fußzeile</a:t>
            </a:r>
            <a:endParaRPr lang="de-DE"/>
          </a:p>
        </p:txBody>
      </p:sp>
      <p:sp>
        <p:nvSpPr>
          <p:cNvPr id="10" name="Datumsplatzhalter 11"/>
          <p:cNvSpPr>
            <a:spLocks noGrp="1"/>
          </p:cNvSpPr>
          <p:nvPr>
            <p:ph type="dt" sz="half" idx="10"/>
          </p:nvPr>
        </p:nvSpPr>
        <p:spPr>
          <a:xfrm>
            <a:off x="311358" y="6429396"/>
            <a:ext cx="9030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&lt; Datum &gt;</a:t>
            </a:r>
            <a:endParaRPr lang="de-DE"/>
          </a:p>
        </p:txBody>
      </p:sp>
      <p:sp>
        <p:nvSpPr>
          <p:cNvPr id="11" name="Foliennummernplatzhalter 12"/>
          <p:cNvSpPr>
            <a:spLocks noGrp="1"/>
          </p:cNvSpPr>
          <p:nvPr>
            <p:ph type="sldNum" sz="quarter" idx="4"/>
          </p:nvPr>
        </p:nvSpPr>
        <p:spPr>
          <a:xfrm>
            <a:off x="8001024" y="6429396"/>
            <a:ext cx="8572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C8CC180-21C8-46DF-9D79-26A4901F925C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2" name="Titel 19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858180" cy="439718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071546"/>
            <a:ext cx="4040188" cy="714380"/>
          </a:xfrm>
          <a:noFill/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785926"/>
            <a:ext cx="4040188" cy="4429156"/>
          </a:xfrm>
        </p:spPr>
        <p:txBody>
          <a:bodyPr/>
          <a:lstStyle>
            <a:lvl1pPr marL="0" indent="0">
              <a:defRPr sz="2000"/>
            </a:lvl1pPr>
            <a:lvl2pPr marL="265113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2000"/>
            </a:lvl2pPr>
            <a:lvl3pPr marL="538163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800"/>
            </a:lvl3pPr>
            <a:lvl4pPr marL="803275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1600"/>
            </a:lvl4pPr>
            <a:lvl5pPr marL="1076325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071546"/>
            <a:ext cx="4041775" cy="714380"/>
          </a:xfrm>
          <a:noFill/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785926"/>
            <a:ext cx="4041775" cy="4429156"/>
          </a:xfrm>
        </p:spPr>
        <p:txBody>
          <a:bodyPr/>
          <a:lstStyle>
            <a:lvl1pPr marL="0" indent="0">
              <a:defRPr sz="2000"/>
            </a:lvl1pPr>
            <a:lvl2pPr marL="265113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2000"/>
            </a:lvl2pPr>
            <a:lvl3pPr marL="538163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800"/>
            </a:lvl3pPr>
            <a:lvl4pPr marL="803275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1600"/>
            </a:lvl4pPr>
            <a:lvl5pPr marL="1076325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0" name="Rectangle 61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1285852" y="6430392"/>
            <a:ext cx="6643734" cy="27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100" dirty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smtClean="0"/>
              <a:t>&lt; Thema des Vortrags &gt;   Bearbeiten unter Einfügen/Kopf- und Fußzeile</a:t>
            </a:r>
            <a:endParaRPr lang="de-DE"/>
          </a:p>
        </p:txBody>
      </p:sp>
      <p:sp>
        <p:nvSpPr>
          <p:cNvPr id="11" name="Datumsplatzhalter 11"/>
          <p:cNvSpPr>
            <a:spLocks noGrp="1"/>
          </p:cNvSpPr>
          <p:nvPr>
            <p:ph type="dt" sz="half" idx="11"/>
          </p:nvPr>
        </p:nvSpPr>
        <p:spPr>
          <a:xfrm>
            <a:off x="311358" y="6429396"/>
            <a:ext cx="9030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&lt; Datum &gt;</a:t>
            </a:r>
            <a:endParaRPr lang="de-DE"/>
          </a:p>
        </p:txBody>
      </p:sp>
      <p:sp>
        <p:nvSpPr>
          <p:cNvPr id="12" name="Foliennummernplatzhalter 12"/>
          <p:cNvSpPr>
            <a:spLocks noGrp="1"/>
          </p:cNvSpPr>
          <p:nvPr>
            <p:ph type="sldNum" sz="quarter" idx="12"/>
          </p:nvPr>
        </p:nvSpPr>
        <p:spPr>
          <a:xfrm>
            <a:off x="8001024" y="6429396"/>
            <a:ext cx="8572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C8CC180-21C8-46DF-9D79-26A4901F925C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3" name="Titel 19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858180" cy="439718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071546"/>
            <a:ext cx="3008313" cy="1071570"/>
          </a:xfrm>
          <a:prstGeom prst="rect">
            <a:avLst/>
          </a:prstGeom>
          <a:noFill/>
        </p:spPr>
        <p:txBody>
          <a:bodyPr/>
          <a:lstStyle>
            <a:lvl1pPr algn="l">
              <a:defRPr sz="2200" b="0">
                <a:solidFill>
                  <a:srgbClr val="991414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1096909"/>
            <a:ext cx="5111750" cy="5189612"/>
          </a:xfrm>
        </p:spPr>
        <p:txBody>
          <a:bodyPr/>
          <a:lstStyle>
            <a:lvl1pPr marL="0" indent="0">
              <a:defRPr sz="2200"/>
            </a:lvl1pPr>
            <a:lvl2pPr marL="265113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2200"/>
            </a:lvl2pPr>
            <a:lvl3pPr marL="538163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800">
                <a:solidFill>
                  <a:schemeClr val="tx1"/>
                </a:solidFill>
              </a:defRPr>
            </a:lvl3pPr>
            <a:lvl4pPr marL="803275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1800"/>
            </a:lvl4pPr>
            <a:lvl5pPr marL="1076325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2214555"/>
            <a:ext cx="3008313" cy="4071966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8" name="Rectangle 6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85852" y="6430392"/>
            <a:ext cx="6643734" cy="27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100" dirty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smtClean="0"/>
              <a:t>&lt; Thema des Vortrags &gt;   Bearbeiten unter Einfügen/Kopf- und Fußzeile</a:t>
            </a:r>
            <a:endParaRPr lang="de-DE"/>
          </a:p>
        </p:txBody>
      </p:sp>
      <p:sp>
        <p:nvSpPr>
          <p:cNvPr id="10" name="Datumsplatzhalter 11"/>
          <p:cNvSpPr>
            <a:spLocks noGrp="1"/>
          </p:cNvSpPr>
          <p:nvPr>
            <p:ph type="dt" sz="half" idx="10"/>
          </p:nvPr>
        </p:nvSpPr>
        <p:spPr>
          <a:xfrm>
            <a:off x="311358" y="6429396"/>
            <a:ext cx="9030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&lt; Datum &gt;</a:t>
            </a:r>
            <a:endParaRPr lang="de-DE"/>
          </a:p>
        </p:txBody>
      </p:sp>
      <p:sp>
        <p:nvSpPr>
          <p:cNvPr id="11" name="Foliennummernplatzhalter 12"/>
          <p:cNvSpPr>
            <a:spLocks noGrp="1"/>
          </p:cNvSpPr>
          <p:nvPr>
            <p:ph type="sldNum" sz="quarter" idx="4"/>
          </p:nvPr>
        </p:nvSpPr>
        <p:spPr>
          <a:xfrm>
            <a:off x="8001024" y="6429396"/>
            <a:ext cx="8572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C8CC180-21C8-46DF-9D79-26A4901F925C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4" name="Titel 19"/>
          <p:cNvSpPr txBox="1">
            <a:spLocks/>
          </p:cNvSpPr>
          <p:nvPr userDrawn="1"/>
        </p:nvSpPr>
        <p:spPr>
          <a:xfrm>
            <a:off x="1142976" y="274638"/>
            <a:ext cx="7858180" cy="43971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Titelmasterformat durch Klicken bearbeiten</a:t>
            </a:r>
            <a:endParaRPr kumimoji="0" lang="de-DE" sz="24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1130294"/>
            <a:ext cx="5486400" cy="3870342"/>
          </a:xfrm>
          <a:noFill/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noFill/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Rectangle 6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85852" y="6430392"/>
            <a:ext cx="6643734" cy="27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100" dirty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smtClean="0"/>
              <a:t>&lt; Thema des Vortrags &gt;   Bearbeiten unter Einfügen/Kopf- und Fußzeile</a:t>
            </a:r>
            <a:endParaRPr lang="de-DE"/>
          </a:p>
        </p:txBody>
      </p:sp>
      <p:sp>
        <p:nvSpPr>
          <p:cNvPr id="8" name="Datumsplatzhalter 11"/>
          <p:cNvSpPr>
            <a:spLocks noGrp="1"/>
          </p:cNvSpPr>
          <p:nvPr>
            <p:ph type="dt" sz="half" idx="10"/>
          </p:nvPr>
        </p:nvSpPr>
        <p:spPr>
          <a:xfrm>
            <a:off x="311358" y="6429396"/>
            <a:ext cx="9030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&lt; Datum &gt;</a:t>
            </a:r>
            <a:endParaRPr lang="de-DE"/>
          </a:p>
        </p:txBody>
      </p:sp>
      <p:sp>
        <p:nvSpPr>
          <p:cNvPr id="10" name="Foliennummernplatzhalter 12"/>
          <p:cNvSpPr>
            <a:spLocks noGrp="1"/>
          </p:cNvSpPr>
          <p:nvPr>
            <p:ph type="sldNum" sz="quarter" idx="4"/>
          </p:nvPr>
        </p:nvSpPr>
        <p:spPr>
          <a:xfrm>
            <a:off x="8001024" y="6429396"/>
            <a:ext cx="8572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C8CC180-21C8-46DF-9D79-26A4901F925C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1" name="Titel 19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858180" cy="439718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hyperlink" Target="http://creativecommons.org/licenses/by-sa/3.0/de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5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066800"/>
            <a:ext cx="85344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Klicken Sie hier, um das Format des Folienmasters zu bearbeiten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2109" name="Rectangle 6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85852" y="6430392"/>
            <a:ext cx="6643734" cy="27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100" dirty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smtClean="0"/>
              <a:t>&lt; Thema des Vortrags &gt;   Bearbeiten unter Einfügen/Kopf- und Fußzeile</a:t>
            </a:r>
            <a:endParaRPr lang="de-DE"/>
          </a:p>
        </p:txBody>
      </p:sp>
      <p:cxnSp>
        <p:nvCxnSpPr>
          <p:cNvPr id="1030" name="Gerade Verbindung 14"/>
          <p:cNvCxnSpPr>
            <a:cxnSpLocks noChangeShapeType="1"/>
          </p:cNvCxnSpPr>
          <p:nvPr/>
        </p:nvCxnSpPr>
        <p:spPr bwMode="auto">
          <a:xfrm>
            <a:off x="3429000" y="6572250"/>
            <a:ext cx="914400" cy="91440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cxnSp>
        <p:nvCxnSpPr>
          <p:cNvPr id="1031" name="Gerade Verbindung 22"/>
          <p:cNvCxnSpPr>
            <a:cxnSpLocks noChangeShapeType="1"/>
          </p:cNvCxnSpPr>
          <p:nvPr/>
        </p:nvCxnSpPr>
        <p:spPr bwMode="auto">
          <a:xfrm>
            <a:off x="1428750" y="857250"/>
            <a:ext cx="1071563" cy="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cxnSp>
        <p:nvCxnSpPr>
          <p:cNvPr id="14" name="Gerade Verbindung 13"/>
          <p:cNvCxnSpPr>
            <a:cxnSpLocks noChangeShapeType="1"/>
          </p:cNvCxnSpPr>
          <p:nvPr/>
        </p:nvCxnSpPr>
        <p:spPr bwMode="auto">
          <a:xfrm>
            <a:off x="1200184" y="682626"/>
            <a:ext cx="7715274" cy="0"/>
          </a:xfrm>
          <a:prstGeom prst="line">
            <a:avLst/>
          </a:prstGeom>
          <a:noFill/>
          <a:ln w="12700" algn="ctr">
            <a:solidFill>
              <a:srgbClr val="991414"/>
            </a:solidFill>
            <a:round/>
            <a:headEnd/>
            <a:tailEnd/>
          </a:ln>
        </p:spPr>
      </p:cxnSp>
      <p:sp>
        <p:nvSpPr>
          <p:cNvPr id="21" name="Textfeld 20"/>
          <p:cNvSpPr txBox="1"/>
          <p:nvPr/>
        </p:nvSpPr>
        <p:spPr>
          <a:xfrm>
            <a:off x="6018859" y="675562"/>
            <a:ext cx="314325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de-DE" sz="1000" dirty="0" smtClean="0">
                <a:solidFill>
                  <a:srgbClr val="FFFFF0"/>
                </a:solidFill>
              </a:rPr>
              <a:t>               </a:t>
            </a:r>
            <a:r>
              <a:rPr lang="de-DE" sz="950" spc="30" dirty="0" smtClean="0">
                <a:solidFill>
                  <a:srgbClr val="991414"/>
                </a:solidFill>
              </a:rPr>
              <a:t>Geodateninfrastruktur</a:t>
            </a:r>
            <a:r>
              <a:rPr lang="de-DE" sz="950" spc="30" baseline="0" dirty="0" smtClean="0">
                <a:solidFill>
                  <a:srgbClr val="991414"/>
                </a:solidFill>
              </a:rPr>
              <a:t> Deutschland</a:t>
            </a:r>
            <a:endParaRPr lang="de-DE" sz="950" b="1" spc="30" dirty="0">
              <a:solidFill>
                <a:srgbClr val="991414"/>
              </a:solidFill>
            </a:endParaRPr>
          </a:p>
        </p:txBody>
      </p:sp>
      <p:cxnSp>
        <p:nvCxnSpPr>
          <p:cNvPr id="22" name="Gerade Verbindung 21"/>
          <p:cNvCxnSpPr/>
          <p:nvPr/>
        </p:nvCxnSpPr>
        <p:spPr bwMode="auto">
          <a:xfrm rot="5400000">
            <a:off x="6715140" y="785794"/>
            <a:ext cx="142876" cy="0"/>
          </a:xfrm>
          <a:prstGeom prst="line">
            <a:avLst/>
          </a:prstGeom>
          <a:solidFill>
            <a:srgbClr val="CE0000"/>
          </a:solidFill>
          <a:ln w="12700" cap="flat" cmpd="sng" algn="ctr">
            <a:solidFill>
              <a:srgbClr val="99141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Gerade Verbindung 22"/>
          <p:cNvCxnSpPr/>
          <p:nvPr/>
        </p:nvCxnSpPr>
        <p:spPr bwMode="auto">
          <a:xfrm rot="5400000">
            <a:off x="8833698" y="787446"/>
            <a:ext cx="142876" cy="0"/>
          </a:xfrm>
          <a:prstGeom prst="line">
            <a:avLst/>
          </a:prstGeom>
          <a:solidFill>
            <a:srgbClr val="CE0000"/>
          </a:solidFill>
          <a:ln w="12700" cap="flat" cmpd="sng" algn="ctr">
            <a:solidFill>
              <a:srgbClr val="99141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Datumsplatzhalter 11"/>
          <p:cNvSpPr>
            <a:spLocks noGrp="1"/>
          </p:cNvSpPr>
          <p:nvPr>
            <p:ph type="dt" sz="half" idx="2"/>
          </p:nvPr>
        </p:nvSpPr>
        <p:spPr>
          <a:xfrm>
            <a:off x="311358" y="6429396"/>
            <a:ext cx="9030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&lt; Datum &gt;</a:t>
            </a:r>
            <a:endParaRPr lang="de-DE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4"/>
          </p:nvPr>
        </p:nvSpPr>
        <p:spPr>
          <a:xfrm>
            <a:off x="8001024" y="6429396"/>
            <a:ext cx="8572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C8CC180-21C8-46DF-9D79-26A4901F925C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pic>
        <p:nvPicPr>
          <p:cNvPr id="16" name="Grafik 15" descr="by-sa.png">
            <a:hlinkClick r:id="rId9"/>
          </p:cNvPr>
          <p:cNvPicPr>
            <a:picLocks noChangeAspect="1"/>
          </p:cNvPicPr>
          <p:nvPr userDrawn="1"/>
        </p:nvPicPr>
        <p:blipFill>
          <a:blip r:embed="rId10" cstate="print"/>
          <a:stretch>
            <a:fillRect/>
          </a:stretch>
        </p:blipFill>
        <p:spPr>
          <a:xfrm>
            <a:off x="7380312" y="6453336"/>
            <a:ext cx="576063" cy="201551"/>
          </a:xfrm>
          <a:prstGeom prst="rect">
            <a:avLst/>
          </a:prstGeom>
        </p:spPr>
      </p:pic>
      <p:pic>
        <p:nvPicPr>
          <p:cNvPr id="15" name="Grafik 11" descr="Logo_GDI-DE_textstark-ansicht.jpg"/>
          <p:cNvPicPr>
            <a:picLocks noChangeAspect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4925" y="176213"/>
            <a:ext cx="106680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7" r:id="rId2"/>
    <p:sldLayoutId id="2147483661" r:id="rId3"/>
    <p:sldLayoutId id="2147483662" r:id="rId4"/>
    <p:sldLayoutId id="2147483666" r:id="rId5"/>
    <p:sldLayoutId id="2147483663" r:id="rId6"/>
    <p:sldLayoutId id="2147483664" r:id="rId7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1414"/>
        </a:buClr>
        <a:buSzPct val="85000"/>
        <a:buFont typeface="Wingdings" pitchFamily="2" charset="2"/>
        <a:defRPr sz="2100">
          <a:solidFill>
            <a:srgbClr val="080808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ù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es-svn.jrc.ec.europa.eu/issues/2753#note-31" TargetMode="External"/><Relationship Id="rId2" Type="http://schemas.openxmlformats.org/officeDocument/2006/relationships/hyperlink" Target="https://wiki.gdi-de.org/x/HYCwCw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ies-svn.jrc.ec.europa.eu/issues/2871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es-svn.jrc.ec.europa.eu/issues/2738#note-28" TargetMode="External"/><Relationship Id="rId2" Type="http://schemas.openxmlformats.org/officeDocument/2006/relationships/hyperlink" Target="https://wiki.gdi-de.org/x/GIB7Cw" TargetMode="Externa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gdi-de.org/x/AoC9DQ" TargetMode="Externa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gdi-de.org/x/JQByDQ" TargetMode="Externa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gdi-de.org/x/KICtDg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smtClean="0"/>
          </a:p>
          <a:p>
            <a:endParaRPr lang="de-DE"/>
          </a:p>
          <a:p>
            <a:r>
              <a:rPr lang="de-DE" smtClean="0"/>
              <a:t>Webkonferenz „INSPIRE“</a:t>
            </a:r>
          </a:p>
          <a:p>
            <a:r>
              <a:rPr lang="de-DE" smtClean="0"/>
              <a:t>17.11.2016</a:t>
            </a:r>
            <a:endParaRPr lang="de-DE" smtClean="0"/>
          </a:p>
          <a:p>
            <a:endParaRPr lang="de-DE" smtClean="0"/>
          </a:p>
          <a:p>
            <a:endParaRPr lang="de-DE"/>
          </a:p>
          <a:p>
            <a:endParaRPr lang="de-DE" smtClean="0"/>
          </a:p>
          <a:p>
            <a:r>
              <a:rPr lang="de-DE" smtClean="0"/>
              <a:t>Koordinierungsstelle GDI-DE</a:t>
            </a:r>
          </a:p>
          <a:p>
            <a:r>
              <a:rPr lang="de-DE" smtClean="0"/>
              <a:t>mail@gdi-de.org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Status Abstimmungsverfahren</a:t>
            </a:r>
            <a:br>
              <a:rPr lang="de-DE" smtClean="0"/>
            </a:br>
            <a:r>
              <a:rPr lang="de-DE" smtClean="0"/>
              <a:t>Technical Guidance Dokumente</a:t>
            </a:r>
            <a:endParaRPr lang="de-D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/>
              <a:t>Update TG Metadaten (MIWP-8)</a:t>
            </a:r>
          </a:p>
          <a:p>
            <a:r>
              <a:rPr lang="de-DE" smtClean="0"/>
              <a:t>TG WCS-based Download Services (MIWP-7b)</a:t>
            </a:r>
          </a:p>
          <a:p>
            <a:r>
              <a:rPr lang="de-DE" smtClean="0"/>
              <a:t>TG SOS-based Download Services / </a:t>
            </a:r>
            <a:br>
              <a:rPr lang="de-DE" smtClean="0"/>
            </a:br>
            <a:r>
              <a:rPr lang="de-DE" smtClean="0"/>
              <a:t>Update D2.9 TG Usage of O&amp;M and SWE in INSPIRE (MIWP-7a)</a:t>
            </a:r>
          </a:p>
          <a:p>
            <a:r>
              <a:rPr lang="de-DE" smtClean="0"/>
              <a:t>Update TGs Interoperability (MIWP-14)</a:t>
            </a:r>
          </a:p>
          <a:p>
            <a:r>
              <a:rPr lang="de-DE" smtClean="0"/>
              <a:t>TG &amp; Best Practices for </a:t>
            </a:r>
            <a:r>
              <a:rPr lang="de-DE" smtClean="0"/>
              <a:t>INSPIRE </a:t>
            </a:r>
            <a:r>
              <a:rPr lang="de-DE" smtClean="0"/>
              <a:t>registers and registries </a:t>
            </a:r>
            <a:r>
              <a:rPr lang="de-DE" smtClean="0"/>
              <a:t>(MIWP-6)</a:t>
            </a:r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Aktuelle Aktivitäten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7594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MIWP-8 Update TG Metadata</a:t>
            </a:r>
            <a:endParaRPr lang="de-DE"/>
          </a:p>
        </p:txBody>
      </p:sp>
      <p:sp>
        <p:nvSpPr>
          <p:cNvPr id="4" name="Rechteck 3"/>
          <p:cNvSpPr/>
          <p:nvPr/>
        </p:nvSpPr>
        <p:spPr bwMode="auto">
          <a:xfrm>
            <a:off x="5589072" y="1272371"/>
            <a:ext cx="1996754" cy="4820925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e-DE" sz="1800" b="0" i="0" u="none" strike="noStrike" cap="none" normalizeH="0" baseline="0" smtClean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cxnSp>
        <p:nvCxnSpPr>
          <p:cNvPr id="5" name="Gerade Verbindung mit Pfeil 4"/>
          <p:cNvCxnSpPr/>
          <p:nvPr/>
        </p:nvCxnSpPr>
        <p:spPr>
          <a:xfrm>
            <a:off x="251520" y="3288596"/>
            <a:ext cx="864096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6" name="Gruppieren 5"/>
          <p:cNvGrpSpPr/>
          <p:nvPr/>
        </p:nvGrpSpPr>
        <p:grpSpPr>
          <a:xfrm>
            <a:off x="683568" y="1672214"/>
            <a:ext cx="1008112" cy="3200558"/>
            <a:chOff x="539552" y="2028642"/>
            <a:chExt cx="1008112" cy="3200558"/>
          </a:xfrm>
        </p:grpSpPr>
        <p:sp>
          <p:nvSpPr>
            <p:cNvPr id="7" name="Gefaltete Ecke 6"/>
            <p:cNvSpPr/>
            <p:nvPr/>
          </p:nvSpPr>
          <p:spPr bwMode="auto">
            <a:xfrm>
              <a:off x="647564" y="2028642"/>
              <a:ext cx="792088" cy="1008112"/>
            </a:xfrm>
            <a:prstGeom prst="foldedCorner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600" smtClean="0">
                  <a:solidFill>
                    <a:srgbClr val="080808"/>
                  </a:solidFill>
                  <a:latin typeface="Arial" charset="0"/>
                </a:rPr>
                <a:t>Draft </a:t>
              </a:r>
              <a:br>
                <a:rPr lang="de-DE" sz="1600" smtClean="0">
                  <a:solidFill>
                    <a:srgbClr val="080808"/>
                  </a:solidFill>
                  <a:latin typeface="Arial" charset="0"/>
                </a:rPr>
              </a:br>
              <a:r>
                <a:rPr lang="de-DE" sz="1600" smtClean="0">
                  <a:solidFill>
                    <a:srgbClr val="080808"/>
                  </a:solidFill>
                  <a:latin typeface="Arial" charset="0"/>
                </a:rPr>
                <a:t>v2.0rc1</a:t>
              </a:r>
              <a:endParaRPr kumimoji="1" lang="de-DE" sz="16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endParaRPr>
            </a:p>
          </p:txBody>
        </p:sp>
        <p:grpSp>
          <p:nvGrpSpPr>
            <p:cNvPr id="8" name="Gruppieren 7"/>
            <p:cNvGrpSpPr/>
            <p:nvPr/>
          </p:nvGrpSpPr>
          <p:grpSpPr>
            <a:xfrm>
              <a:off x="539552" y="4355340"/>
              <a:ext cx="1008112" cy="873860"/>
              <a:chOff x="539552" y="4355340"/>
              <a:chExt cx="1008112" cy="873860"/>
            </a:xfrm>
          </p:grpSpPr>
          <p:sp>
            <p:nvSpPr>
              <p:cNvPr id="9" name="Abgerundetes Rechteck 8"/>
              <p:cNvSpPr/>
              <p:nvPr/>
            </p:nvSpPr>
            <p:spPr bwMode="auto">
              <a:xfrm>
                <a:off x="539552" y="4788768"/>
                <a:ext cx="1008112" cy="440432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de-DE" sz="1600" smtClean="0">
                    <a:solidFill>
                      <a:srgbClr val="080808"/>
                    </a:solidFill>
                    <a:latin typeface="Arial" charset="0"/>
                  </a:rPr>
                  <a:t>MIWP-8</a:t>
                </a:r>
                <a:endParaRPr kumimoji="1" lang="de-DE" sz="1600" b="0" i="0" u="none" strike="noStrike" cap="none" normalizeH="0" smtClean="0">
                  <a:ln>
                    <a:noFill/>
                  </a:ln>
                  <a:solidFill>
                    <a:srgbClr val="080808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0" name="Textfeld 9"/>
              <p:cNvSpPr txBox="1"/>
              <p:nvPr/>
            </p:nvSpPr>
            <p:spPr>
              <a:xfrm>
                <a:off x="616248" y="4355340"/>
                <a:ext cx="85472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600" smtClean="0"/>
                  <a:t>Review</a:t>
                </a:r>
                <a:endParaRPr lang="de-DE" sz="1600"/>
              </a:p>
            </p:txBody>
          </p:sp>
        </p:grpSp>
      </p:grpSp>
      <p:grpSp>
        <p:nvGrpSpPr>
          <p:cNvPr id="11" name="Gruppieren 10"/>
          <p:cNvGrpSpPr/>
          <p:nvPr/>
        </p:nvGrpSpPr>
        <p:grpSpPr>
          <a:xfrm>
            <a:off x="1856716" y="1671434"/>
            <a:ext cx="1609736" cy="3201338"/>
            <a:chOff x="2036466" y="2027862"/>
            <a:chExt cx="1609736" cy="3201338"/>
          </a:xfrm>
        </p:grpSpPr>
        <p:sp>
          <p:nvSpPr>
            <p:cNvPr id="12" name="Gefaltete Ecke 11"/>
            <p:cNvSpPr/>
            <p:nvPr/>
          </p:nvSpPr>
          <p:spPr bwMode="auto">
            <a:xfrm>
              <a:off x="2429960" y="2027862"/>
              <a:ext cx="792088" cy="1008112"/>
            </a:xfrm>
            <a:prstGeom prst="foldedCorner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600" smtClean="0">
                  <a:solidFill>
                    <a:srgbClr val="080808"/>
                  </a:solidFill>
                  <a:latin typeface="Arial" charset="0"/>
                </a:rPr>
                <a:t>Draft</a:t>
              </a:r>
              <a:br>
                <a:rPr lang="de-DE" sz="1600" smtClean="0">
                  <a:solidFill>
                    <a:srgbClr val="080808"/>
                  </a:solidFill>
                  <a:latin typeface="Arial" charset="0"/>
                </a:rPr>
              </a:br>
              <a:r>
                <a:rPr lang="de-DE" sz="1600" smtClean="0">
                  <a:solidFill>
                    <a:srgbClr val="080808"/>
                  </a:solidFill>
                  <a:latin typeface="Arial" charset="0"/>
                </a:rPr>
                <a:t>v2.0rc2</a:t>
              </a:r>
              <a:endParaRPr kumimoji="1" lang="de-DE" sz="16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endParaRPr>
            </a:p>
          </p:txBody>
        </p:sp>
        <p:grpSp>
          <p:nvGrpSpPr>
            <p:cNvPr id="13" name="Gruppieren 12"/>
            <p:cNvGrpSpPr/>
            <p:nvPr/>
          </p:nvGrpSpPr>
          <p:grpSpPr>
            <a:xfrm>
              <a:off x="2036466" y="4355340"/>
              <a:ext cx="1609736" cy="873860"/>
              <a:chOff x="2036466" y="4355340"/>
              <a:chExt cx="1609736" cy="873860"/>
            </a:xfrm>
          </p:grpSpPr>
          <p:sp>
            <p:nvSpPr>
              <p:cNvPr id="14" name="Abgerundetes Rechteck 13"/>
              <p:cNvSpPr/>
              <p:nvPr/>
            </p:nvSpPr>
            <p:spPr bwMode="auto">
              <a:xfrm>
                <a:off x="2321948" y="4788768"/>
                <a:ext cx="1008112" cy="440432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de-DE" sz="1600" smtClean="0">
                    <a:solidFill>
                      <a:srgbClr val="080808"/>
                    </a:solidFill>
                    <a:latin typeface="Arial" charset="0"/>
                  </a:rPr>
                  <a:t>MIG-T</a:t>
                </a:r>
                <a:endParaRPr kumimoji="1" lang="de-DE" sz="1600" b="0" i="0" u="none" strike="noStrike" cap="none" normalizeH="0" smtClean="0">
                  <a:ln>
                    <a:noFill/>
                  </a:ln>
                  <a:solidFill>
                    <a:srgbClr val="080808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5" name="Textfeld 14"/>
              <p:cNvSpPr txBox="1"/>
              <p:nvPr/>
            </p:nvSpPr>
            <p:spPr>
              <a:xfrm>
                <a:off x="2036466" y="4355340"/>
                <a:ext cx="160973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600" smtClean="0"/>
                  <a:t>Consultation [1]</a:t>
                </a:r>
                <a:endParaRPr lang="de-DE" sz="1600"/>
              </a:p>
            </p:txBody>
          </p:sp>
        </p:grpSp>
      </p:grpSp>
      <p:grpSp>
        <p:nvGrpSpPr>
          <p:cNvPr id="16" name="Gruppieren 15"/>
          <p:cNvGrpSpPr/>
          <p:nvPr/>
        </p:nvGrpSpPr>
        <p:grpSpPr>
          <a:xfrm>
            <a:off x="3474365" y="1671434"/>
            <a:ext cx="2307042" cy="3201338"/>
            <a:chOff x="3774692" y="2027862"/>
            <a:chExt cx="2307042" cy="3201338"/>
          </a:xfrm>
        </p:grpSpPr>
        <p:grpSp>
          <p:nvGrpSpPr>
            <p:cNvPr id="17" name="Gruppieren 16"/>
            <p:cNvGrpSpPr/>
            <p:nvPr/>
          </p:nvGrpSpPr>
          <p:grpSpPr>
            <a:xfrm>
              <a:off x="3774692" y="4355340"/>
              <a:ext cx="2307042" cy="873860"/>
              <a:chOff x="3774692" y="4355340"/>
              <a:chExt cx="2307042" cy="873860"/>
            </a:xfrm>
          </p:grpSpPr>
          <p:sp>
            <p:nvSpPr>
              <p:cNvPr id="19" name="Abgerundetes Rechteck 18"/>
              <p:cNvSpPr/>
              <p:nvPr/>
            </p:nvSpPr>
            <p:spPr bwMode="auto">
              <a:xfrm>
                <a:off x="4414657" y="4788768"/>
                <a:ext cx="1008112" cy="440432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de-DE" sz="1600" smtClean="0">
                    <a:solidFill>
                      <a:srgbClr val="080808"/>
                    </a:solidFill>
                    <a:latin typeface="Arial" charset="0"/>
                  </a:rPr>
                  <a:t>MIWP-8</a:t>
                </a:r>
                <a:endParaRPr kumimoji="1" lang="de-DE" sz="1600" b="0" i="0" u="none" strike="noStrike" cap="none" normalizeH="0" smtClean="0">
                  <a:ln>
                    <a:noFill/>
                  </a:ln>
                  <a:solidFill>
                    <a:srgbClr val="080808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0" name="Textfeld 19"/>
              <p:cNvSpPr txBox="1"/>
              <p:nvPr/>
            </p:nvSpPr>
            <p:spPr>
              <a:xfrm>
                <a:off x="3774692" y="4355340"/>
                <a:ext cx="230704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600" smtClean="0"/>
                  <a:t>Comment </a:t>
                </a:r>
                <a:r>
                  <a:rPr lang="de-DE" sz="1600" smtClean="0"/>
                  <a:t>resolution [2]</a:t>
                </a:r>
                <a:endParaRPr lang="de-DE" sz="1600"/>
              </a:p>
            </p:txBody>
          </p:sp>
        </p:grpSp>
        <p:sp>
          <p:nvSpPr>
            <p:cNvPr id="18" name="Gefaltete Ecke 17"/>
            <p:cNvSpPr/>
            <p:nvPr/>
          </p:nvSpPr>
          <p:spPr bwMode="auto">
            <a:xfrm>
              <a:off x="4522669" y="2027862"/>
              <a:ext cx="792088" cy="1008112"/>
            </a:xfrm>
            <a:prstGeom prst="foldedCorner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600" smtClean="0">
                  <a:solidFill>
                    <a:srgbClr val="080808"/>
                  </a:solidFill>
                  <a:latin typeface="Arial" charset="0"/>
                </a:rPr>
                <a:t>Draft</a:t>
              </a:r>
              <a:br>
                <a:rPr lang="de-DE" sz="1600" smtClean="0">
                  <a:solidFill>
                    <a:srgbClr val="080808"/>
                  </a:solidFill>
                  <a:latin typeface="Arial" charset="0"/>
                </a:rPr>
              </a:br>
              <a:r>
                <a:rPr lang="de-DE" sz="1600" smtClean="0">
                  <a:solidFill>
                    <a:srgbClr val="080808"/>
                  </a:solidFill>
                  <a:latin typeface="Arial" charset="0"/>
                </a:rPr>
                <a:t>v2.0rc3</a:t>
              </a:r>
              <a:endParaRPr kumimoji="1" lang="de-DE" sz="16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21" name="Gruppieren 20"/>
          <p:cNvGrpSpPr/>
          <p:nvPr/>
        </p:nvGrpSpPr>
        <p:grpSpPr>
          <a:xfrm>
            <a:off x="5940152" y="1671434"/>
            <a:ext cx="1322798" cy="3201338"/>
            <a:chOff x="6608034" y="2027862"/>
            <a:chExt cx="1322798" cy="3201338"/>
          </a:xfrm>
        </p:grpSpPr>
        <p:grpSp>
          <p:nvGrpSpPr>
            <p:cNvPr id="22" name="Gruppieren 21"/>
            <p:cNvGrpSpPr/>
            <p:nvPr/>
          </p:nvGrpSpPr>
          <p:grpSpPr>
            <a:xfrm>
              <a:off x="6608034" y="4355340"/>
              <a:ext cx="1322798" cy="873860"/>
              <a:chOff x="6608034" y="4355340"/>
              <a:chExt cx="1322798" cy="873860"/>
            </a:xfrm>
          </p:grpSpPr>
          <p:sp>
            <p:nvSpPr>
              <p:cNvPr id="24" name="Abgerundetes Rechteck 23"/>
              <p:cNvSpPr/>
              <p:nvPr/>
            </p:nvSpPr>
            <p:spPr bwMode="auto">
              <a:xfrm>
                <a:off x="6742295" y="4788768"/>
                <a:ext cx="1008112" cy="440432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de-DE" sz="1600" smtClean="0">
                    <a:solidFill>
                      <a:srgbClr val="080808"/>
                    </a:solidFill>
                    <a:latin typeface="Arial" charset="0"/>
                  </a:rPr>
                  <a:t>MIG-P</a:t>
                </a:r>
                <a:endParaRPr kumimoji="1" lang="de-DE" sz="1600" b="0" i="0" u="none" strike="noStrike" cap="none" normalizeH="0" smtClean="0">
                  <a:ln>
                    <a:noFill/>
                  </a:ln>
                  <a:solidFill>
                    <a:srgbClr val="080808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5" name="Textfeld 24"/>
              <p:cNvSpPr txBox="1"/>
              <p:nvPr/>
            </p:nvSpPr>
            <p:spPr>
              <a:xfrm>
                <a:off x="6608034" y="4355340"/>
                <a:ext cx="132279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1600" smtClean="0"/>
                  <a:t>Consultation</a:t>
                </a:r>
                <a:endParaRPr lang="de-DE" sz="1600"/>
              </a:p>
            </p:txBody>
          </p:sp>
        </p:grpSp>
        <p:sp>
          <p:nvSpPr>
            <p:cNvPr id="23" name="Gefaltete Ecke 22"/>
            <p:cNvSpPr/>
            <p:nvPr/>
          </p:nvSpPr>
          <p:spPr bwMode="auto">
            <a:xfrm>
              <a:off x="6850307" y="2027862"/>
              <a:ext cx="792088" cy="1008112"/>
            </a:xfrm>
            <a:prstGeom prst="foldedCorner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600" smtClean="0">
                  <a:solidFill>
                    <a:srgbClr val="080808"/>
                  </a:solidFill>
                  <a:latin typeface="Arial" charset="0"/>
                </a:rPr>
                <a:t>Draft</a:t>
              </a:r>
              <a:br>
                <a:rPr lang="de-DE" sz="1600" smtClean="0">
                  <a:solidFill>
                    <a:srgbClr val="080808"/>
                  </a:solidFill>
                  <a:latin typeface="Arial" charset="0"/>
                </a:rPr>
              </a:br>
              <a:r>
                <a:rPr lang="de-DE" sz="1600" smtClean="0">
                  <a:solidFill>
                    <a:srgbClr val="080808"/>
                  </a:solidFill>
                  <a:latin typeface="Arial" charset="0"/>
                </a:rPr>
                <a:t>v2.0rc4</a:t>
              </a:r>
              <a:endParaRPr kumimoji="1" lang="de-DE" sz="16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26" name="Gerader Verbinder 25"/>
          <p:cNvCxnSpPr>
            <a:stCxn id="7" idx="2"/>
            <a:endCxn id="10" idx="0"/>
          </p:cNvCxnSpPr>
          <p:nvPr/>
        </p:nvCxnSpPr>
        <p:spPr>
          <a:xfrm>
            <a:off x="1187624" y="2680326"/>
            <a:ext cx="1" cy="131858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Gerader Verbinder 26"/>
          <p:cNvCxnSpPr>
            <a:stCxn id="12" idx="2"/>
            <a:endCxn id="15" idx="0"/>
          </p:cNvCxnSpPr>
          <p:nvPr/>
        </p:nvCxnSpPr>
        <p:spPr>
          <a:xfrm>
            <a:off x="2646254" y="2679546"/>
            <a:ext cx="15330" cy="13193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Gerader Verbinder 27"/>
          <p:cNvCxnSpPr>
            <a:stCxn id="18" idx="2"/>
            <a:endCxn id="20" idx="0"/>
          </p:cNvCxnSpPr>
          <p:nvPr/>
        </p:nvCxnSpPr>
        <p:spPr>
          <a:xfrm>
            <a:off x="4618386" y="2679546"/>
            <a:ext cx="9500" cy="13193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Gerader Verbinder 28"/>
          <p:cNvCxnSpPr>
            <a:stCxn id="23" idx="2"/>
            <a:endCxn id="25" idx="0"/>
          </p:cNvCxnSpPr>
          <p:nvPr/>
        </p:nvCxnSpPr>
        <p:spPr>
          <a:xfrm>
            <a:off x="6578469" y="2679546"/>
            <a:ext cx="0" cy="13193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Rechteck 29"/>
          <p:cNvSpPr/>
          <p:nvPr/>
        </p:nvSpPr>
        <p:spPr bwMode="auto">
          <a:xfrm>
            <a:off x="692213" y="3126296"/>
            <a:ext cx="989419" cy="3622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600" b="1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03.2016</a:t>
            </a:r>
          </a:p>
        </p:txBody>
      </p:sp>
      <p:sp>
        <p:nvSpPr>
          <p:cNvPr id="31" name="Rechteck 30"/>
          <p:cNvSpPr/>
          <p:nvPr/>
        </p:nvSpPr>
        <p:spPr bwMode="auto">
          <a:xfrm>
            <a:off x="2194190" y="3126296"/>
            <a:ext cx="917554" cy="3622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600" b="1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04.2016</a:t>
            </a:r>
          </a:p>
        </p:txBody>
      </p:sp>
      <p:sp>
        <p:nvSpPr>
          <p:cNvPr id="32" name="Rechteck 31"/>
          <p:cNvSpPr/>
          <p:nvPr/>
        </p:nvSpPr>
        <p:spPr bwMode="auto">
          <a:xfrm>
            <a:off x="3904298" y="3126296"/>
            <a:ext cx="1440000" cy="3622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600" b="1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07.2016</a:t>
            </a:r>
          </a:p>
        </p:txBody>
      </p:sp>
      <p:sp>
        <p:nvSpPr>
          <p:cNvPr id="33" name="Rechteck 32"/>
          <p:cNvSpPr/>
          <p:nvPr/>
        </p:nvSpPr>
        <p:spPr bwMode="auto">
          <a:xfrm>
            <a:off x="6010487" y="3126296"/>
            <a:ext cx="1142373" cy="3622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600" b="1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11.2016</a:t>
            </a:r>
            <a:endParaRPr kumimoji="1" lang="de-DE" sz="1600" b="1" i="0" u="none" strike="noStrike" cap="none" normalizeH="0" baseline="0" smtClean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251520" y="6016515"/>
            <a:ext cx="46297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smtClean="0"/>
              <a:t>[1] </a:t>
            </a:r>
            <a:r>
              <a:rPr lang="de-DE" sz="1400">
                <a:hlinkClick r:id="rId2"/>
              </a:rPr>
              <a:t>https://</a:t>
            </a:r>
            <a:r>
              <a:rPr lang="de-DE" sz="1400" smtClean="0">
                <a:hlinkClick r:id="rId2"/>
              </a:rPr>
              <a:t>wiki.gdi-de.org/x/HYCwCw</a:t>
            </a:r>
            <a:r>
              <a:rPr lang="de-DE" sz="1400" smtClean="0"/>
              <a:t> </a:t>
            </a:r>
            <a:r>
              <a:rPr lang="de-DE" sz="1400"/>
              <a:t/>
            </a:r>
            <a:br>
              <a:rPr lang="de-DE" sz="1400"/>
            </a:br>
            <a:r>
              <a:rPr lang="de-DE" sz="1400"/>
              <a:t>[2] </a:t>
            </a:r>
            <a:r>
              <a:rPr lang="de-DE" sz="1400">
                <a:hlinkClick r:id="rId3"/>
              </a:rPr>
              <a:t>https</a:t>
            </a:r>
            <a:r>
              <a:rPr lang="de-DE" sz="1400">
                <a:hlinkClick r:id="rId3"/>
              </a:rPr>
              <a:t>://</a:t>
            </a:r>
            <a:r>
              <a:rPr lang="de-DE" sz="1400" smtClean="0">
                <a:hlinkClick r:id="rId3"/>
              </a:rPr>
              <a:t>ies-svn.jrc.ec.europa.eu/issues/2753#note-31</a:t>
            </a:r>
            <a:r>
              <a:rPr lang="de-DE" sz="1400" smtClean="0"/>
              <a:t> </a:t>
            </a:r>
            <a:endParaRPr lang="de-DE" sz="1400"/>
          </a:p>
        </p:txBody>
      </p:sp>
      <p:sp>
        <p:nvSpPr>
          <p:cNvPr id="35" name="Abgerundetes Rechteck 34"/>
          <p:cNvSpPr/>
          <p:nvPr/>
        </p:nvSpPr>
        <p:spPr bwMode="auto">
          <a:xfrm>
            <a:off x="1763688" y="5293101"/>
            <a:ext cx="1792789" cy="443767"/>
          </a:xfrm>
          <a:prstGeom prst="roundRect">
            <a:avLst>
              <a:gd name="adj" fmla="val 8048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600" b="0" i="1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GDI-DE Netzwerk</a:t>
            </a:r>
          </a:p>
        </p:txBody>
      </p:sp>
      <p:cxnSp>
        <p:nvCxnSpPr>
          <p:cNvPr id="36" name="Gerader Verbinder 35"/>
          <p:cNvCxnSpPr>
            <a:stCxn id="14" idx="2"/>
            <a:endCxn id="35" idx="0"/>
          </p:cNvCxnSpPr>
          <p:nvPr/>
        </p:nvCxnSpPr>
        <p:spPr>
          <a:xfrm>
            <a:off x="2646254" y="4872772"/>
            <a:ext cx="0" cy="42032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40" name="Gruppieren 39"/>
          <p:cNvGrpSpPr/>
          <p:nvPr/>
        </p:nvGrpSpPr>
        <p:grpSpPr>
          <a:xfrm>
            <a:off x="7364697" y="1671434"/>
            <a:ext cx="1404552" cy="3201338"/>
            <a:chOff x="6557113" y="2027862"/>
            <a:chExt cx="1404552" cy="3201338"/>
          </a:xfrm>
        </p:grpSpPr>
        <p:grpSp>
          <p:nvGrpSpPr>
            <p:cNvPr id="41" name="Gruppieren 40"/>
            <p:cNvGrpSpPr/>
            <p:nvPr/>
          </p:nvGrpSpPr>
          <p:grpSpPr>
            <a:xfrm>
              <a:off x="6557113" y="4355340"/>
              <a:ext cx="1404552" cy="873860"/>
              <a:chOff x="6557113" y="4355340"/>
              <a:chExt cx="1404552" cy="873860"/>
            </a:xfrm>
          </p:grpSpPr>
          <p:sp>
            <p:nvSpPr>
              <p:cNvPr id="43" name="Abgerundetes Rechteck 42"/>
              <p:cNvSpPr/>
              <p:nvPr/>
            </p:nvSpPr>
            <p:spPr bwMode="auto">
              <a:xfrm>
                <a:off x="6742295" y="4788768"/>
                <a:ext cx="1008112" cy="440432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de-DE" sz="1600" smtClean="0">
                    <a:solidFill>
                      <a:srgbClr val="080808"/>
                    </a:solidFill>
                    <a:latin typeface="Arial" charset="0"/>
                  </a:rPr>
                  <a:t>MIG-P</a:t>
                </a:r>
                <a:endParaRPr kumimoji="1" lang="de-DE" sz="1600" b="0" i="0" u="none" strike="noStrike" cap="none" normalizeH="0" smtClean="0">
                  <a:ln>
                    <a:noFill/>
                  </a:ln>
                  <a:solidFill>
                    <a:srgbClr val="080808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44" name="Textfeld 43"/>
              <p:cNvSpPr txBox="1"/>
              <p:nvPr/>
            </p:nvSpPr>
            <p:spPr>
              <a:xfrm>
                <a:off x="6557113" y="4355340"/>
                <a:ext cx="140455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1600" smtClean="0"/>
                  <a:t>Endorsement</a:t>
                </a:r>
                <a:endParaRPr lang="de-DE" sz="1600"/>
              </a:p>
            </p:txBody>
          </p:sp>
        </p:grpSp>
        <p:sp>
          <p:nvSpPr>
            <p:cNvPr id="42" name="Gefaltete Ecke 41"/>
            <p:cNvSpPr/>
            <p:nvPr/>
          </p:nvSpPr>
          <p:spPr bwMode="auto">
            <a:xfrm>
              <a:off x="6850307" y="2027862"/>
              <a:ext cx="792088" cy="1008112"/>
            </a:xfrm>
            <a:prstGeom prst="foldedCorner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600" smtClean="0">
                  <a:solidFill>
                    <a:srgbClr val="080808"/>
                  </a:solidFill>
                  <a:latin typeface="Arial" charset="0"/>
                </a:rPr>
                <a:t>Final</a:t>
              </a:r>
              <a:br>
                <a:rPr lang="de-DE" sz="1600" smtClean="0">
                  <a:solidFill>
                    <a:srgbClr val="080808"/>
                  </a:solidFill>
                  <a:latin typeface="Arial" charset="0"/>
                </a:rPr>
              </a:br>
              <a:r>
                <a:rPr lang="de-DE" sz="1600" smtClean="0">
                  <a:solidFill>
                    <a:srgbClr val="080808"/>
                  </a:solidFill>
                  <a:latin typeface="Arial" charset="0"/>
                </a:rPr>
                <a:t>Draft</a:t>
              </a:r>
              <a:endParaRPr kumimoji="1" lang="de-DE" sz="16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45" name="Gerader Verbinder 44"/>
          <p:cNvCxnSpPr>
            <a:stCxn id="42" idx="2"/>
            <a:endCxn id="44" idx="0"/>
          </p:cNvCxnSpPr>
          <p:nvPr/>
        </p:nvCxnSpPr>
        <p:spPr>
          <a:xfrm>
            <a:off x="8053935" y="2679546"/>
            <a:ext cx="0" cy="13193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Rechteck 45"/>
          <p:cNvSpPr/>
          <p:nvPr/>
        </p:nvSpPr>
        <p:spPr bwMode="auto">
          <a:xfrm>
            <a:off x="7589778" y="3126296"/>
            <a:ext cx="948044" cy="3622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600" b="1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12.2016</a:t>
            </a:r>
            <a:endParaRPr kumimoji="1" lang="de-DE" sz="1600" b="1" i="0" u="none" strike="noStrike" cap="none" normalizeH="0" baseline="0" smtClean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sp>
        <p:nvSpPr>
          <p:cNvPr id="48" name="Abgerundetes Rechteck 47"/>
          <p:cNvSpPr/>
          <p:nvPr/>
        </p:nvSpPr>
        <p:spPr bwMode="auto">
          <a:xfrm>
            <a:off x="5692312" y="5280369"/>
            <a:ext cx="1792789" cy="443767"/>
          </a:xfrm>
          <a:prstGeom prst="roundRect">
            <a:avLst>
              <a:gd name="adj" fmla="val 8048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600" b="0" i="1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GDI-DE Netzwerk</a:t>
            </a:r>
          </a:p>
        </p:txBody>
      </p:sp>
      <p:cxnSp>
        <p:nvCxnSpPr>
          <p:cNvPr id="49" name="Gerader Verbinder 48"/>
          <p:cNvCxnSpPr>
            <a:stCxn id="24" idx="2"/>
            <a:endCxn id="48" idx="0"/>
          </p:cNvCxnSpPr>
          <p:nvPr/>
        </p:nvCxnSpPr>
        <p:spPr>
          <a:xfrm>
            <a:off x="6578469" y="4872772"/>
            <a:ext cx="0" cy="40759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" name="Textfeld 50"/>
          <p:cNvSpPr txBox="1"/>
          <p:nvPr/>
        </p:nvSpPr>
        <p:spPr>
          <a:xfrm>
            <a:off x="6361102" y="4895585"/>
            <a:ext cx="434734" cy="584775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lang="de-DE" sz="32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de-DE" sz="32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Abgerundetes Rechteck 1"/>
          <p:cNvSpPr/>
          <p:nvPr/>
        </p:nvSpPr>
        <p:spPr bwMode="auto">
          <a:xfrm>
            <a:off x="395536" y="737169"/>
            <a:ext cx="8605620" cy="778696"/>
          </a:xfrm>
          <a:prstGeom prst="roundRect">
            <a:avLst/>
          </a:prstGeom>
          <a:ln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de-DE" sz="1400" b="1">
                <a:solidFill>
                  <a:srgbClr val="080808"/>
                </a:solidFill>
                <a:latin typeface="Arial" charset="0"/>
              </a:rPr>
              <a:t>Version v2.0rc4</a:t>
            </a:r>
            <a:r>
              <a:rPr lang="de-DE" sz="1400">
                <a:solidFill>
                  <a:srgbClr val="080808"/>
                </a:solidFill>
                <a:latin typeface="Arial" charset="0"/>
              </a:rPr>
              <a:t>: </a:t>
            </a:r>
            <a:r>
              <a:rPr lang="de-DE" sz="1400">
                <a:solidFill>
                  <a:srgbClr val="080808"/>
                </a:solidFill>
                <a:latin typeface="Arial" charset="0"/>
                <a:hlinkClick r:id="rId3"/>
              </a:rPr>
              <a:t>https</a:t>
            </a:r>
            <a:r>
              <a:rPr lang="de-DE" sz="1400">
                <a:solidFill>
                  <a:srgbClr val="080808"/>
                </a:solidFill>
                <a:latin typeface="Arial" charset="0"/>
                <a:hlinkClick r:id="rId3"/>
              </a:rPr>
              <a:t>://</a:t>
            </a:r>
            <a:r>
              <a:rPr lang="de-DE" sz="1400" smtClean="0">
                <a:solidFill>
                  <a:srgbClr val="080808"/>
                </a:solidFill>
                <a:latin typeface="Arial" charset="0"/>
                <a:hlinkClick r:id="rId3"/>
              </a:rPr>
              <a:t>ies-svn.jrc.ec.europa.eu/issues/2753#note-31</a:t>
            </a:r>
            <a:r>
              <a:rPr lang="de-DE" sz="1400" smtClean="0">
                <a:solidFill>
                  <a:srgbClr val="080808"/>
                </a:solidFill>
                <a:latin typeface="Arial" charset="0"/>
              </a:rPr>
              <a:t> </a:t>
            </a:r>
          </a:p>
          <a:p>
            <a:r>
              <a:rPr kumimoji="1" lang="de-DE" sz="14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Weiterhin</a:t>
            </a:r>
            <a:r>
              <a:rPr lang="de-DE" sz="1400">
                <a:solidFill>
                  <a:srgbClr val="080808"/>
                </a:solidFill>
                <a:latin typeface="Arial" charset="0"/>
              </a:rPr>
              <a:t> offene Punkte werden im Rahmen einer MIWP-8 Webkonferenz in der 47. KW diskutiert</a:t>
            </a:r>
            <a:r>
              <a:rPr lang="de-DE" sz="1400">
                <a:solidFill>
                  <a:srgbClr val="080808"/>
                </a:solidFill>
                <a:latin typeface="Arial" charset="0"/>
              </a:rPr>
              <a:t>: </a:t>
            </a:r>
            <a:r>
              <a:rPr lang="de-DE" sz="1400" smtClean="0">
                <a:solidFill>
                  <a:srgbClr val="080808"/>
                </a:solidFill>
                <a:latin typeface="Arial" charset="0"/>
              </a:rPr>
              <a:t/>
            </a:r>
            <a:br>
              <a:rPr lang="de-DE" sz="1400" smtClean="0">
                <a:solidFill>
                  <a:srgbClr val="080808"/>
                </a:solidFill>
                <a:latin typeface="Arial" charset="0"/>
              </a:rPr>
            </a:br>
            <a:r>
              <a:rPr lang="de-DE" sz="1400" smtClean="0">
                <a:solidFill>
                  <a:srgbClr val="080808"/>
                </a:solidFill>
                <a:latin typeface="Arial" charset="0"/>
                <a:hlinkClick r:id="rId4"/>
              </a:rPr>
              <a:t>https</a:t>
            </a:r>
            <a:r>
              <a:rPr lang="de-DE" sz="1400">
                <a:solidFill>
                  <a:srgbClr val="080808"/>
                </a:solidFill>
                <a:latin typeface="Arial" charset="0"/>
                <a:hlinkClick r:id="rId4"/>
              </a:rPr>
              <a:t>://</a:t>
            </a:r>
            <a:r>
              <a:rPr lang="de-DE" sz="1400" smtClean="0">
                <a:solidFill>
                  <a:srgbClr val="080808"/>
                </a:solidFill>
                <a:latin typeface="Arial" charset="0"/>
                <a:hlinkClick r:id="rId4"/>
              </a:rPr>
              <a:t>ies-svn.jrc.ec.europa.eu/issues/2871</a:t>
            </a:r>
            <a:r>
              <a:rPr lang="de-DE" sz="1400" smtClean="0">
                <a:solidFill>
                  <a:srgbClr val="080808"/>
                </a:solidFill>
                <a:latin typeface="Arial" charset="0"/>
              </a:rPr>
              <a:t> </a:t>
            </a:r>
            <a:endParaRPr kumimoji="1" lang="de-DE" sz="1400" b="0" i="0" u="none" strike="noStrike" cap="none" normalizeH="0" baseline="0" smtClean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07859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MIWP-7b TG Download Services based on WCS</a:t>
            </a:r>
          </a:p>
        </p:txBody>
      </p:sp>
      <p:sp>
        <p:nvSpPr>
          <p:cNvPr id="4" name="Rechteck 3"/>
          <p:cNvSpPr/>
          <p:nvPr/>
        </p:nvSpPr>
        <p:spPr bwMode="auto">
          <a:xfrm>
            <a:off x="5589072" y="1272371"/>
            <a:ext cx="1996754" cy="4820925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e-DE" sz="1800" b="0" i="0" u="none" strike="noStrike" cap="none" normalizeH="0" baseline="0" smtClean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cxnSp>
        <p:nvCxnSpPr>
          <p:cNvPr id="5" name="Gerade Verbindung mit Pfeil 4"/>
          <p:cNvCxnSpPr/>
          <p:nvPr/>
        </p:nvCxnSpPr>
        <p:spPr>
          <a:xfrm>
            <a:off x="251520" y="3288596"/>
            <a:ext cx="864096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6" name="Gruppieren 5"/>
          <p:cNvGrpSpPr/>
          <p:nvPr/>
        </p:nvGrpSpPr>
        <p:grpSpPr>
          <a:xfrm>
            <a:off x="683568" y="1672214"/>
            <a:ext cx="1008112" cy="3200558"/>
            <a:chOff x="539552" y="2028642"/>
            <a:chExt cx="1008112" cy="3200558"/>
          </a:xfrm>
        </p:grpSpPr>
        <p:sp>
          <p:nvSpPr>
            <p:cNvPr id="7" name="Gefaltete Ecke 6"/>
            <p:cNvSpPr/>
            <p:nvPr/>
          </p:nvSpPr>
          <p:spPr bwMode="auto">
            <a:xfrm>
              <a:off x="647564" y="2028642"/>
              <a:ext cx="792088" cy="1008112"/>
            </a:xfrm>
            <a:prstGeom prst="foldedCorner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600" smtClean="0">
                  <a:solidFill>
                    <a:srgbClr val="080808"/>
                  </a:solidFill>
                  <a:latin typeface="Arial" charset="0"/>
                </a:rPr>
                <a:t>Draft </a:t>
              </a:r>
              <a:br>
                <a:rPr lang="de-DE" sz="1600" smtClean="0">
                  <a:solidFill>
                    <a:srgbClr val="080808"/>
                  </a:solidFill>
                  <a:latin typeface="Arial" charset="0"/>
                </a:rPr>
              </a:br>
              <a:r>
                <a:rPr lang="de-DE" sz="1600" smtClean="0">
                  <a:solidFill>
                    <a:srgbClr val="080808"/>
                  </a:solidFill>
                  <a:latin typeface="Arial" charset="0"/>
                </a:rPr>
                <a:t>v0.7</a:t>
              </a:r>
              <a:endParaRPr kumimoji="1" lang="de-DE" sz="16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endParaRPr>
            </a:p>
          </p:txBody>
        </p:sp>
        <p:grpSp>
          <p:nvGrpSpPr>
            <p:cNvPr id="8" name="Gruppieren 7"/>
            <p:cNvGrpSpPr/>
            <p:nvPr/>
          </p:nvGrpSpPr>
          <p:grpSpPr>
            <a:xfrm>
              <a:off x="539552" y="4355340"/>
              <a:ext cx="1008112" cy="873860"/>
              <a:chOff x="539552" y="4355340"/>
              <a:chExt cx="1008112" cy="873860"/>
            </a:xfrm>
          </p:grpSpPr>
          <p:sp>
            <p:nvSpPr>
              <p:cNvPr id="9" name="Abgerundetes Rechteck 8"/>
              <p:cNvSpPr/>
              <p:nvPr/>
            </p:nvSpPr>
            <p:spPr bwMode="auto">
              <a:xfrm>
                <a:off x="539552" y="4788768"/>
                <a:ext cx="1008112" cy="440432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de-DE" sz="1600" smtClean="0">
                    <a:solidFill>
                      <a:srgbClr val="080808"/>
                    </a:solidFill>
                    <a:latin typeface="Arial" charset="0"/>
                  </a:rPr>
                  <a:t>MIWP-7b</a:t>
                </a:r>
                <a:endParaRPr kumimoji="1" lang="de-DE" sz="1600" b="0" i="0" u="none" strike="noStrike" cap="none" normalizeH="0" smtClean="0">
                  <a:ln>
                    <a:noFill/>
                  </a:ln>
                  <a:solidFill>
                    <a:srgbClr val="080808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0" name="Textfeld 9"/>
              <p:cNvSpPr txBox="1"/>
              <p:nvPr/>
            </p:nvSpPr>
            <p:spPr>
              <a:xfrm>
                <a:off x="616248" y="4355340"/>
                <a:ext cx="85472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600" smtClean="0"/>
                  <a:t>Review</a:t>
                </a:r>
                <a:endParaRPr lang="de-DE" sz="1600"/>
              </a:p>
            </p:txBody>
          </p:sp>
        </p:grpSp>
      </p:grpSp>
      <p:grpSp>
        <p:nvGrpSpPr>
          <p:cNvPr id="11" name="Gruppieren 10"/>
          <p:cNvGrpSpPr/>
          <p:nvPr/>
        </p:nvGrpSpPr>
        <p:grpSpPr>
          <a:xfrm>
            <a:off x="1849630" y="1671434"/>
            <a:ext cx="1609736" cy="3201338"/>
            <a:chOff x="2029380" y="2027862"/>
            <a:chExt cx="1609736" cy="3201338"/>
          </a:xfrm>
        </p:grpSpPr>
        <p:sp>
          <p:nvSpPr>
            <p:cNvPr id="12" name="Gefaltete Ecke 11"/>
            <p:cNvSpPr/>
            <p:nvPr/>
          </p:nvSpPr>
          <p:spPr bwMode="auto">
            <a:xfrm>
              <a:off x="2429960" y="2027862"/>
              <a:ext cx="792088" cy="1008112"/>
            </a:xfrm>
            <a:prstGeom prst="foldedCorner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600" smtClean="0">
                  <a:solidFill>
                    <a:srgbClr val="080808"/>
                  </a:solidFill>
                  <a:latin typeface="Arial" charset="0"/>
                </a:rPr>
                <a:t>Draft</a:t>
              </a:r>
              <a:br>
                <a:rPr lang="de-DE" sz="1600" smtClean="0">
                  <a:solidFill>
                    <a:srgbClr val="080808"/>
                  </a:solidFill>
                  <a:latin typeface="Arial" charset="0"/>
                </a:rPr>
              </a:br>
              <a:r>
                <a:rPr lang="de-DE" sz="1600" smtClean="0">
                  <a:solidFill>
                    <a:srgbClr val="080808"/>
                  </a:solidFill>
                  <a:latin typeface="Arial" charset="0"/>
                </a:rPr>
                <a:t>v1.0rc1</a:t>
              </a:r>
              <a:endParaRPr kumimoji="1" lang="de-DE" sz="16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endParaRPr>
            </a:p>
          </p:txBody>
        </p:sp>
        <p:grpSp>
          <p:nvGrpSpPr>
            <p:cNvPr id="13" name="Gruppieren 12"/>
            <p:cNvGrpSpPr/>
            <p:nvPr/>
          </p:nvGrpSpPr>
          <p:grpSpPr>
            <a:xfrm>
              <a:off x="2029380" y="4355340"/>
              <a:ext cx="1609736" cy="873860"/>
              <a:chOff x="2029380" y="4355340"/>
              <a:chExt cx="1609736" cy="873860"/>
            </a:xfrm>
          </p:grpSpPr>
          <p:sp>
            <p:nvSpPr>
              <p:cNvPr id="14" name="Abgerundetes Rechteck 13"/>
              <p:cNvSpPr/>
              <p:nvPr/>
            </p:nvSpPr>
            <p:spPr bwMode="auto">
              <a:xfrm>
                <a:off x="2321948" y="4788768"/>
                <a:ext cx="1008112" cy="440432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de-DE" sz="1600" smtClean="0">
                    <a:solidFill>
                      <a:srgbClr val="080808"/>
                    </a:solidFill>
                    <a:latin typeface="Arial" charset="0"/>
                  </a:rPr>
                  <a:t>MIG-T</a:t>
                </a:r>
                <a:endParaRPr kumimoji="1" lang="de-DE" sz="1600" b="0" i="0" u="none" strike="noStrike" cap="none" normalizeH="0" smtClean="0">
                  <a:ln>
                    <a:noFill/>
                  </a:ln>
                  <a:solidFill>
                    <a:srgbClr val="080808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5" name="Textfeld 14"/>
              <p:cNvSpPr txBox="1"/>
              <p:nvPr/>
            </p:nvSpPr>
            <p:spPr>
              <a:xfrm>
                <a:off x="2029380" y="4355340"/>
                <a:ext cx="160973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600" smtClean="0"/>
                  <a:t>Consultation [1]</a:t>
                </a:r>
                <a:endParaRPr lang="de-DE" sz="1600"/>
              </a:p>
            </p:txBody>
          </p:sp>
        </p:grpSp>
      </p:grpSp>
      <p:grpSp>
        <p:nvGrpSpPr>
          <p:cNvPr id="16" name="Gruppieren 15"/>
          <p:cNvGrpSpPr/>
          <p:nvPr/>
        </p:nvGrpSpPr>
        <p:grpSpPr>
          <a:xfrm>
            <a:off x="3632015" y="1671434"/>
            <a:ext cx="2020105" cy="3201338"/>
            <a:chOff x="3932342" y="2027862"/>
            <a:chExt cx="2020105" cy="3201338"/>
          </a:xfrm>
        </p:grpSpPr>
        <p:grpSp>
          <p:nvGrpSpPr>
            <p:cNvPr id="17" name="Gruppieren 16"/>
            <p:cNvGrpSpPr/>
            <p:nvPr/>
          </p:nvGrpSpPr>
          <p:grpSpPr>
            <a:xfrm>
              <a:off x="3932342" y="4355340"/>
              <a:ext cx="2020105" cy="873860"/>
              <a:chOff x="3932342" y="4355340"/>
              <a:chExt cx="2020105" cy="873860"/>
            </a:xfrm>
          </p:grpSpPr>
          <p:sp>
            <p:nvSpPr>
              <p:cNvPr id="19" name="Abgerundetes Rechteck 18"/>
              <p:cNvSpPr/>
              <p:nvPr/>
            </p:nvSpPr>
            <p:spPr bwMode="auto">
              <a:xfrm>
                <a:off x="4414657" y="4788768"/>
                <a:ext cx="1008112" cy="440432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de-DE" sz="1600" smtClean="0">
                    <a:solidFill>
                      <a:srgbClr val="080808"/>
                    </a:solidFill>
                    <a:latin typeface="Arial" charset="0"/>
                  </a:rPr>
                  <a:t>MIWP-7b</a:t>
                </a:r>
                <a:endParaRPr kumimoji="1" lang="de-DE" sz="1600" b="0" i="0" u="none" strike="noStrike" cap="none" normalizeH="0" smtClean="0">
                  <a:ln>
                    <a:noFill/>
                  </a:ln>
                  <a:solidFill>
                    <a:srgbClr val="080808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0" name="Textfeld 19"/>
              <p:cNvSpPr txBox="1"/>
              <p:nvPr/>
            </p:nvSpPr>
            <p:spPr>
              <a:xfrm>
                <a:off x="3932342" y="4355340"/>
                <a:ext cx="202010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600" smtClean="0"/>
                  <a:t>Comment resolution</a:t>
                </a:r>
                <a:endParaRPr lang="de-DE" sz="1600"/>
              </a:p>
            </p:txBody>
          </p:sp>
        </p:grpSp>
        <p:sp>
          <p:nvSpPr>
            <p:cNvPr id="18" name="Gefaltete Ecke 17"/>
            <p:cNvSpPr/>
            <p:nvPr/>
          </p:nvSpPr>
          <p:spPr bwMode="auto">
            <a:xfrm>
              <a:off x="4522669" y="2027862"/>
              <a:ext cx="792088" cy="1008112"/>
            </a:xfrm>
            <a:prstGeom prst="foldedCorner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600" smtClean="0">
                  <a:solidFill>
                    <a:srgbClr val="080808"/>
                  </a:solidFill>
                  <a:latin typeface="Arial" charset="0"/>
                </a:rPr>
                <a:t>Draft</a:t>
              </a:r>
              <a:br>
                <a:rPr lang="de-DE" sz="1600" smtClean="0">
                  <a:solidFill>
                    <a:srgbClr val="080808"/>
                  </a:solidFill>
                  <a:latin typeface="Arial" charset="0"/>
                </a:rPr>
              </a:br>
              <a:r>
                <a:rPr lang="de-DE" sz="1600" smtClean="0">
                  <a:solidFill>
                    <a:srgbClr val="080808"/>
                  </a:solidFill>
                  <a:latin typeface="Arial" charset="0"/>
                </a:rPr>
                <a:t>v1.0rc2</a:t>
              </a:r>
              <a:endParaRPr kumimoji="1" lang="de-DE" sz="16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21" name="Gruppieren 20"/>
          <p:cNvGrpSpPr/>
          <p:nvPr/>
        </p:nvGrpSpPr>
        <p:grpSpPr>
          <a:xfrm>
            <a:off x="5940152" y="1671434"/>
            <a:ext cx="1322798" cy="3201338"/>
            <a:chOff x="6608034" y="2027862"/>
            <a:chExt cx="1322798" cy="3201338"/>
          </a:xfrm>
        </p:grpSpPr>
        <p:grpSp>
          <p:nvGrpSpPr>
            <p:cNvPr id="22" name="Gruppieren 21"/>
            <p:cNvGrpSpPr/>
            <p:nvPr/>
          </p:nvGrpSpPr>
          <p:grpSpPr>
            <a:xfrm>
              <a:off x="6608034" y="4355340"/>
              <a:ext cx="1322798" cy="873860"/>
              <a:chOff x="6608034" y="4355340"/>
              <a:chExt cx="1322798" cy="873860"/>
            </a:xfrm>
          </p:grpSpPr>
          <p:sp>
            <p:nvSpPr>
              <p:cNvPr id="24" name="Abgerundetes Rechteck 23"/>
              <p:cNvSpPr/>
              <p:nvPr/>
            </p:nvSpPr>
            <p:spPr bwMode="auto">
              <a:xfrm>
                <a:off x="6742295" y="4788768"/>
                <a:ext cx="1008112" cy="440432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de-DE" sz="1600" smtClean="0">
                    <a:solidFill>
                      <a:srgbClr val="080808"/>
                    </a:solidFill>
                    <a:latin typeface="Arial" charset="0"/>
                  </a:rPr>
                  <a:t>MIG-P</a:t>
                </a:r>
                <a:endParaRPr kumimoji="1" lang="de-DE" sz="1600" b="0" i="0" u="none" strike="noStrike" cap="none" normalizeH="0" smtClean="0">
                  <a:ln>
                    <a:noFill/>
                  </a:ln>
                  <a:solidFill>
                    <a:srgbClr val="080808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5" name="Textfeld 24"/>
              <p:cNvSpPr txBox="1"/>
              <p:nvPr/>
            </p:nvSpPr>
            <p:spPr>
              <a:xfrm>
                <a:off x="6608034" y="4355340"/>
                <a:ext cx="132279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1600" smtClean="0"/>
                  <a:t>Consultation</a:t>
                </a:r>
                <a:endParaRPr lang="de-DE" sz="1600"/>
              </a:p>
            </p:txBody>
          </p:sp>
        </p:grpSp>
        <p:sp>
          <p:nvSpPr>
            <p:cNvPr id="23" name="Gefaltete Ecke 22"/>
            <p:cNvSpPr/>
            <p:nvPr/>
          </p:nvSpPr>
          <p:spPr bwMode="auto">
            <a:xfrm>
              <a:off x="6850307" y="2027862"/>
              <a:ext cx="792088" cy="1008112"/>
            </a:xfrm>
            <a:prstGeom prst="foldedCorner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600" smtClean="0">
                  <a:solidFill>
                    <a:srgbClr val="080808"/>
                  </a:solidFill>
                  <a:latin typeface="Arial" charset="0"/>
                </a:rPr>
                <a:t>Draft</a:t>
              </a:r>
              <a:br>
                <a:rPr lang="de-DE" sz="1600" smtClean="0">
                  <a:solidFill>
                    <a:srgbClr val="080808"/>
                  </a:solidFill>
                  <a:latin typeface="Arial" charset="0"/>
                </a:rPr>
              </a:br>
              <a:r>
                <a:rPr lang="de-DE" sz="1600" smtClean="0">
                  <a:solidFill>
                    <a:srgbClr val="080808"/>
                  </a:solidFill>
                  <a:latin typeface="Arial" charset="0"/>
                </a:rPr>
                <a:t>v1.0rc2</a:t>
              </a:r>
              <a:endParaRPr kumimoji="1" lang="de-DE" sz="16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26" name="Gerader Verbinder 25"/>
          <p:cNvCxnSpPr>
            <a:stCxn id="7" idx="2"/>
            <a:endCxn id="10" idx="0"/>
          </p:cNvCxnSpPr>
          <p:nvPr/>
        </p:nvCxnSpPr>
        <p:spPr>
          <a:xfrm>
            <a:off x="1187624" y="2680326"/>
            <a:ext cx="1" cy="131858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Gerader Verbinder 26"/>
          <p:cNvCxnSpPr>
            <a:stCxn id="12" idx="2"/>
            <a:endCxn id="15" idx="0"/>
          </p:cNvCxnSpPr>
          <p:nvPr/>
        </p:nvCxnSpPr>
        <p:spPr>
          <a:xfrm>
            <a:off x="2646254" y="2679546"/>
            <a:ext cx="8244" cy="13193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Gerader Verbinder 27"/>
          <p:cNvCxnSpPr>
            <a:stCxn id="18" idx="2"/>
            <a:endCxn id="20" idx="0"/>
          </p:cNvCxnSpPr>
          <p:nvPr/>
        </p:nvCxnSpPr>
        <p:spPr>
          <a:xfrm>
            <a:off x="4618386" y="2679546"/>
            <a:ext cx="0" cy="13193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Gerader Verbinder 28"/>
          <p:cNvCxnSpPr>
            <a:stCxn id="23" idx="2"/>
            <a:endCxn id="25" idx="0"/>
          </p:cNvCxnSpPr>
          <p:nvPr/>
        </p:nvCxnSpPr>
        <p:spPr>
          <a:xfrm>
            <a:off x="6578469" y="2679546"/>
            <a:ext cx="0" cy="13193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Rechteck 29"/>
          <p:cNvSpPr/>
          <p:nvPr/>
        </p:nvSpPr>
        <p:spPr bwMode="auto">
          <a:xfrm>
            <a:off x="612917" y="3126296"/>
            <a:ext cx="1144355" cy="3622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600" b="1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02./03.2016</a:t>
            </a:r>
          </a:p>
        </p:txBody>
      </p:sp>
      <p:sp>
        <p:nvSpPr>
          <p:cNvPr id="31" name="Rechteck 30"/>
          <p:cNvSpPr/>
          <p:nvPr/>
        </p:nvSpPr>
        <p:spPr bwMode="auto">
          <a:xfrm>
            <a:off x="2194190" y="3126296"/>
            <a:ext cx="917554" cy="3622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600" b="1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04.2016</a:t>
            </a:r>
          </a:p>
        </p:txBody>
      </p:sp>
      <p:sp>
        <p:nvSpPr>
          <p:cNvPr id="32" name="Rechteck 31"/>
          <p:cNvSpPr/>
          <p:nvPr/>
        </p:nvSpPr>
        <p:spPr bwMode="auto">
          <a:xfrm>
            <a:off x="3904298" y="3126296"/>
            <a:ext cx="1440000" cy="3622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600" b="1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07.2016</a:t>
            </a:r>
          </a:p>
        </p:txBody>
      </p:sp>
      <p:sp>
        <p:nvSpPr>
          <p:cNvPr id="33" name="Rechteck 32"/>
          <p:cNvSpPr/>
          <p:nvPr/>
        </p:nvSpPr>
        <p:spPr bwMode="auto">
          <a:xfrm>
            <a:off x="6010487" y="3126296"/>
            <a:ext cx="1142373" cy="3622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600" b="1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11.2016</a:t>
            </a:r>
            <a:endParaRPr kumimoji="1" lang="de-DE" sz="1600" b="1" i="0" u="none" strike="noStrike" cap="none" normalizeH="0" baseline="0" smtClean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427767" y="6241339"/>
            <a:ext cx="30315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smtClean="0"/>
              <a:t>[1] </a:t>
            </a:r>
            <a:r>
              <a:rPr lang="de-DE" sz="1400">
                <a:hlinkClick r:id="rId2"/>
              </a:rPr>
              <a:t>https://</a:t>
            </a:r>
            <a:r>
              <a:rPr lang="de-DE" sz="1400" smtClean="0">
                <a:hlinkClick r:id="rId2"/>
              </a:rPr>
              <a:t>wiki.gdi-de.org/x/GIB7Cw</a:t>
            </a:r>
            <a:r>
              <a:rPr lang="de-DE" sz="1400" smtClean="0"/>
              <a:t> </a:t>
            </a:r>
            <a:endParaRPr lang="de-DE" sz="1400"/>
          </a:p>
        </p:txBody>
      </p:sp>
      <p:sp>
        <p:nvSpPr>
          <p:cNvPr id="35" name="Abgerundetes Rechteck 34"/>
          <p:cNvSpPr/>
          <p:nvPr/>
        </p:nvSpPr>
        <p:spPr bwMode="auto">
          <a:xfrm>
            <a:off x="1763688" y="5293101"/>
            <a:ext cx="1792789" cy="443767"/>
          </a:xfrm>
          <a:prstGeom prst="roundRect">
            <a:avLst>
              <a:gd name="adj" fmla="val 8048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600" b="0" i="1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GDI-DE Netzwerk</a:t>
            </a:r>
          </a:p>
        </p:txBody>
      </p:sp>
      <p:cxnSp>
        <p:nvCxnSpPr>
          <p:cNvPr id="36" name="Gerader Verbinder 35"/>
          <p:cNvCxnSpPr>
            <a:stCxn id="14" idx="2"/>
            <a:endCxn id="35" idx="0"/>
          </p:cNvCxnSpPr>
          <p:nvPr/>
        </p:nvCxnSpPr>
        <p:spPr>
          <a:xfrm>
            <a:off x="2646254" y="4872772"/>
            <a:ext cx="0" cy="42032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40" name="Gruppieren 39"/>
          <p:cNvGrpSpPr/>
          <p:nvPr/>
        </p:nvGrpSpPr>
        <p:grpSpPr>
          <a:xfrm>
            <a:off x="7364697" y="1671434"/>
            <a:ext cx="1404552" cy="3201338"/>
            <a:chOff x="6557113" y="2027862"/>
            <a:chExt cx="1404552" cy="3201338"/>
          </a:xfrm>
        </p:grpSpPr>
        <p:grpSp>
          <p:nvGrpSpPr>
            <p:cNvPr id="41" name="Gruppieren 40"/>
            <p:cNvGrpSpPr/>
            <p:nvPr/>
          </p:nvGrpSpPr>
          <p:grpSpPr>
            <a:xfrm>
              <a:off x="6557113" y="4355340"/>
              <a:ext cx="1404552" cy="873860"/>
              <a:chOff x="6557113" y="4355340"/>
              <a:chExt cx="1404552" cy="873860"/>
            </a:xfrm>
          </p:grpSpPr>
          <p:sp>
            <p:nvSpPr>
              <p:cNvPr id="43" name="Abgerundetes Rechteck 42"/>
              <p:cNvSpPr/>
              <p:nvPr/>
            </p:nvSpPr>
            <p:spPr bwMode="auto">
              <a:xfrm>
                <a:off x="6742295" y="4788768"/>
                <a:ext cx="1008112" cy="440432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de-DE" sz="1600" smtClean="0">
                    <a:solidFill>
                      <a:srgbClr val="080808"/>
                    </a:solidFill>
                    <a:latin typeface="Arial" charset="0"/>
                  </a:rPr>
                  <a:t>MIG-P</a:t>
                </a:r>
                <a:endParaRPr kumimoji="1" lang="de-DE" sz="1600" b="0" i="0" u="none" strike="noStrike" cap="none" normalizeH="0" smtClean="0">
                  <a:ln>
                    <a:noFill/>
                  </a:ln>
                  <a:solidFill>
                    <a:srgbClr val="080808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44" name="Textfeld 43"/>
              <p:cNvSpPr txBox="1"/>
              <p:nvPr/>
            </p:nvSpPr>
            <p:spPr>
              <a:xfrm>
                <a:off x="6557113" y="4355340"/>
                <a:ext cx="140455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1600" smtClean="0"/>
                  <a:t>Endorsement</a:t>
                </a:r>
                <a:endParaRPr lang="de-DE" sz="1600"/>
              </a:p>
            </p:txBody>
          </p:sp>
        </p:grpSp>
        <p:sp>
          <p:nvSpPr>
            <p:cNvPr id="42" name="Gefaltete Ecke 41"/>
            <p:cNvSpPr/>
            <p:nvPr/>
          </p:nvSpPr>
          <p:spPr bwMode="auto">
            <a:xfrm>
              <a:off x="6850307" y="2027862"/>
              <a:ext cx="792088" cy="1008112"/>
            </a:xfrm>
            <a:prstGeom prst="foldedCorner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600" smtClean="0">
                  <a:solidFill>
                    <a:srgbClr val="080808"/>
                  </a:solidFill>
                  <a:latin typeface="Arial" charset="0"/>
                </a:rPr>
                <a:t>Final</a:t>
              </a:r>
              <a:br>
                <a:rPr lang="de-DE" sz="1600" smtClean="0">
                  <a:solidFill>
                    <a:srgbClr val="080808"/>
                  </a:solidFill>
                  <a:latin typeface="Arial" charset="0"/>
                </a:rPr>
              </a:br>
              <a:r>
                <a:rPr lang="de-DE" sz="1600" smtClean="0">
                  <a:solidFill>
                    <a:srgbClr val="080808"/>
                  </a:solidFill>
                  <a:latin typeface="Arial" charset="0"/>
                </a:rPr>
                <a:t>Draft</a:t>
              </a:r>
              <a:endParaRPr kumimoji="1" lang="de-DE" sz="16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45" name="Gerader Verbinder 44"/>
          <p:cNvCxnSpPr>
            <a:stCxn id="42" idx="2"/>
            <a:endCxn id="44" idx="0"/>
          </p:cNvCxnSpPr>
          <p:nvPr/>
        </p:nvCxnSpPr>
        <p:spPr>
          <a:xfrm>
            <a:off x="8053935" y="2679546"/>
            <a:ext cx="0" cy="13193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Rechteck 45"/>
          <p:cNvSpPr/>
          <p:nvPr/>
        </p:nvSpPr>
        <p:spPr bwMode="auto">
          <a:xfrm>
            <a:off x="7589778" y="3126296"/>
            <a:ext cx="948044" cy="3622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600" b="1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12.2016</a:t>
            </a:r>
            <a:endParaRPr kumimoji="1" lang="de-DE" sz="1600" b="1" i="0" u="none" strike="noStrike" cap="none" normalizeH="0" baseline="0" smtClean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sp>
        <p:nvSpPr>
          <p:cNvPr id="48" name="Abgerundetes Rechteck 47"/>
          <p:cNvSpPr/>
          <p:nvPr/>
        </p:nvSpPr>
        <p:spPr bwMode="auto">
          <a:xfrm>
            <a:off x="5692312" y="5280369"/>
            <a:ext cx="1792789" cy="443767"/>
          </a:xfrm>
          <a:prstGeom prst="roundRect">
            <a:avLst>
              <a:gd name="adj" fmla="val 8048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600" b="0" i="1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GDI-DE Netzwerk</a:t>
            </a:r>
          </a:p>
        </p:txBody>
      </p:sp>
      <p:cxnSp>
        <p:nvCxnSpPr>
          <p:cNvPr id="49" name="Gerader Verbinder 48"/>
          <p:cNvCxnSpPr>
            <a:stCxn id="24" idx="2"/>
            <a:endCxn id="48" idx="0"/>
          </p:cNvCxnSpPr>
          <p:nvPr/>
        </p:nvCxnSpPr>
        <p:spPr>
          <a:xfrm>
            <a:off x="6578469" y="4872772"/>
            <a:ext cx="0" cy="40759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" name="Textfeld 50"/>
          <p:cNvSpPr txBox="1"/>
          <p:nvPr/>
        </p:nvSpPr>
        <p:spPr>
          <a:xfrm>
            <a:off x="6361102" y="4895585"/>
            <a:ext cx="434734" cy="584775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lang="de-DE" sz="32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de-DE" sz="32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7" name="Abgerundetes Rechteck 46"/>
          <p:cNvSpPr/>
          <p:nvPr/>
        </p:nvSpPr>
        <p:spPr bwMode="auto">
          <a:xfrm>
            <a:off x="3332314" y="1011809"/>
            <a:ext cx="5668842" cy="504056"/>
          </a:xfrm>
          <a:prstGeom prst="roundRect">
            <a:avLst/>
          </a:prstGeom>
          <a:ln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de-DE" sz="1400" b="1">
                <a:solidFill>
                  <a:srgbClr val="080808"/>
                </a:solidFill>
                <a:latin typeface="Arial" charset="0"/>
              </a:rPr>
              <a:t>Version </a:t>
            </a:r>
            <a:r>
              <a:rPr lang="de-DE" sz="1400" b="1" smtClean="0">
                <a:solidFill>
                  <a:srgbClr val="080808"/>
                </a:solidFill>
                <a:latin typeface="Arial" charset="0"/>
              </a:rPr>
              <a:t>v1.0rc2</a:t>
            </a:r>
            <a:r>
              <a:rPr lang="de-DE" sz="1400" smtClean="0">
                <a:solidFill>
                  <a:srgbClr val="080808"/>
                </a:solidFill>
                <a:latin typeface="Arial" charset="0"/>
              </a:rPr>
              <a:t>: </a:t>
            </a:r>
            <a:r>
              <a:rPr lang="de-DE" sz="1400">
                <a:solidFill>
                  <a:srgbClr val="080808"/>
                </a:solidFill>
                <a:latin typeface="Arial" charset="0"/>
                <a:hlinkClick r:id="rId3"/>
              </a:rPr>
              <a:t>https</a:t>
            </a:r>
            <a:r>
              <a:rPr lang="de-DE" sz="1400">
                <a:solidFill>
                  <a:srgbClr val="080808"/>
                </a:solidFill>
                <a:latin typeface="Arial" charset="0"/>
                <a:hlinkClick r:id="rId3"/>
              </a:rPr>
              <a:t>://</a:t>
            </a:r>
            <a:r>
              <a:rPr lang="de-DE" sz="1400" smtClean="0">
                <a:solidFill>
                  <a:srgbClr val="080808"/>
                </a:solidFill>
                <a:latin typeface="Arial" charset="0"/>
                <a:hlinkClick r:id="rId3"/>
              </a:rPr>
              <a:t>ies-svn.jrc.ec.europa.eu/issues/2738#note-28</a:t>
            </a:r>
            <a:r>
              <a:rPr lang="de-DE" sz="1400" smtClean="0">
                <a:solidFill>
                  <a:srgbClr val="080808"/>
                </a:solidFill>
                <a:latin typeface="Arial" charset="0"/>
              </a:rPr>
              <a:t> </a:t>
            </a:r>
            <a:endParaRPr kumimoji="1" lang="de-DE" sz="1400" b="0" i="0" u="none" strike="noStrike" cap="none" normalizeH="0" baseline="0" smtClean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80809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MIWP-7a TGs SOS-based Download Services and D2.9 </a:t>
            </a:r>
            <a:endParaRPr lang="de-DE"/>
          </a:p>
        </p:txBody>
      </p:sp>
      <p:sp>
        <p:nvSpPr>
          <p:cNvPr id="4" name="Rechteck 3"/>
          <p:cNvSpPr/>
          <p:nvPr/>
        </p:nvSpPr>
        <p:spPr bwMode="auto">
          <a:xfrm>
            <a:off x="3562338" y="1272371"/>
            <a:ext cx="1996754" cy="4820925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e-DE" sz="1800" b="0" i="0" u="none" strike="noStrike" cap="none" normalizeH="0" baseline="0" smtClean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cxnSp>
        <p:nvCxnSpPr>
          <p:cNvPr id="5" name="Gerade Verbindung mit Pfeil 4"/>
          <p:cNvCxnSpPr/>
          <p:nvPr/>
        </p:nvCxnSpPr>
        <p:spPr>
          <a:xfrm flipV="1">
            <a:off x="107504" y="3288596"/>
            <a:ext cx="8784976" cy="188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8" name="Gruppieren 7"/>
          <p:cNvGrpSpPr/>
          <p:nvPr/>
        </p:nvGrpSpPr>
        <p:grpSpPr>
          <a:xfrm>
            <a:off x="432971" y="3998912"/>
            <a:ext cx="1008112" cy="873860"/>
            <a:chOff x="539552" y="4355340"/>
            <a:chExt cx="1008112" cy="873860"/>
          </a:xfrm>
        </p:grpSpPr>
        <p:sp>
          <p:nvSpPr>
            <p:cNvPr id="9" name="Abgerundetes Rechteck 8"/>
            <p:cNvSpPr/>
            <p:nvPr/>
          </p:nvSpPr>
          <p:spPr bwMode="auto">
            <a:xfrm>
              <a:off x="539552" y="4788768"/>
              <a:ext cx="1008112" cy="440432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600" smtClean="0">
                  <a:solidFill>
                    <a:srgbClr val="080808"/>
                  </a:solidFill>
                  <a:latin typeface="Arial" charset="0"/>
                </a:rPr>
                <a:t>MIWP-7a</a:t>
              </a:r>
              <a:endParaRPr kumimoji="1" lang="de-DE" sz="1600" b="0" i="0" u="none" strike="noStrike" cap="none" normalizeH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endParaRPr>
            </a:p>
          </p:txBody>
        </p:sp>
        <p:sp>
          <p:nvSpPr>
            <p:cNvPr id="10" name="Textfeld 9"/>
            <p:cNvSpPr txBox="1"/>
            <p:nvPr/>
          </p:nvSpPr>
          <p:spPr>
            <a:xfrm>
              <a:off x="616248" y="4355340"/>
              <a:ext cx="85472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smtClean="0"/>
                <a:t>Review</a:t>
              </a:r>
              <a:endParaRPr lang="de-DE" sz="1600"/>
            </a:p>
          </p:txBody>
        </p:sp>
      </p:grpSp>
      <p:grpSp>
        <p:nvGrpSpPr>
          <p:cNvPr id="13" name="Gruppieren 12"/>
          <p:cNvGrpSpPr/>
          <p:nvPr/>
        </p:nvGrpSpPr>
        <p:grpSpPr>
          <a:xfrm>
            <a:off x="1919504" y="3998912"/>
            <a:ext cx="1609736" cy="873860"/>
            <a:chOff x="2018870" y="4355340"/>
            <a:chExt cx="1609736" cy="873860"/>
          </a:xfrm>
        </p:grpSpPr>
        <p:sp>
          <p:nvSpPr>
            <p:cNvPr id="14" name="Abgerundetes Rechteck 13"/>
            <p:cNvSpPr/>
            <p:nvPr/>
          </p:nvSpPr>
          <p:spPr bwMode="auto">
            <a:xfrm>
              <a:off x="2321948" y="4788768"/>
              <a:ext cx="1008112" cy="440432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600" smtClean="0">
                  <a:solidFill>
                    <a:srgbClr val="080808"/>
                  </a:solidFill>
                  <a:latin typeface="Arial" charset="0"/>
                </a:rPr>
                <a:t>MIG-T</a:t>
              </a:r>
              <a:endParaRPr kumimoji="1" lang="de-DE" sz="1600" b="0" i="0" u="none" strike="noStrike" cap="none" normalizeH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2018870" y="4355340"/>
              <a:ext cx="160973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smtClean="0"/>
                <a:t>Consultation [1]</a:t>
              </a:r>
              <a:endParaRPr lang="de-DE" sz="1600"/>
            </a:p>
          </p:txBody>
        </p:sp>
      </p:grpSp>
      <p:grpSp>
        <p:nvGrpSpPr>
          <p:cNvPr id="17" name="Gruppieren 16"/>
          <p:cNvGrpSpPr/>
          <p:nvPr/>
        </p:nvGrpSpPr>
        <p:grpSpPr>
          <a:xfrm>
            <a:off x="3522024" y="3998912"/>
            <a:ext cx="2020105" cy="873860"/>
            <a:chOff x="3932342" y="4355340"/>
            <a:chExt cx="2020105" cy="873860"/>
          </a:xfrm>
        </p:grpSpPr>
        <p:sp>
          <p:nvSpPr>
            <p:cNvPr id="19" name="Abgerundetes Rechteck 18"/>
            <p:cNvSpPr/>
            <p:nvPr/>
          </p:nvSpPr>
          <p:spPr bwMode="auto">
            <a:xfrm>
              <a:off x="4414657" y="4788768"/>
              <a:ext cx="1008112" cy="440432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600" smtClean="0">
                  <a:solidFill>
                    <a:srgbClr val="080808"/>
                  </a:solidFill>
                  <a:latin typeface="Arial" charset="0"/>
                </a:rPr>
                <a:t>MIWP-7a</a:t>
              </a:r>
              <a:endParaRPr kumimoji="1" lang="de-DE" sz="1600" b="0" i="0" u="none" strike="noStrike" cap="none" normalizeH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endParaRPr>
            </a:p>
          </p:txBody>
        </p:sp>
        <p:sp>
          <p:nvSpPr>
            <p:cNvPr id="20" name="Textfeld 19"/>
            <p:cNvSpPr txBox="1"/>
            <p:nvPr/>
          </p:nvSpPr>
          <p:spPr>
            <a:xfrm>
              <a:off x="3932342" y="4355340"/>
              <a:ext cx="202010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smtClean="0"/>
                <a:t>Comment resolution</a:t>
              </a:r>
              <a:endParaRPr lang="de-DE" sz="1600"/>
            </a:p>
          </p:txBody>
        </p:sp>
      </p:grpSp>
      <p:grpSp>
        <p:nvGrpSpPr>
          <p:cNvPr id="22" name="Gruppieren 21"/>
          <p:cNvGrpSpPr/>
          <p:nvPr/>
        </p:nvGrpSpPr>
        <p:grpSpPr>
          <a:xfrm>
            <a:off x="5743259" y="3998912"/>
            <a:ext cx="1322798" cy="873860"/>
            <a:chOff x="6608034" y="4355340"/>
            <a:chExt cx="1322798" cy="873860"/>
          </a:xfrm>
        </p:grpSpPr>
        <p:sp>
          <p:nvSpPr>
            <p:cNvPr id="24" name="Abgerundetes Rechteck 23"/>
            <p:cNvSpPr/>
            <p:nvPr/>
          </p:nvSpPr>
          <p:spPr bwMode="auto">
            <a:xfrm>
              <a:off x="6742295" y="4788768"/>
              <a:ext cx="1008112" cy="440432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600" smtClean="0">
                  <a:solidFill>
                    <a:srgbClr val="080808"/>
                  </a:solidFill>
                  <a:latin typeface="Arial" charset="0"/>
                </a:rPr>
                <a:t>MIG-P</a:t>
              </a:r>
              <a:endParaRPr kumimoji="1" lang="de-DE" sz="1600" b="0" i="0" u="none" strike="noStrike" cap="none" normalizeH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endParaRPr>
            </a:p>
          </p:txBody>
        </p:sp>
        <p:sp>
          <p:nvSpPr>
            <p:cNvPr id="25" name="Textfeld 24"/>
            <p:cNvSpPr txBox="1"/>
            <p:nvPr/>
          </p:nvSpPr>
          <p:spPr>
            <a:xfrm>
              <a:off x="6608034" y="4355340"/>
              <a:ext cx="132279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600" smtClean="0"/>
                <a:t>Consultation</a:t>
              </a:r>
              <a:endParaRPr lang="de-DE" sz="1600"/>
            </a:p>
          </p:txBody>
        </p:sp>
      </p:grpSp>
      <p:cxnSp>
        <p:nvCxnSpPr>
          <p:cNvPr id="26" name="Gerader Verbinder 25"/>
          <p:cNvCxnSpPr>
            <a:endCxn id="10" idx="0"/>
          </p:cNvCxnSpPr>
          <p:nvPr/>
        </p:nvCxnSpPr>
        <p:spPr>
          <a:xfrm>
            <a:off x="925493" y="2775200"/>
            <a:ext cx="0" cy="122371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Gerader Verbinder 26"/>
          <p:cNvCxnSpPr>
            <a:endCxn id="15" idx="0"/>
          </p:cNvCxnSpPr>
          <p:nvPr/>
        </p:nvCxnSpPr>
        <p:spPr>
          <a:xfrm>
            <a:off x="2700655" y="2775200"/>
            <a:ext cx="0" cy="122371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Gerader Verbinder 27"/>
          <p:cNvCxnSpPr>
            <a:endCxn id="20" idx="0"/>
          </p:cNvCxnSpPr>
          <p:nvPr/>
        </p:nvCxnSpPr>
        <p:spPr>
          <a:xfrm flipH="1">
            <a:off x="4532077" y="2679546"/>
            <a:ext cx="1616" cy="13193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Gerader Verbinder 28"/>
          <p:cNvCxnSpPr>
            <a:endCxn id="25" idx="0"/>
          </p:cNvCxnSpPr>
          <p:nvPr/>
        </p:nvCxnSpPr>
        <p:spPr>
          <a:xfrm>
            <a:off x="6381576" y="2679546"/>
            <a:ext cx="0" cy="13193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Rechteck 29"/>
          <p:cNvSpPr/>
          <p:nvPr/>
        </p:nvSpPr>
        <p:spPr bwMode="auto">
          <a:xfrm>
            <a:off x="362320" y="3126296"/>
            <a:ext cx="1144355" cy="3622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600" b="1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02./03.2016</a:t>
            </a:r>
          </a:p>
        </p:txBody>
      </p:sp>
      <p:sp>
        <p:nvSpPr>
          <p:cNvPr id="31" name="Rechteck 30"/>
          <p:cNvSpPr/>
          <p:nvPr/>
        </p:nvSpPr>
        <p:spPr bwMode="auto">
          <a:xfrm>
            <a:off x="2274574" y="3126296"/>
            <a:ext cx="917554" cy="3622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600" b="1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09.2016</a:t>
            </a:r>
          </a:p>
        </p:txBody>
      </p:sp>
      <p:sp>
        <p:nvSpPr>
          <p:cNvPr id="32" name="Rechteck 31"/>
          <p:cNvSpPr/>
          <p:nvPr/>
        </p:nvSpPr>
        <p:spPr bwMode="auto">
          <a:xfrm>
            <a:off x="4067944" y="3126296"/>
            <a:ext cx="986125" cy="3622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600" b="1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10.2016</a:t>
            </a:r>
            <a:endParaRPr kumimoji="1" lang="de-DE" sz="1600" b="1" i="0" u="none" strike="noStrike" cap="none" normalizeH="0" baseline="0" smtClean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sp>
        <p:nvSpPr>
          <p:cNvPr id="33" name="Rechteck 32"/>
          <p:cNvSpPr/>
          <p:nvPr/>
        </p:nvSpPr>
        <p:spPr bwMode="auto">
          <a:xfrm>
            <a:off x="5813594" y="3126296"/>
            <a:ext cx="1142373" cy="3622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600" b="1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11.2016</a:t>
            </a:r>
            <a:endParaRPr kumimoji="1" lang="de-DE" sz="1600" b="1" i="0" u="none" strike="noStrike" cap="none" normalizeH="0" baseline="0" smtClean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256340" y="6306325"/>
            <a:ext cx="30812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smtClean="0"/>
              <a:t>[1] </a:t>
            </a:r>
            <a:r>
              <a:rPr lang="de-DE" sz="1400">
                <a:hlinkClick r:id="rId2"/>
              </a:rPr>
              <a:t>https://</a:t>
            </a:r>
            <a:r>
              <a:rPr lang="de-DE" sz="1400" smtClean="0">
                <a:hlinkClick r:id="rId2"/>
              </a:rPr>
              <a:t>wiki.gdi-de.org/x/AoC9DQ</a:t>
            </a:r>
            <a:r>
              <a:rPr lang="de-DE" sz="1400" smtClean="0"/>
              <a:t> </a:t>
            </a:r>
            <a:endParaRPr lang="de-DE" sz="1400"/>
          </a:p>
        </p:txBody>
      </p:sp>
      <p:sp>
        <p:nvSpPr>
          <p:cNvPr id="35" name="Abgerundetes Rechteck 34"/>
          <p:cNvSpPr/>
          <p:nvPr/>
        </p:nvSpPr>
        <p:spPr bwMode="auto">
          <a:xfrm>
            <a:off x="1844072" y="5293101"/>
            <a:ext cx="1792789" cy="443767"/>
          </a:xfrm>
          <a:prstGeom prst="roundRect">
            <a:avLst>
              <a:gd name="adj" fmla="val 8048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600" b="0" i="1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GDI-DE Netzwerk</a:t>
            </a:r>
          </a:p>
        </p:txBody>
      </p:sp>
      <p:cxnSp>
        <p:nvCxnSpPr>
          <p:cNvPr id="36" name="Gerader Verbinder 35"/>
          <p:cNvCxnSpPr>
            <a:stCxn id="14" idx="2"/>
            <a:endCxn id="35" idx="0"/>
          </p:cNvCxnSpPr>
          <p:nvPr/>
        </p:nvCxnSpPr>
        <p:spPr>
          <a:xfrm>
            <a:off x="2726638" y="4872772"/>
            <a:ext cx="0" cy="42032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41" name="Gruppieren 40"/>
          <p:cNvGrpSpPr/>
          <p:nvPr/>
        </p:nvGrpSpPr>
        <p:grpSpPr>
          <a:xfrm>
            <a:off x="7472416" y="3998912"/>
            <a:ext cx="1404552" cy="873860"/>
            <a:chOff x="6557113" y="4355340"/>
            <a:chExt cx="1404552" cy="873860"/>
          </a:xfrm>
        </p:grpSpPr>
        <p:sp>
          <p:nvSpPr>
            <p:cNvPr id="43" name="Abgerundetes Rechteck 42"/>
            <p:cNvSpPr/>
            <p:nvPr/>
          </p:nvSpPr>
          <p:spPr bwMode="auto">
            <a:xfrm>
              <a:off x="6742295" y="4788768"/>
              <a:ext cx="1008112" cy="440432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600" smtClean="0">
                  <a:solidFill>
                    <a:srgbClr val="080808"/>
                  </a:solidFill>
                  <a:latin typeface="Arial" charset="0"/>
                </a:rPr>
                <a:t>MIG-P</a:t>
              </a:r>
              <a:endParaRPr kumimoji="1" lang="de-DE" sz="1600" b="0" i="0" u="none" strike="noStrike" cap="none" normalizeH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endParaRPr>
            </a:p>
          </p:txBody>
        </p:sp>
        <p:sp>
          <p:nvSpPr>
            <p:cNvPr id="44" name="Textfeld 43"/>
            <p:cNvSpPr txBox="1"/>
            <p:nvPr/>
          </p:nvSpPr>
          <p:spPr>
            <a:xfrm>
              <a:off x="6557113" y="4355340"/>
              <a:ext cx="14045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600" smtClean="0"/>
                <a:t>Endorsement</a:t>
              </a:r>
              <a:endParaRPr lang="de-DE" sz="1600"/>
            </a:p>
          </p:txBody>
        </p:sp>
      </p:grpSp>
      <p:cxnSp>
        <p:nvCxnSpPr>
          <p:cNvPr id="45" name="Gerader Verbinder 44"/>
          <p:cNvCxnSpPr/>
          <p:nvPr/>
        </p:nvCxnSpPr>
        <p:spPr>
          <a:xfrm>
            <a:off x="8173374" y="2679546"/>
            <a:ext cx="0" cy="13193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Rechteck 45"/>
          <p:cNvSpPr/>
          <p:nvPr/>
        </p:nvSpPr>
        <p:spPr bwMode="auto">
          <a:xfrm>
            <a:off x="7710889" y="3126296"/>
            <a:ext cx="948044" cy="3622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600" b="1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12.2016</a:t>
            </a:r>
            <a:endParaRPr kumimoji="1" lang="de-DE" sz="1600" b="1" i="0" u="none" strike="noStrike" cap="none" normalizeH="0" baseline="0" smtClean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sp>
        <p:nvSpPr>
          <p:cNvPr id="48" name="Abgerundetes Rechteck 47"/>
          <p:cNvSpPr/>
          <p:nvPr/>
        </p:nvSpPr>
        <p:spPr bwMode="auto">
          <a:xfrm>
            <a:off x="5495419" y="5280369"/>
            <a:ext cx="1792789" cy="443767"/>
          </a:xfrm>
          <a:prstGeom prst="roundRect">
            <a:avLst>
              <a:gd name="adj" fmla="val 8048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600" b="0" i="1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GDI-DE Netzwerk</a:t>
            </a:r>
          </a:p>
        </p:txBody>
      </p:sp>
      <p:cxnSp>
        <p:nvCxnSpPr>
          <p:cNvPr id="49" name="Gerader Verbinder 48"/>
          <p:cNvCxnSpPr>
            <a:stCxn id="24" idx="2"/>
            <a:endCxn id="48" idx="0"/>
          </p:cNvCxnSpPr>
          <p:nvPr/>
        </p:nvCxnSpPr>
        <p:spPr>
          <a:xfrm>
            <a:off x="6381576" y="4872772"/>
            <a:ext cx="0" cy="40759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" name="Textfeld 50"/>
          <p:cNvSpPr txBox="1"/>
          <p:nvPr/>
        </p:nvSpPr>
        <p:spPr>
          <a:xfrm>
            <a:off x="6164209" y="4895585"/>
            <a:ext cx="434734" cy="584775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lang="de-DE" sz="32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de-DE" sz="32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8" name="Gruppieren 37"/>
          <p:cNvGrpSpPr/>
          <p:nvPr/>
        </p:nvGrpSpPr>
        <p:grpSpPr>
          <a:xfrm>
            <a:off x="1908567" y="1666605"/>
            <a:ext cx="1648621" cy="1008112"/>
            <a:chOff x="1918615" y="1666605"/>
            <a:chExt cx="1648621" cy="1008112"/>
          </a:xfrm>
        </p:grpSpPr>
        <p:sp>
          <p:nvSpPr>
            <p:cNvPr id="12" name="Gefaltete Ecke 11"/>
            <p:cNvSpPr/>
            <p:nvPr/>
          </p:nvSpPr>
          <p:spPr bwMode="auto">
            <a:xfrm>
              <a:off x="1918615" y="1666605"/>
              <a:ext cx="792088" cy="1008112"/>
            </a:xfrm>
            <a:prstGeom prst="foldedCorner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600" smtClean="0">
                  <a:solidFill>
                    <a:srgbClr val="080808"/>
                  </a:solidFill>
                  <a:latin typeface="Arial" charset="0"/>
                </a:rPr>
                <a:t>SOS</a:t>
              </a:r>
              <a:br>
                <a:rPr lang="de-DE" sz="1600" smtClean="0">
                  <a:solidFill>
                    <a:srgbClr val="080808"/>
                  </a:solidFill>
                  <a:latin typeface="Arial" charset="0"/>
                </a:rPr>
              </a:br>
              <a:r>
                <a:rPr lang="de-DE" sz="1600" smtClean="0">
                  <a:solidFill>
                    <a:srgbClr val="080808"/>
                  </a:solidFill>
                  <a:latin typeface="Arial" charset="0"/>
                </a:rPr>
                <a:t>v1.0rc3</a:t>
              </a:r>
              <a:endParaRPr kumimoji="1" lang="de-DE" sz="16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endParaRPr>
            </a:p>
          </p:txBody>
        </p:sp>
        <p:sp>
          <p:nvSpPr>
            <p:cNvPr id="47" name="Gefaltete Ecke 46"/>
            <p:cNvSpPr/>
            <p:nvPr/>
          </p:nvSpPr>
          <p:spPr bwMode="auto">
            <a:xfrm>
              <a:off x="2775148" y="1666605"/>
              <a:ext cx="792088" cy="1008112"/>
            </a:xfrm>
            <a:prstGeom prst="foldedCorner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600" smtClean="0">
                  <a:solidFill>
                    <a:srgbClr val="080808"/>
                  </a:solidFill>
                  <a:latin typeface="Arial" charset="0"/>
                </a:rPr>
                <a:t>D2.9</a:t>
              </a:r>
              <a:br>
                <a:rPr lang="de-DE" sz="1600" smtClean="0">
                  <a:solidFill>
                    <a:srgbClr val="080808"/>
                  </a:solidFill>
                  <a:latin typeface="Arial" charset="0"/>
                </a:rPr>
              </a:br>
              <a:r>
                <a:rPr lang="de-DE" sz="1600" smtClean="0">
                  <a:solidFill>
                    <a:srgbClr val="080808"/>
                  </a:solidFill>
                  <a:latin typeface="Arial" charset="0"/>
                </a:rPr>
                <a:t>v3.0rc1</a:t>
              </a:r>
              <a:endParaRPr kumimoji="1" lang="de-DE" sz="16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2" name="Gruppieren 1"/>
          <p:cNvGrpSpPr/>
          <p:nvPr/>
        </p:nvGrpSpPr>
        <p:grpSpPr>
          <a:xfrm>
            <a:off x="107504" y="1672214"/>
            <a:ext cx="1643379" cy="1008112"/>
            <a:chOff x="107504" y="1672214"/>
            <a:chExt cx="1643379" cy="1008112"/>
          </a:xfrm>
        </p:grpSpPr>
        <p:sp>
          <p:nvSpPr>
            <p:cNvPr id="7" name="Gefaltete Ecke 6"/>
            <p:cNvSpPr/>
            <p:nvPr/>
          </p:nvSpPr>
          <p:spPr bwMode="auto">
            <a:xfrm>
              <a:off x="107504" y="1672214"/>
              <a:ext cx="792088" cy="1008112"/>
            </a:xfrm>
            <a:prstGeom prst="foldedCorner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600" smtClean="0">
                  <a:solidFill>
                    <a:srgbClr val="080808"/>
                  </a:solidFill>
                  <a:latin typeface="Arial" charset="0"/>
                </a:rPr>
                <a:t>SOS</a:t>
              </a:r>
              <a:br>
                <a:rPr lang="de-DE" sz="1600" smtClean="0">
                  <a:solidFill>
                    <a:srgbClr val="080808"/>
                  </a:solidFill>
                  <a:latin typeface="Arial" charset="0"/>
                </a:rPr>
              </a:br>
              <a:r>
                <a:rPr lang="de-DE" sz="1600" smtClean="0">
                  <a:solidFill>
                    <a:srgbClr val="080808"/>
                  </a:solidFill>
                  <a:latin typeface="Arial" charset="0"/>
                </a:rPr>
                <a:t>Draft</a:t>
              </a:r>
              <a:endParaRPr kumimoji="1" lang="de-DE" sz="16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endParaRPr>
            </a:p>
          </p:txBody>
        </p:sp>
        <p:sp>
          <p:nvSpPr>
            <p:cNvPr id="50" name="Gefaltete Ecke 49"/>
            <p:cNvSpPr/>
            <p:nvPr/>
          </p:nvSpPr>
          <p:spPr bwMode="auto">
            <a:xfrm>
              <a:off x="958795" y="1672214"/>
              <a:ext cx="792088" cy="1008112"/>
            </a:xfrm>
            <a:prstGeom prst="foldedCorner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600" smtClean="0">
                  <a:solidFill>
                    <a:srgbClr val="080808"/>
                  </a:solidFill>
                  <a:latin typeface="Arial" charset="0"/>
                </a:rPr>
                <a:t>D2.9</a:t>
              </a:r>
              <a:br>
                <a:rPr lang="de-DE" sz="1600" smtClean="0">
                  <a:solidFill>
                    <a:srgbClr val="080808"/>
                  </a:solidFill>
                  <a:latin typeface="Arial" charset="0"/>
                </a:rPr>
              </a:br>
              <a:r>
                <a:rPr lang="de-DE" sz="1600" smtClean="0">
                  <a:solidFill>
                    <a:srgbClr val="080808"/>
                  </a:solidFill>
                  <a:latin typeface="Arial" charset="0"/>
                </a:rPr>
                <a:t>Draft</a:t>
              </a:r>
              <a:endParaRPr kumimoji="1" lang="de-DE" sz="16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52" name="Gruppieren 51"/>
          <p:cNvGrpSpPr/>
          <p:nvPr/>
        </p:nvGrpSpPr>
        <p:grpSpPr>
          <a:xfrm>
            <a:off x="3753049" y="1672778"/>
            <a:ext cx="1648621" cy="1008112"/>
            <a:chOff x="1918615" y="1666605"/>
            <a:chExt cx="1648621" cy="1008112"/>
          </a:xfrm>
        </p:grpSpPr>
        <p:sp>
          <p:nvSpPr>
            <p:cNvPr id="53" name="Gefaltete Ecke 52"/>
            <p:cNvSpPr/>
            <p:nvPr/>
          </p:nvSpPr>
          <p:spPr bwMode="auto">
            <a:xfrm>
              <a:off x="1918615" y="1666605"/>
              <a:ext cx="792088" cy="1008112"/>
            </a:xfrm>
            <a:prstGeom prst="foldedCorner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600" smtClean="0">
                  <a:solidFill>
                    <a:srgbClr val="080808"/>
                  </a:solidFill>
                  <a:latin typeface="Arial" charset="0"/>
                </a:rPr>
                <a:t>SOS</a:t>
              </a:r>
              <a:br>
                <a:rPr lang="de-DE" sz="1600" smtClean="0">
                  <a:solidFill>
                    <a:srgbClr val="080808"/>
                  </a:solidFill>
                  <a:latin typeface="Arial" charset="0"/>
                </a:rPr>
              </a:br>
              <a:r>
                <a:rPr lang="de-DE" sz="1600" smtClean="0">
                  <a:solidFill>
                    <a:srgbClr val="080808"/>
                  </a:solidFill>
                  <a:latin typeface="Arial" charset="0"/>
                </a:rPr>
                <a:t>v1.0rc4</a:t>
              </a:r>
              <a:endParaRPr kumimoji="1" lang="de-DE" sz="16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endParaRPr>
            </a:p>
          </p:txBody>
        </p:sp>
        <p:sp>
          <p:nvSpPr>
            <p:cNvPr id="54" name="Gefaltete Ecke 53"/>
            <p:cNvSpPr/>
            <p:nvPr/>
          </p:nvSpPr>
          <p:spPr bwMode="auto">
            <a:xfrm>
              <a:off x="2775148" y="1666605"/>
              <a:ext cx="792088" cy="1008112"/>
            </a:xfrm>
            <a:prstGeom prst="foldedCorner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600" smtClean="0">
                  <a:solidFill>
                    <a:srgbClr val="080808"/>
                  </a:solidFill>
                  <a:latin typeface="Arial" charset="0"/>
                </a:rPr>
                <a:t>D2.9</a:t>
              </a:r>
              <a:br>
                <a:rPr lang="de-DE" sz="1600" smtClean="0">
                  <a:solidFill>
                    <a:srgbClr val="080808"/>
                  </a:solidFill>
                  <a:latin typeface="Arial" charset="0"/>
                </a:rPr>
              </a:br>
              <a:r>
                <a:rPr lang="de-DE" sz="1600" smtClean="0">
                  <a:solidFill>
                    <a:srgbClr val="080808"/>
                  </a:solidFill>
                  <a:latin typeface="Arial" charset="0"/>
                </a:rPr>
                <a:t>v3.0rc2</a:t>
              </a:r>
              <a:endParaRPr kumimoji="1" lang="de-DE" sz="16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55" name="Gruppieren 54"/>
          <p:cNvGrpSpPr/>
          <p:nvPr/>
        </p:nvGrpSpPr>
        <p:grpSpPr>
          <a:xfrm>
            <a:off x="5582133" y="1666605"/>
            <a:ext cx="1648621" cy="1008112"/>
            <a:chOff x="1918615" y="1666605"/>
            <a:chExt cx="1648621" cy="1008112"/>
          </a:xfrm>
        </p:grpSpPr>
        <p:sp>
          <p:nvSpPr>
            <p:cNvPr id="56" name="Gefaltete Ecke 55"/>
            <p:cNvSpPr/>
            <p:nvPr/>
          </p:nvSpPr>
          <p:spPr bwMode="auto">
            <a:xfrm>
              <a:off x="1918615" y="1666605"/>
              <a:ext cx="792088" cy="1008112"/>
            </a:xfrm>
            <a:prstGeom prst="foldedCorner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600" smtClean="0">
                  <a:solidFill>
                    <a:srgbClr val="080808"/>
                  </a:solidFill>
                  <a:latin typeface="Arial" charset="0"/>
                </a:rPr>
                <a:t>SOS</a:t>
              </a:r>
              <a:br>
                <a:rPr lang="de-DE" sz="1600" smtClean="0">
                  <a:solidFill>
                    <a:srgbClr val="080808"/>
                  </a:solidFill>
                  <a:latin typeface="Arial" charset="0"/>
                </a:rPr>
              </a:br>
              <a:r>
                <a:rPr lang="de-DE" sz="1600" smtClean="0">
                  <a:solidFill>
                    <a:srgbClr val="080808"/>
                  </a:solidFill>
                  <a:latin typeface="Arial" charset="0"/>
                </a:rPr>
                <a:t>v1.0rc4</a:t>
              </a:r>
              <a:endParaRPr kumimoji="1" lang="de-DE" sz="16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endParaRPr>
            </a:p>
          </p:txBody>
        </p:sp>
        <p:sp>
          <p:nvSpPr>
            <p:cNvPr id="57" name="Gefaltete Ecke 56"/>
            <p:cNvSpPr/>
            <p:nvPr/>
          </p:nvSpPr>
          <p:spPr bwMode="auto">
            <a:xfrm>
              <a:off x="2775148" y="1666605"/>
              <a:ext cx="792088" cy="1008112"/>
            </a:xfrm>
            <a:prstGeom prst="foldedCorner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600" smtClean="0">
                  <a:solidFill>
                    <a:srgbClr val="080808"/>
                  </a:solidFill>
                  <a:latin typeface="Arial" charset="0"/>
                </a:rPr>
                <a:t>D2.9</a:t>
              </a:r>
              <a:br>
                <a:rPr lang="de-DE" sz="1600" smtClean="0">
                  <a:solidFill>
                    <a:srgbClr val="080808"/>
                  </a:solidFill>
                  <a:latin typeface="Arial" charset="0"/>
                </a:rPr>
              </a:br>
              <a:r>
                <a:rPr lang="de-DE" sz="1600" smtClean="0">
                  <a:solidFill>
                    <a:srgbClr val="080808"/>
                  </a:solidFill>
                  <a:latin typeface="Arial" charset="0"/>
                </a:rPr>
                <a:t>v3.0rc2</a:t>
              </a:r>
              <a:endParaRPr kumimoji="1" lang="de-DE" sz="16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58" name="Gruppieren 57"/>
          <p:cNvGrpSpPr/>
          <p:nvPr/>
        </p:nvGrpSpPr>
        <p:grpSpPr>
          <a:xfrm>
            <a:off x="7380312" y="1666605"/>
            <a:ext cx="1648621" cy="1008112"/>
            <a:chOff x="1918615" y="1666605"/>
            <a:chExt cx="1648621" cy="1008112"/>
          </a:xfrm>
        </p:grpSpPr>
        <p:sp>
          <p:nvSpPr>
            <p:cNvPr id="59" name="Gefaltete Ecke 58"/>
            <p:cNvSpPr/>
            <p:nvPr/>
          </p:nvSpPr>
          <p:spPr bwMode="auto">
            <a:xfrm>
              <a:off x="1918615" y="1666605"/>
              <a:ext cx="792088" cy="1008112"/>
            </a:xfrm>
            <a:prstGeom prst="foldedCorner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600" smtClean="0">
                  <a:solidFill>
                    <a:srgbClr val="080808"/>
                  </a:solidFill>
                  <a:latin typeface="Arial" charset="0"/>
                </a:rPr>
                <a:t>SOS</a:t>
              </a:r>
              <a:br>
                <a:rPr lang="de-DE" sz="1600" smtClean="0">
                  <a:solidFill>
                    <a:srgbClr val="080808"/>
                  </a:solidFill>
                  <a:latin typeface="Arial" charset="0"/>
                </a:rPr>
              </a:br>
              <a:r>
                <a:rPr lang="de-DE" sz="1600" smtClean="0">
                  <a:solidFill>
                    <a:srgbClr val="080808"/>
                  </a:solidFill>
                  <a:latin typeface="Arial" charset="0"/>
                </a:rPr>
                <a:t>FD</a:t>
              </a:r>
              <a:endParaRPr kumimoji="1" lang="de-DE" sz="16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endParaRPr>
            </a:p>
          </p:txBody>
        </p:sp>
        <p:sp>
          <p:nvSpPr>
            <p:cNvPr id="60" name="Gefaltete Ecke 59"/>
            <p:cNvSpPr/>
            <p:nvPr/>
          </p:nvSpPr>
          <p:spPr bwMode="auto">
            <a:xfrm>
              <a:off x="2775148" y="1666605"/>
              <a:ext cx="792088" cy="1008112"/>
            </a:xfrm>
            <a:prstGeom prst="foldedCorner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600" smtClean="0">
                  <a:solidFill>
                    <a:srgbClr val="080808"/>
                  </a:solidFill>
                  <a:latin typeface="Arial" charset="0"/>
                </a:rPr>
                <a:t>D2.9</a:t>
              </a:r>
              <a:br>
                <a:rPr lang="de-DE" sz="1600" smtClean="0">
                  <a:solidFill>
                    <a:srgbClr val="080808"/>
                  </a:solidFill>
                  <a:latin typeface="Arial" charset="0"/>
                </a:rPr>
              </a:br>
              <a:r>
                <a:rPr lang="de-DE" sz="1600" smtClean="0">
                  <a:solidFill>
                    <a:srgbClr val="080808"/>
                  </a:solidFill>
                  <a:latin typeface="Arial" charset="0"/>
                </a:rPr>
                <a:t>FD</a:t>
              </a:r>
              <a:endParaRPr kumimoji="1" lang="de-DE" sz="16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678667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MIWP-14 </a:t>
            </a:r>
            <a:r>
              <a:rPr lang="de-DE" smtClean="0"/>
              <a:t>Update TGs </a:t>
            </a:r>
            <a:r>
              <a:rPr lang="de-DE"/>
              <a:t>interoperability</a:t>
            </a:r>
          </a:p>
        </p:txBody>
      </p:sp>
      <p:sp>
        <p:nvSpPr>
          <p:cNvPr id="4" name="Rechteck 3"/>
          <p:cNvSpPr/>
          <p:nvPr/>
        </p:nvSpPr>
        <p:spPr bwMode="auto">
          <a:xfrm>
            <a:off x="7059200" y="1272371"/>
            <a:ext cx="1996754" cy="4820925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e-DE" sz="1800" b="0" i="0" u="none" strike="noStrike" cap="none" normalizeH="0" baseline="0" smtClean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cxnSp>
        <p:nvCxnSpPr>
          <p:cNvPr id="5" name="Gerade Verbindung mit Pfeil 4"/>
          <p:cNvCxnSpPr/>
          <p:nvPr/>
        </p:nvCxnSpPr>
        <p:spPr>
          <a:xfrm>
            <a:off x="251520" y="3288596"/>
            <a:ext cx="864096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6" name="Gruppieren 5"/>
          <p:cNvGrpSpPr/>
          <p:nvPr/>
        </p:nvGrpSpPr>
        <p:grpSpPr>
          <a:xfrm>
            <a:off x="683568" y="1672214"/>
            <a:ext cx="1008112" cy="3200558"/>
            <a:chOff x="539552" y="2028642"/>
            <a:chExt cx="1008112" cy="3200558"/>
          </a:xfrm>
        </p:grpSpPr>
        <p:sp>
          <p:nvSpPr>
            <p:cNvPr id="7" name="Gefaltete Ecke 6"/>
            <p:cNvSpPr/>
            <p:nvPr/>
          </p:nvSpPr>
          <p:spPr bwMode="auto">
            <a:xfrm>
              <a:off x="647564" y="2028642"/>
              <a:ext cx="792088" cy="1008112"/>
            </a:xfrm>
            <a:prstGeom prst="foldedCorner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400" smtClean="0">
                  <a:solidFill>
                    <a:srgbClr val="080808"/>
                  </a:solidFill>
                  <a:latin typeface="Arial" charset="0"/>
                </a:rPr>
                <a:t>Change</a:t>
              </a:r>
              <a:br>
                <a:rPr lang="de-DE" sz="1400" smtClean="0">
                  <a:solidFill>
                    <a:srgbClr val="080808"/>
                  </a:solidFill>
                  <a:latin typeface="Arial" charset="0"/>
                </a:rPr>
              </a:br>
              <a:r>
                <a:rPr lang="de-DE" sz="1400" smtClean="0">
                  <a:solidFill>
                    <a:srgbClr val="080808"/>
                  </a:solidFill>
                  <a:latin typeface="Arial" charset="0"/>
                </a:rPr>
                <a:t>Proposal</a:t>
              </a:r>
              <a:endParaRPr kumimoji="1" lang="de-DE" sz="14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endParaRPr>
            </a:p>
          </p:txBody>
        </p:sp>
        <p:grpSp>
          <p:nvGrpSpPr>
            <p:cNvPr id="8" name="Gruppieren 7"/>
            <p:cNvGrpSpPr/>
            <p:nvPr/>
          </p:nvGrpSpPr>
          <p:grpSpPr>
            <a:xfrm>
              <a:off x="539552" y="4355340"/>
              <a:ext cx="1008112" cy="873860"/>
              <a:chOff x="539552" y="4355340"/>
              <a:chExt cx="1008112" cy="873860"/>
            </a:xfrm>
          </p:grpSpPr>
          <p:sp>
            <p:nvSpPr>
              <p:cNvPr id="9" name="Abgerundetes Rechteck 8"/>
              <p:cNvSpPr/>
              <p:nvPr/>
            </p:nvSpPr>
            <p:spPr bwMode="auto">
              <a:xfrm>
                <a:off x="539552" y="4788768"/>
                <a:ext cx="1008112" cy="440432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de-DE" sz="1600" smtClean="0">
                    <a:solidFill>
                      <a:srgbClr val="080808"/>
                    </a:solidFill>
                    <a:latin typeface="Arial" charset="0"/>
                  </a:rPr>
                  <a:t>MIWP-14</a:t>
                </a:r>
                <a:endParaRPr kumimoji="1" lang="de-DE" sz="1600" b="0" i="0" u="none" strike="noStrike" cap="none" normalizeH="0" smtClean="0">
                  <a:ln>
                    <a:noFill/>
                  </a:ln>
                  <a:solidFill>
                    <a:srgbClr val="080808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0" name="Textfeld 9"/>
              <p:cNvSpPr txBox="1"/>
              <p:nvPr/>
            </p:nvSpPr>
            <p:spPr>
              <a:xfrm>
                <a:off x="616248" y="4355340"/>
                <a:ext cx="85472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600" smtClean="0"/>
                  <a:t>Review</a:t>
                </a:r>
                <a:endParaRPr lang="de-DE" sz="1600"/>
              </a:p>
            </p:txBody>
          </p:sp>
        </p:grpSp>
      </p:grpSp>
      <p:grpSp>
        <p:nvGrpSpPr>
          <p:cNvPr id="11" name="Gruppieren 10"/>
          <p:cNvGrpSpPr/>
          <p:nvPr/>
        </p:nvGrpSpPr>
        <p:grpSpPr>
          <a:xfrm>
            <a:off x="1954730" y="1671434"/>
            <a:ext cx="1415772" cy="3201338"/>
            <a:chOff x="2134480" y="2027862"/>
            <a:chExt cx="1415772" cy="3201338"/>
          </a:xfrm>
        </p:grpSpPr>
        <p:sp>
          <p:nvSpPr>
            <p:cNvPr id="12" name="Gefaltete Ecke 11"/>
            <p:cNvSpPr/>
            <p:nvPr/>
          </p:nvSpPr>
          <p:spPr bwMode="auto">
            <a:xfrm>
              <a:off x="2429960" y="2027862"/>
              <a:ext cx="792088" cy="1008112"/>
            </a:xfrm>
            <a:prstGeom prst="foldedCorner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400" smtClean="0">
                  <a:solidFill>
                    <a:srgbClr val="080808"/>
                  </a:solidFill>
                  <a:latin typeface="Arial" charset="0"/>
                </a:rPr>
                <a:t>Change</a:t>
              </a:r>
              <a:br>
                <a:rPr lang="de-DE" sz="1400" smtClean="0">
                  <a:solidFill>
                    <a:srgbClr val="080808"/>
                  </a:solidFill>
                  <a:latin typeface="Arial" charset="0"/>
                </a:rPr>
              </a:br>
              <a:r>
                <a:rPr lang="de-DE" sz="1400" smtClean="0">
                  <a:solidFill>
                    <a:srgbClr val="080808"/>
                  </a:solidFill>
                  <a:latin typeface="Arial" charset="0"/>
                </a:rPr>
                <a:t>Proposal</a:t>
              </a:r>
              <a:endParaRPr kumimoji="1" lang="de-DE" sz="14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endParaRPr>
            </a:p>
          </p:txBody>
        </p:sp>
        <p:grpSp>
          <p:nvGrpSpPr>
            <p:cNvPr id="13" name="Gruppieren 12"/>
            <p:cNvGrpSpPr/>
            <p:nvPr/>
          </p:nvGrpSpPr>
          <p:grpSpPr>
            <a:xfrm>
              <a:off x="2134480" y="4355340"/>
              <a:ext cx="1415772" cy="873860"/>
              <a:chOff x="2134480" y="4355340"/>
              <a:chExt cx="1415772" cy="873860"/>
            </a:xfrm>
          </p:grpSpPr>
          <p:sp>
            <p:nvSpPr>
              <p:cNvPr id="14" name="Abgerundetes Rechteck 13"/>
              <p:cNvSpPr/>
              <p:nvPr/>
            </p:nvSpPr>
            <p:spPr bwMode="auto">
              <a:xfrm>
                <a:off x="2321948" y="4788768"/>
                <a:ext cx="1008112" cy="440432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de-DE" sz="1600" smtClean="0">
                    <a:solidFill>
                      <a:srgbClr val="080808"/>
                    </a:solidFill>
                    <a:latin typeface="Arial" charset="0"/>
                  </a:rPr>
                  <a:t>MIG-T</a:t>
                </a:r>
                <a:endParaRPr kumimoji="1" lang="de-DE" sz="1600" b="0" i="0" u="none" strike="noStrike" cap="none" normalizeH="0" smtClean="0">
                  <a:ln>
                    <a:noFill/>
                  </a:ln>
                  <a:solidFill>
                    <a:srgbClr val="080808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5" name="Textfeld 14"/>
              <p:cNvSpPr txBox="1"/>
              <p:nvPr/>
            </p:nvSpPr>
            <p:spPr>
              <a:xfrm>
                <a:off x="2134480" y="4355340"/>
                <a:ext cx="141577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600" smtClean="0"/>
                  <a:t>Quality check</a:t>
                </a:r>
                <a:endParaRPr lang="de-DE" sz="1600"/>
              </a:p>
            </p:txBody>
          </p:sp>
        </p:grpSp>
      </p:grpSp>
      <p:grpSp>
        <p:nvGrpSpPr>
          <p:cNvPr id="16" name="Gruppieren 15"/>
          <p:cNvGrpSpPr/>
          <p:nvPr/>
        </p:nvGrpSpPr>
        <p:grpSpPr>
          <a:xfrm>
            <a:off x="3632015" y="1671434"/>
            <a:ext cx="2020105" cy="3201338"/>
            <a:chOff x="3932342" y="2027862"/>
            <a:chExt cx="2020105" cy="3201338"/>
          </a:xfrm>
        </p:grpSpPr>
        <p:grpSp>
          <p:nvGrpSpPr>
            <p:cNvPr id="17" name="Gruppieren 16"/>
            <p:cNvGrpSpPr/>
            <p:nvPr/>
          </p:nvGrpSpPr>
          <p:grpSpPr>
            <a:xfrm>
              <a:off x="3932342" y="4355340"/>
              <a:ext cx="2020105" cy="873860"/>
              <a:chOff x="3932342" y="4355340"/>
              <a:chExt cx="2020105" cy="873860"/>
            </a:xfrm>
          </p:grpSpPr>
          <p:sp>
            <p:nvSpPr>
              <p:cNvPr id="19" name="Abgerundetes Rechteck 18"/>
              <p:cNvSpPr/>
              <p:nvPr/>
            </p:nvSpPr>
            <p:spPr bwMode="auto">
              <a:xfrm>
                <a:off x="4414657" y="4788768"/>
                <a:ext cx="1008112" cy="440432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de-DE" sz="1600" smtClean="0">
                    <a:solidFill>
                      <a:srgbClr val="080808"/>
                    </a:solidFill>
                    <a:latin typeface="Arial" charset="0"/>
                  </a:rPr>
                  <a:t>JRC</a:t>
                </a:r>
                <a:endParaRPr kumimoji="1" lang="de-DE" sz="1600" b="0" i="0" u="none" strike="noStrike" cap="none" normalizeH="0" smtClean="0">
                  <a:ln>
                    <a:noFill/>
                  </a:ln>
                  <a:solidFill>
                    <a:srgbClr val="080808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0" name="Textfeld 19"/>
              <p:cNvSpPr txBox="1"/>
              <p:nvPr/>
            </p:nvSpPr>
            <p:spPr>
              <a:xfrm>
                <a:off x="3932342" y="4355340"/>
                <a:ext cx="202010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600" smtClean="0"/>
                  <a:t>Comment resolution</a:t>
                </a:r>
                <a:endParaRPr lang="de-DE" sz="1600"/>
              </a:p>
            </p:txBody>
          </p:sp>
        </p:grpSp>
        <p:sp>
          <p:nvSpPr>
            <p:cNvPr id="18" name="Gefaltete Ecke 17"/>
            <p:cNvSpPr/>
            <p:nvPr/>
          </p:nvSpPr>
          <p:spPr bwMode="auto">
            <a:xfrm>
              <a:off x="4522669" y="2027862"/>
              <a:ext cx="792088" cy="1008112"/>
            </a:xfrm>
            <a:prstGeom prst="foldedCorner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400" smtClean="0">
                  <a:solidFill>
                    <a:srgbClr val="080808"/>
                  </a:solidFill>
                  <a:latin typeface="Arial" charset="0"/>
                </a:rPr>
                <a:t>Change</a:t>
              </a:r>
              <a:br>
                <a:rPr lang="de-DE" sz="1400" smtClean="0">
                  <a:solidFill>
                    <a:srgbClr val="080808"/>
                  </a:solidFill>
                  <a:latin typeface="Arial" charset="0"/>
                </a:rPr>
              </a:br>
              <a:r>
                <a:rPr lang="de-DE" sz="1400" smtClean="0">
                  <a:solidFill>
                    <a:srgbClr val="080808"/>
                  </a:solidFill>
                  <a:latin typeface="Arial" charset="0"/>
                </a:rPr>
                <a:t>Proposal</a:t>
              </a:r>
              <a:endParaRPr kumimoji="1" lang="de-DE" sz="14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21" name="Gruppieren 20"/>
          <p:cNvGrpSpPr/>
          <p:nvPr/>
        </p:nvGrpSpPr>
        <p:grpSpPr>
          <a:xfrm>
            <a:off x="5776125" y="1671434"/>
            <a:ext cx="1609736" cy="3201338"/>
            <a:chOff x="6444007" y="2027862"/>
            <a:chExt cx="1609736" cy="3201338"/>
          </a:xfrm>
        </p:grpSpPr>
        <p:grpSp>
          <p:nvGrpSpPr>
            <p:cNvPr id="22" name="Gruppieren 21"/>
            <p:cNvGrpSpPr/>
            <p:nvPr/>
          </p:nvGrpSpPr>
          <p:grpSpPr>
            <a:xfrm>
              <a:off x="6444007" y="4355340"/>
              <a:ext cx="1609736" cy="873860"/>
              <a:chOff x="6444007" y="4355340"/>
              <a:chExt cx="1609736" cy="873860"/>
            </a:xfrm>
          </p:grpSpPr>
          <p:sp>
            <p:nvSpPr>
              <p:cNvPr id="24" name="Abgerundetes Rechteck 23"/>
              <p:cNvSpPr/>
              <p:nvPr/>
            </p:nvSpPr>
            <p:spPr bwMode="auto">
              <a:xfrm>
                <a:off x="6742295" y="4788768"/>
                <a:ext cx="1008112" cy="440432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de-DE" sz="1600" smtClean="0">
                    <a:solidFill>
                      <a:srgbClr val="080808"/>
                    </a:solidFill>
                    <a:latin typeface="Arial" charset="0"/>
                  </a:rPr>
                  <a:t>MIG-P</a:t>
                </a:r>
                <a:endParaRPr kumimoji="1" lang="de-DE" sz="1600" b="0" i="0" u="none" strike="noStrike" cap="none" normalizeH="0" smtClean="0">
                  <a:ln>
                    <a:noFill/>
                  </a:ln>
                  <a:solidFill>
                    <a:srgbClr val="080808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5" name="Textfeld 24"/>
              <p:cNvSpPr txBox="1"/>
              <p:nvPr/>
            </p:nvSpPr>
            <p:spPr>
              <a:xfrm>
                <a:off x="6444007" y="4355340"/>
                <a:ext cx="160973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1600" smtClean="0"/>
                  <a:t>Consultation [1]</a:t>
                </a:r>
                <a:endParaRPr lang="de-DE" sz="1600"/>
              </a:p>
            </p:txBody>
          </p:sp>
        </p:grpSp>
        <p:sp>
          <p:nvSpPr>
            <p:cNvPr id="23" name="Gefaltete Ecke 22"/>
            <p:cNvSpPr/>
            <p:nvPr/>
          </p:nvSpPr>
          <p:spPr bwMode="auto">
            <a:xfrm>
              <a:off x="6850307" y="2027862"/>
              <a:ext cx="792088" cy="1008112"/>
            </a:xfrm>
            <a:prstGeom prst="foldedCorner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400" smtClean="0">
                  <a:solidFill>
                    <a:srgbClr val="080808"/>
                  </a:solidFill>
                  <a:latin typeface="Arial" charset="0"/>
                </a:rPr>
                <a:t>Change</a:t>
              </a:r>
              <a:br>
                <a:rPr lang="de-DE" sz="1400" smtClean="0">
                  <a:solidFill>
                    <a:srgbClr val="080808"/>
                  </a:solidFill>
                  <a:latin typeface="Arial" charset="0"/>
                </a:rPr>
              </a:br>
              <a:r>
                <a:rPr lang="de-DE" sz="1400" smtClean="0">
                  <a:solidFill>
                    <a:srgbClr val="080808"/>
                  </a:solidFill>
                  <a:latin typeface="Arial" charset="0"/>
                </a:rPr>
                <a:t>Proposal</a:t>
              </a:r>
              <a:endParaRPr kumimoji="1" lang="de-DE" sz="14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26" name="Gerader Verbinder 25"/>
          <p:cNvCxnSpPr>
            <a:stCxn id="7" idx="2"/>
            <a:endCxn id="10" idx="0"/>
          </p:cNvCxnSpPr>
          <p:nvPr/>
        </p:nvCxnSpPr>
        <p:spPr>
          <a:xfrm>
            <a:off x="1187624" y="2680326"/>
            <a:ext cx="1" cy="131858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Gerader Verbinder 26"/>
          <p:cNvCxnSpPr>
            <a:stCxn id="12" idx="2"/>
            <a:endCxn id="15" idx="0"/>
          </p:cNvCxnSpPr>
          <p:nvPr/>
        </p:nvCxnSpPr>
        <p:spPr>
          <a:xfrm>
            <a:off x="2646254" y="2679546"/>
            <a:ext cx="0" cy="13193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Gerader Verbinder 27"/>
          <p:cNvCxnSpPr>
            <a:stCxn id="18" idx="2"/>
            <a:endCxn id="20" idx="0"/>
          </p:cNvCxnSpPr>
          <p:nvPr/>
        </p:nvCxnSpPr>
        <p:spPr>
          <a:xfrm>
            <a:off x="4618386" y="2679546"/>
            <a:ext cx="0" cy="13193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Gerader Verbinder 28"/>
          <p:cNvCxnSpPr>
            <a:stCxn id="23" idx="2"/>
            <a:endCxn id="25" idx="0"/>
          </p:cNvCxnSpPr>
          <p:nvPr/>
        </p:nvCxnSpPr>
        <p:spPr>
          <a:xfrm>
            <a:off x="6578469" y="2679546"/>
            <a:ext cx="2524" cy="13193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Rechteck 29"/>
          <p:cNvSpPr/>
          <p:nvPr/>
        </p:nvSpPr>
        <p:spPr bwMode="auto">
          <a:xfrm>
            <a:off x="612917" y="3126296"/>
            <a:ext cx="1144355" cy="3622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600" b="1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01.2016</a:t>
            </a:r>
          </a:p>
        </p:txBody>
      </p:sp>
      <p:sp>
        <p:nvSpPr>
          <p:cNvPr id="31" name="Rechteck 30"/>
          <p:cNvSpPr/>
          <p:nvPr/>
        </p:nvSpPr>
        <p:spPr bwMode="auto">
          <a:xfrm>
            <a:off x="2194190" y="3126296"/>
            <a:ext cx="917554" cy="3622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600" b="1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04.2016</a:t>
            </a:r>
          </a:p>
        </p:txBody>
      </p:sp>
      <p:sp>
        <p:nvSpPr>
          <p:cNvPr id="32" name="Rechteck 31"/>
          <p:cNvSpPr/>
          <p:nvPr/>
        </p:nvSpPr>
        <p:spPr bwMode="auto">
          <a:xfrm>
            <a:off x="3904298" y="3126296"/>
            <a:ext cx="1440000" cy="3622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600" b="1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06.2016</a:t>
            </a:r>
          </a:p>
        </p:txBody>
      </p:sp>
      <p:sp>
        <p:nvSpPr>
          <p:cNvPr id="33" name="Rechteck 32"/>
          <p:cNvSpPr/>
          <p:nvPr/>
        </p:nvSpPr>
        <p:spPr bwMode="auto">
          <a:xfrm>
            <a:off x="6010487" y="3126296"/>
            <a:ext cx="1142373" cy="3622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600" b="1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08.2016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256340" y="6306325"/>
            <a:ext cx="30716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smtClean="0"/>
              <a:t>[1] </a:t>
            </a:r>
            <a:r>
              <a:rPr lang="de-DE" sz="1400">
                <a:hlinkClick r:id="rId2"/>
              </a:rPr>
              <a:t>https://</a:t>
            </a:r>
            <a:r>
              <a:rPr lang="de-DE" sz="1400" smtClean="0">
                <a:hlinkClick r:id="rId2"/>
              </a:rPr>
              <a:t>wiki.gdi-de.org/x/JQByDQ</a:t>
            </a:r>
            <a:r>
              <a:rPr lang="de-DE" sz="1400" smtClean="0"/>
              <a:t> </a:t>
            </a:r>
            <a:endParaRPr lang="de-DE" sz="1400"/>
          </a:p>
        </p:txBody>
      </p:sp>
      <p:grpSp>
        <p:nvGrpSpPr>
          <p:cNvPr id="40" name="Gruppieren 39"/>
          <p:cNvGrpSpPr/>
          <p:nvPr/>
        </p:nvGrpSpPr>
        <p:grpSpPr>
          <a:xfrm>
            <a:off x="7364697" y="1671434"/>
            <a:ext cx="1404552" cy="3201338"/>
            <a:chOff x="6557113" y="2027862"/>
            <a:chExt cx="1404552" cy="3201338"/>
          </a:xfrm>
        </p:grpSpPr>
        <p:grpSp>
          <p:nvGrpSpPr>
            <p:cNvPr id="41" name="Gruppieren 40"/>
            <p:cNvGrpSpPr/>
            <p:nvPr/>
          </p:nvGrpSpPr>
          <p:grpSpPr>
            <a:xfrm>
              <a:off x="6557113" y="4355340"/>
              <a:ext cx="1404552" cy="873860"/>
              <a:chOff x="6557113" y="4355340"/>
              <a:chExt cx="1404552" cy="873860"/>
            </a:xfrm>
          </p:grpSpPr>
          <p:sp>
            <p:nvSpPr>
              <p:cNvPr id="43" name="Abgerundetes Rechteck 42"/>
              <p:cNvSpPr/>
              <p:nvPr/>
            </p:nvSpPr>
            <p:spPr bwMode="auto">
              <a:xfrm>
                <a:off x="6742295" y="4788768"/>
                <a:ext cx="1008112" cy="440432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de-DE" sz="1600" smtClean="0">
                    <a:solidFill>
                      <a:srgbClr val="080808"/>
                    </a:solidFill>
                    <a:latin typeface="Arial" charset="0"/>
                  </a:rPr>
                  <a:t>MIG-P</a:t>
                </a:r>
                <a:endParaRPr kumimoji="1" lang="de-DE" sz="1600" b="0" i="0" u="none" strike="noStrike" cap="none" normalizeH="0" smtClean="0">
                  <a:ln>
                    <a:noFill/>
                  </a:ln>
                  <a:solidFill>
                    <a:srgbClr val="080808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44" name="Textfeld 43"/>
              <p:cNvSpPr txBox="1"/>
              <p:nvPr/>
            </p:nvSpPr>
            <p:spPr>
              <a:xfrm>
                <a:off x="6557113" y="4355340"/>
                <a:ext cx="140455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1600" smtClean="0"/>
                  <a:t>Endorsement</a:t>
                </a:r>
                <a:endParaRPr lang="de-DE" sz="1600"/>
              </a:p>
            </p:txBody>
          </p:sp>
        </p:grpSp>
        <p:sp>
          <p:nvSpPr>
            <p:cNvPr id="42" name="Gefaltete Ecke 41"/>
            <p:cNvSpPr/>
            <p:nvPr/>
          </p:nvSpPr>
          <p:spPr bwMode="auto">
            <a:xfrm>
              <a:off x="6850307" y="2027862"/>
              <a:ext cx="792088" cy="1008112"/>
            </a:xfrm>
            <a:prstGeom prst="foldedCorner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400" smtClean="0">
                  <a:solidFill>
                    <a:srgbClr val="080808"/>
                  </a:solidFill>
                  <a:latin typeface="Arial" charset="0"/>
                </a:rPr>
                <a:t>Change</a:t>
              </a:r>
              <a:br>
                <a:rPr lang="de-DE" sz="1400" smtClean="0">
                  <a:solidFill>
                    <a:srgbClr val="080808"/>
                  </a:solidFill>
                  <a:latin typeface="Arial" charset="0"/>
                </a:rPr>
              </a:br>
              <a:r>
                <a:rPr lang="de-DE" sz="1400" smtClean="0">
                  <a:solidFill>
                    <a:srgbClr val="080808"/>
                  </a:solidFill>
                  <a:latin typeface="Arial" charset="0"/>
                </a:rPr>
                <a:t>Proposal</a:t>
              </a:r>
              <a:endParaRPr kumimoji="1" lang="de-DE" sz="14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45" name="Gerader Verbinder 44"/>
          <p:cNvCxnSpPr>
            <a:stCxn id="42" idx="2"/>
            <a:endCxn id="44" idx="0"/>
          </p:cNvCxnSpPr>
          <p:nvPr/>
        </p:nvCxnSpPr>
        <p:spPr>
          <a:xfrm>
            <a:off x="8053935" y="2679546"/>
            <a:ext cx="0" cy="13193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Rechteck 45"/>
          <p:cNvSpPr/>
          <p:nvPr/>
        </p:nvSpPr>
        <p:spPr bwMode="auto">
          <a:xfrm>
            <a:off x="7589778" y="3126296"/>
            <a:ext cx="948044" cy="3622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600" b="1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11.2016</a:t>
            </a:r>
            <a:endParaRPr kumimoji="1" lang="de-DE" sz="1600" b="1" i="0" u="none" strike="noStrike" cap="none" normalizeH="0" baseline="0" smtClean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sp>
        <p:nvSpPr>
          <p:cNvPr id="48" name="Abgerundetes Rechteck 47"/>
          <p:cNvSpPr/>
          <p:nvPr/>
        </p:nvSpPr>
        <p:spPr bwMode="auto">
          <a:xfrm>
            <a:off x="5692312" y="5280369"/>
            <a:ext cx="1792789" cy="443767"/>
          </a:xfrm>
          <a:prstGeom prst="roundRect">
            <a:avLst>
              <a:gd name="adj" fmla="val 8048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600" b="0" i="1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GDI-DE Netzwerk</a:t>
            </a:r>
          </a:p>
        </p:txBody>
      </p:sp>
      <p:cxnSp>
        <p:nvCxnSpPr>
          <p:cNvPr id="49" name="Gerader Verbinder 48"/>
          <p:cNvCxnSpPr>
            <a:stCxn id="24" idx="2"/>
            <a:endCxn id="48" idx="0"/>
          </p:cNvCxnSpPr>
          <p:nvPr/>
        </p:nvCxnSpPr>
        <p:spPr>
          <a:xfrm>
            <a:off x="6578469" y="4872772"/>
            <a:ext cx="0" cy="40759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Abgerundetes Rechteck 46"/>
          <p:cNvSpPr/>
          <p:nvPr/>
        </p:nvSpPr>
        <p:spPr bwMode="auto">
          <a:xfrm>
            <a:off x="683568" y="4967646"/>
            <a:ext cx="1008112" cy="44043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600" smtClean="0">
                <a:solidFill>
                  <a:srgbClr val="080808"/>
                </a:solidFill>
                <a:latin typeface="Arial" charset="0"/>
              </a:rPr>
              <a:t>Fac. TC</a:t>
            </a:r>
            <a:endParaRPr kumimoji="1" lang="de-DE" sz="1600" b="0" i="0" u="none" strike="noStrike" cap="none" normalizeH="0" smtClean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sp>
        <p:nvSpPr>
          <p:cNvPr id="50" name="Abgerundetes Rechteck 49"/>
          <p:cNvSpPr/>
          <p:nvPr/>
        </p:nvSpPr>
        <p:spPr bwMode="auto">
          <a:xfrm>
            <a:off x="4114330" y="4967646"/>
            <a:ext cx="1008112" cy="44043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600" smtClean="0">
                <a:solidFill>
                  <a:srgbClr val="080808"/>
                </a:solidFill>
                <a:latin typeface="Arial" charset="0"/>
              </a:rPr>
              <a:t>Fac. TC</a:t>
            </a:r>
            <a:endParaRPr kumimoji="1" lang="de-DE" sz="1600" b="0" i="0" u="none" strike="noStrike" cap="none" normalizeH="0" smtClean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sp>
        <p:nvSpPr>
          <p:cNvPr id="51" name="Abgerundetes Rechteck 50"/>
          <p:cNvSpPr/>
          <p:nvPr/>
        </p:nvSpPr>
        <p:spPr bwMode="auto">
          <a:xfrm>
            <a:off x="791580" y="923716"/>
            <a:ext cx="8209576" cy="592149"/>
          </a:xfrm>
          <a:prstGeom prst="roundRect">
            <a:avLst/>
          </a:prstGeom>
          <a:ln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de-DE" sz="1600" smtClean="0">
                <a:solidFill>
                  <a:srgbClr val="080808"/>
                </a:solidFill>
                <a:latin typeface="Arial" charset="0"/>
              </a:rPr>
              <a:t>Die Änderungen der TGs werden in Form von „corrigenda pages“ veröffentlicht (asap). </a:t>
            </a:r>
            <a:br>
              <a:rPr lang="de-DE" sz="1600" smtClean="0">
                <a:solidFill>
                  <a:srgbClr val="080808"/>
                </a:solidFill>
                <a:latin typeface="Arial" charset="0"/>
              </a:rPr>
            </a:br>
            <a:r>
              <a:rPr lang="de-DE" sz="1600" smtClean="0">
                <a:solidFill>
                  <a:srgbClr val="080808"/>
                </a:solidFill>
                <a:latin typeface="Arial" charset="0"/>
              </a:rPr>
              <a:t>Änderungsvorschläge die IR betreffend sollen auf dem MIG-P Meeting behandelt werden.</a:t>
            </a:r>
            <a:endParaRPr kumimoji="1" lang="de-DE" sz="1600" i="0" u="none" strike="noStrike" cap="none" normalizeH="0" baseline="0" smtClean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77610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MIWP-6 </a:t>
            </a:r>
            <a:r>
              <a:rPr lang="de-DE"/>
              <a:t>TG </a:t>
            </a:r>
            <a:r>
              <a:rPr lang="de-DE"/>
              <a:t>&amp; </a:t>
            </a:r>
            <a:r>
              <a:rPr lang="de-DE" smtClean="0"/>
              <a:t>BP </a:t>
            </a:r>
            <a:r>
              <a:rPr lang="de-DE"/>
              <a:t>for INSPIRE registers and registries</a:t>
            </a:r>
            <a:endParaRPr lang="de-DE"/>
          </a:p>
        </p:txBody>
      </p:sp>
      <p:sp>
        <p:nvSpPr>
          <p:cNvPr id="4" name="Rechteck 3"/>
          <p:cNvSpPr/>
          <p:nvPr/>
        </p:nvSpPr>
        <p:spPr bwMode="auto">
          <a:xfrm>
            <a:off x="3854379" y="1272371"/>
            <a:ext cx="1520219" cy="4820925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e-DE" sz="1800" b="0" i="0" u="none" strike="noStrike" cap="none" normalizeH="0" baseline="0" smtClean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cxnSp>
        <p:nvCxnSpPr>
          <p:cNvPr id="5" name="Gerade Verbindung mit Pfeil 4"/>
          <p:cNvCxnSpPr/>
          <p:nvPr/>
        </p:nvCxnSpPr>
        <p:spPr>
          <a:xfrm>
            <a:off x="251520" y="3288596"/>
            <a:ext cx="864096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6" name="Gruppieren 5"/>
          <p:cNvGrpSpPr/>
          <p:nvPr/>
        </p:nvGrpSpPr>
        <p:grpSpPr>
          <a:xfrm>
            <a:off x="683568" y="1672214"/>
            <a:ext cx="1008112" cy="3200558"/>
            <a:chOff x="539552" y="2028642"/>
            <a:chExt cx="1008112" cy="3200558"/>
          </a:xfrm>
        </p:grpSpPr>
        <p:sp>
          <p:nvSpPr>
            <p:cNvPr id="7" name="Gefaltete Ecke 6"/>
            <p:cNvSpPr/>
            <p:nvPr/>
          </p:nvSpPr>
          <p:spPr bwMode="auto">
            <a:xfrm>
              <a:off x="647564" y="2028642"/>
              <a:ext cx="792088" cy="1008112"/>
            </a:xfrm>
            <a:prstGeom prst="foldedCorner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600" smtClean="0">
                  <a:solidFill>
                    <a:srgbClr val="080808"/>
                  </a:solidFill>
                  <a:latin typeface="Arial" charset="0"/>
                </a:rPr>
                <a:t>Draft</a:t>
              </a:r>
              <a:br>
                <a:rPr lang="de-DE" sz="1600" smtClean="0">
                  <a:solidFill>
                    <a:srgbClr val="080808"/>
                  </a:solidFill>
                  <a:latin typeface="Arial" charset="0"/>
                </a:rPr>
              </a:br>
              <a:r>
                <a:rPr lang="de-DE" sz="1600" smtClean="0">
                  <a:solidFill>
                    <a:srgbClr val="080808"/>
                  </a:solidFill>
                  <a:latin typeface="Arial" charset="0"/>
                </a:rPr>
                <a:t>v0.1</a:t>
              </a:r>
              <a:endParaRPr kumimoji="1" lang="de-DE" sz="16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endParaRPr>
            </a:p>
          </p:txBody>
        </p:sp>
        <p:grpSp>
          <p:nvGrpSpPr>
            <p:cNvPr id="8" name="Gruppieren 7"/>
            <p:cNvGrpSpPr/>
            <p:nvPr/>
          </p:nvGrpSpPr>
          <p:grpSpPr>
            <a:xfrm>
              <a:off x="539552" y="4355340"/>
              <a:ext cx="1008112" cy="873860"/>
              <a:chOff x="539552" y="4355340"/>
              <a:chExt cx="1008112" cy="873860"/>
            </a:xfrm>
          </p:grpSpPr>
          <p:sp>
            <p:nvSpPr>
              <p:cNvPr id="9" name="Abgerundetes Rechteck 8"/>
              <p:cNvSpPr/>
              <p:nvPr/>
            </p:nvSpPr>
            <p:spPr bwMode="auto">
              <a:xfrm>
                <a:off x="539552" y="4788768"/>
                <a:ext cx="1008112" cy="440432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de-DE" sz="1600" smtClean="0">
                    <a:solidFill>
                      <a:srgbClr val="080808"/>
                    </a:solidFill>
                    <a:latin typeface="Arial" charset="0"/>
                  </a:rPr>
                  <a:t>MIWP-6</a:t>
                </a:r>
                <a:endParaRPr kumimoji="1" lang="de-DE" sz="1600" b="0" i="0" u="none" strike="noStrike" cap="none" normalizeH="0" smtClean="0">
                  <a:ln>
                    <a:noFill/>
                  </a:ln>
                  <a:solidFill>
                    <a:srgbClr val="080808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0" name="Textfeld 9"/>
              <p:cNvSpPr txBox="1"/>
              <p:nvPr/>
            </p:nvSpPr>
            <p:spPr>
              <a:xfrm>
                <a:off x="616248" y="4355340"/>
                <a:ext cx="85472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600" smtClean="0"/>
                  <a:t>Review</a:t>
                </a:r>
                <a:endParaRPr lang="de-DE" sz="1600"/>
              </a:p>
            </p:txBody>
          </p:sp>
        </p:grpSp>
      </p:grpSp>
      <p:grpSp>
        <p:nvGrpSpPr>
          <p:cNvPr id="11" name="Gruppieren 10"/>
          <p:cNvGrpSpPr/>
          <p:nvPr/>
        </p:nvGrpSpPr>
        <p:grpSpPr>
          <a:xfrm>
            <a:off x="1849630" y="1671434"/>
            <a:ext cx="1609736" cy="3201338"/>
            <a:chOff x="2029380" y="2027862"/>
            <a:chExt cx="1609736" cy="3201338"/>
          </a:xfrm>
        </p:grpSpPr>
        <p:sp>
          <p:nvSpPr>
            <p:cNvPr id="12" name="Gefaltete Ecke 11"/>
            <p:cNvSpPr/>
            <p:nvPr/>
          </p:nvSpPr>
          <p:spPr bwMode="auto">
            <a:xfrm>
              <a:off x="2429960" y="2027862"/>
              <a:ext cx="792088" cy="1008112"/>
            </a:xfrm>
            <a:prstGeom prst="foldedCorner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600" smtClean="0">
                  <a:solidFill>
                    <a:srgbClr val="080808"/>
                  </a:solidFill>
                  <a:latin typeface="Arial" charset="0"/>
                </a:rPr>
                <a:t>Draft</a:t>
              </a:r>
              <a:br>
                <a:rPr lang="de-DE" sz="1600" smtClean="0">
                  <a:solidFill>
                    <a:srgbClr val="080808"/>
                  </a:solidFill>
                  <a:latin typeface="Arial" charset="0"/>
                </a:rPr>
              </a:br>
              <a:r>
                <a:rPr lang="de-DE" sz="1600" smtClean="0">
                  <a:solidFill>
                    <a:srgbClr val="080808"/>
                  </a:solidFill>
                  <a:latin typeface="Arial" charset="0"/>
                </a:rPr>
                <a:t>v1.0rc3</a:t>
              </a:r>
              <a:endParaRPr kumimoji="1" lang="de-DE" sz="16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endParaRPr>
            </a:p>
          </p:txBody>
        </p:sp>
        <p:grpSp>
          <p:nvGrpSpPr>
            <p:cNvPr id="13" name="Gruppieren 12"/>
            <p:cNvGrpSpPr/>
            <p:nvPr/>
          </p:nvGrpSpPr>
          <p:grpSpPr>
            <a:xfrm>
              <a:off x="2029380" y="4355340"/>
              <a:ext cx="1609736" cy="873860"/>
              <a:chOff x="2029380" y="4355340"/>
              <a:chExt cx="1609736" cy="873860"/>
            </a:xfrm>
          </p:grpSpPr>
          <p:sp>
            <p:nvSpPr>
              <p:cNvPr id="14" name="Abgerundetes Rechteck 13"/>
              <p:cNvSpPr/>
              <p:nvPr/>
            </p:nvSpPr>
            <p:spPr bwMode="auto">
              <a:xfrm>
                <a:off x="2321948" y="4788768"/>
                <a:ext cx="1008112" cy="440432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de-DE" sz="1600" smtClean="0">
                    <a:solidFill>
                      <a:srgbClr val="080808"/>
                    </a:solidFill>
                    <a:latin typeface="Arial" charset="0"/>
                  </a:rPr>
                  <a:t>MIG-T</a:t>
                </a:r>
                <a:endParaRPr kumimoji="1" lang="de-DE" sz="1600" b="0" i="0" u="none" strike="noStrike" cap="none" normalizeH="0" smtClean="0">
                  <a:ln>
                    <a:noFill/>
                  </a:ln>
                  <a:solidFill>
                    <a:srgbClr val="080808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5" name="Textfeld 14"/>
              <p:cNvSpPr txBox="1"/>
              <p:nvPr/>
            </p:nvSpPr>
            <p:spPr>
              <a:xfrm>
                <a:off x="2029380" y="4355340"/>
                <a:ext cx="160973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600" smtClean="0"/>
                  <a:t>Consultation [1]</a:t>
                </a:r>
                <a:endParaRPr lang="de-DE" sz="1600"/>
              </a:p>
            </p:txBody>
          </p:sp>
        </p:grpSp>
      </p:grpSp>
      <p:grpSp>
        <p:nvGrpSpPr>
          <p:cNvPr id="16" name="Gruppieren 15"/>
          <p:cNvGrpSpPr/>
          <p:nvPr/>
        </p:nvGrpSpPr>
        <p:grpSpPr>
          <a:xfrm>
            <a:off x="3632015" y="1671434"/>
            <a:ext cx="2020105" cy="3201338"/>
            <a:chOff x="3932342" y="2027862"/>
            <a:chExt cx="2020105" cy="3201338"/>
          </a:xfrm>
        </p:grpSpPr>
        <p:grpSp>
          <p:nvGrpSpPr>
            <p:cNvPr id="17" name="Gruppieren 16"/>
            <p:cNvGrpSpPr/>
            <p:nvPr/>
          </p:nvGrpSpPr>
          <p:grpSpPr>
            <a:xfrm>
              <a:off x="3932342" y="4355340"/>
              <a:ext cx="2020105" cy="873860"/>
              <a:chOff x="3932342" y="4355340"/>
              <a:chExt cx="2020105" cy="873860"/>
            </a:xfrm>
          </p:grpSpPr>
          <p:sp>
            <p:nvSpPr>
              <p:cNvPr id="19" name="Abgerundetes Rechteck 18"/>
              <p:cNvSpPr/>
              <p:nvPr/>
            </p:nvSpPr>
            <p:spPr bwMode="auto">
              <a:xfrm>
                <a:off x="4414657" y="4788768"/>
                <a:ext cx="1008112" cy="440432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de-DE" sz="1600" smtClean="0">
                    <a:solidFill>
                      <a:srgbClr val="080808"/>
                    </a:solidFill>
                    <a:latin typeface="Arial" charset="0"/>
                  </a:rPr>
                  <a:t>MIWP-6</a:t>
                </a:r>
                <a:endParaRPr kumimoji="1" lang="de-DE" sz="1600" b="0" i="0" u="none" strike="noStrike" cap="none" normalizeH="0" smtClean="0">
                  <a:ln>
                    <a:noFill/>
                  </a:ln>
                  <a:solidFill>
                    <a:srgbClr val="080808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0" name="Textfeld 19"/>
              <p:cNvSpPr txBox="1"/>
              <p:nvPr/>
            </p:nvSpPr>
            <p:spPr>
              <a:xfrm>
                <a:off x="3932342" y="4355340"/>
                <a:ext cx="202010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600" smtClean="0"/>
                  <a:t>Comment resolution</a:t>
                </a:r>
                <a:endParaRPr lang="de-DE" sz="1600"/>
              </a:p>
            </p:txBody>
          </p:sp>
        </p:grpSp>
        <p:sp>
          <p:nvSpPr>
            <p:cNvPr id="18" name="Gefaltete Ecke 17"/>
            <p:cNvSpPr/>
            <p:nvPr/>
          </p:nvSpPr>
          <p:spPr bwMode="auto">
            <a:xfrm>
              <a:off x="4522669" y="2027862"/>
              <a:ext cx="792088" cy="1008112"/>
            </a:xfrm>
            <a:prstGeom prst="foldedCorner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600" smtClean="0">
                  <a:solidFill>
                    <a:srgbClr val="080808"/>
                  </a:solidFill>
                  <a:latin typeface="Arial" charset="0"/>
                </a:rPr>
                <a:t>Draft</a:t>
              </a:r>
              <a:br>
                <a:rPr lang="de-DE" sz="1600" smtClean="0">
                  <a:solidFill>
                    <a:srgbClr val="080808"/>
                  </a:solidFill>
                  <a:latin typeface="Arial" charset="0"/>
                </a:rPr>
              </a:br>
              <a:r>
                <a:rPr lang="de-DE" sz="1600" smtClean="0">
                  <a:solidFill>
                    <a:srgbClr val="080808"/>
                  </a:solidFill>
                  <a:latin typeface="Arial" charset="0"/>
                </a:rPr>
                <a:t>v1.0rc4</a:t>
              </a:r>
              <a:endParaRPr kumimoji="1" lang="de-DE" sz="16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21" name="Gruppieren 20"/>
          <p:cNvGrpSpPr/>
          <p:nvPr/>
        </p:nvGrpSpPr>
        <p:grpSpPr>
          <a:xfrm>
            <a:off x="5940152" y="1671434"/>
            <a:ext cx="1322798" cy="3201338"/>
            <a:chOff x="6608034" y="2027862"/>
            <a:chExt cx="1322798" cy="3201338"/>
          </a:xfrm>
        </p:grpSpPr>
        <p:grpSp>
          <p:nvGrpSpPr>
            <p:cNvPr id="22" name="Gruppieren 21"/>
            <p:cNvGrpSpPr/>
            <p:nvPr/>
          </p:nvGrpSpPr>
          <p:grpSpPr>
            <a:xfrm>
              <a:off x="6608034" y="4355340"/>
              <a:ext cx="1322798" cy="873860"/>
              <a:chOff x="6608034" y="4355340"/>
              <a:chExt cx="1322798" cy="873860"/>
            </a:xfrm>
          </p:grpSpPr>
          <p:sp>
            <p:nvSpPr>
              <p:cNvPr id="24" name="Abgerundetes Rechteck 23"/>
              <p:cNvSpPr/>
              <p:nvPr/>
            </p:nvSpPr>
            <p:spPr bwMode="auto">
              <a:xfrm>
                <a:off x="6742295" y="4788768"/>
                <a:ext cx="1008112" cy="440432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de-DE" sz="1600" smtClean="0">
                    <a:solidFill>
                      <a:srgbClr val="080808"/>
                    </a:solidFill>
                    <a:latin typeface="Arial" charset="0"/>
                  </a:rPr>
                  <a:t>MIG-P</a:t>
                </a:r>
                <a:endParaRPr kumimoji="1" lang="de-DE" sz="1600" b="0" i="0" u="none" strike="noStrike" cap="none" normalizeH="0" smtClean="0">
                  <a:ln>
                    <a:noFill/>
                  </a:ln>
                  <a:solidFill>
                    <a:srgbClr val="080808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5" name="Textfeld 24"/>
              <p:cNvSpPr txBox="1"/>
              <p:nvPr/>
            </p:nvSpPr>
            <p:spPr>
              <a:xfrm>
                <a:off x="6608034" y="4355340"/>
                <a:ext cx="132279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1600" smtClean="0"/>
                  <a:t>Consultation</a:t>
                </a:r>
                <a:endParaRPr lang="de-DE" sz="1600"/>
              </a:p>
            </p:txBody>
          </p:sp>
        </p:grpSp>
        <p:sp>
          <p:nvSpPr>
            <p:cNvPr id="23" name="Gefaltete Ecke 22"/>
            <p:cNvSpPr/>
            <p:nvPr/>
          </p:nvSpPr>
          <p:spPr bwMode="auto">
            <a:xfrm>
              <a:off x="6850307" y="2027862"/>
              <a:ext cx="792088" cy="1008112"/>
            </a:xfrm>
            <a:prstGeom prst="foldedCorner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600" smtClean="0">
                  <a:solidFill>
                    <a:srgbClr val="080808"/>
                  </a:solidFill>
                  <a:latin typeface="Arial" charset="0"/>
                </a:rPr>
                <a:t>Draft</a:t>
              </a:r>
              <a:br>
                <a:rPr lang="de-DE" sz="1600" smtClean="0">
                  <a:solidFill>
                    <a:srgbClr val="080808"/>
                  </a:solidFill>
                  <a:latin typeface="Arial" charset="0"/>
                </a:rPr>
              </a:br>
              <a:r>
                <a:rPr lang="de-DE" sz="1600" smtClean="0">
                  <a:solidFill>
                    <a:srgbClr val="080808"/>
                  </a:solidFill>
                  <a:latin typeface="Arial" charset="0"/>
                </a:rPr>
                <a:t>v1.0rc4</a:t>
              </a:r>
              <a:endParaRPr kumimoji="1" lang="de-DE" sz="16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26" name="Gerader Verbinder 25"/>
          <p:cNvCxnSpPr>
            <a:stCxn id="7" idx="2"/>
            <a:endCxn id="10" idx="0"/>
          </p:cNvCxnSpPr>
          <p:nvPr/>
        </p:nvCxnSpPr>
        <p:spPr>
          <a:xfrm>
            <a:off x="1187624" y="2680326"/>
            <a:ext cx="1" cy="131858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Gerader Verbinder 26"/>
          <p:cNvCxnSpPr>
            <a:stCxn id="12" idx="2"/>
            <a:endCxn id="15" idx="0"/>
          </p:cNvCxnSpPr>
          <p:nvPr/>
        </p:nvCxnSpPr>
        <p:spPr>
          <a:xfrm>
            <a:off x="2646254" y="2679546"/>
            <a:ext cx="8244" cy="13193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Gerader Verbinder 27"/>
          <p:cNvCxnSpPr>
            <a:stCxn id="18" idx="2"/>
            <a:endCxn id="20" idx="0"/>
          </p:cNvCxnSpPr>
          <p:nvPr/>
        </p:nvCxnSpPr>
        <p:spPr>
          <a:xfrm>
            <a:off x="4618386" y="2679546"/>
            <a:ext cx="0" cy="13193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Gerader Verbinder 28"/>
          <p:cNvCxnSpPr>
            <a:stCxn id="23" idx="2"/>
            <a:endCxn id="25" idx="0"/>
          </p:cNvCxnSpPr>
          <p:nvPr/>
        </p:nvCxnSpPr>
        <p:spPr>
          <a:xfrm>
            <a:off x="6578469" y="2679546"/>
            <a:ext cx="0" cy="13193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Rechteck 29"/>
          <p:cNvSpPr/>
          <p:nvPr/>
        </p:nvSpPr>
        <p:spPr bwMode="auto">
          <a:xfrm>
            <a:off x="612917" y="3126296"/>
            <a:ext cx="1144355" cy="3622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600" b="1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09.2016</a:t>
            </a:r>
          </a:p>
        </p:txBody>
      </p:sp>
      <p:sp>
        <p:nvSpPr>
          <p:cNvPr id="31" name="Rechteck 30"/>
          <p:cNvSpPr/>
          <p:nvPr/>
        </p:nvSpPr>
        <p:spPr bwMode="auto">
          <a:xfrm>
            <a:off x="2194190" y="3126296"/>
            <a:ext cx="917554" cy="3622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600" b="1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10.2016</a:t>
            </a:r>
            <a:endParaRPr kumimoji="1" lang="de-DE" sz="1600" b="1" i="0" u="none" strike="noStrike" cap="none" normalizeH="0" baseline="0" smtClean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sp>
        <p:nvSpPr>
          <p:cNvPr id="32" name="Rechteck 31"/>
          <p:cNvSpPr/>
          <p:nvPr/>
        </p:nvSpPr>
        <p:spPr bwMode="auto">
          <a:xfrm>
            <a:off x="3904298" y="3126296"/>
            <a:ext cx="1440000" cy="3622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600" b="1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11.2016</a:t>
            </a:r>
            <a:endParaRPr kumimoji="1" lang="de-DE" sz="1600" b="1" i="0" u="none" strike="noStrike" cap="none" normalizeH="0" baseline="0" smtClean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sp>
        <p:nvSpPr>
          <p:cNvPr id="33" name="Rechteck 32"/>
          <p:cNvSpPr/>
          <p:nvPr/>
        </p:nvSpPr>
        <p:spPr bwMode="auto">
          <a:xfrm>
            <a:off x="6010487" y="3126296"/>
            <a:ext cx="1142373" cy="3622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600" b="1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11.2016</a:t>
            </a:r>
            <a:endParaRPr kumimoji="1" lang="de-DE" sz="1600" b="1" i="0" u="none" strike="noStrike" cap="none" normalizeH="0" baseline="0" smtClean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sp>
        <p:nvSpPr>
          <p:cNvPr id="35" name="Abgerundetes Rechteck 34"/>
          <p:cNvSpPr/>
          <p:nvPr/>
        </p:nvSpPr>
        <p:spPr bwMode="auto">
          <a:xfrm>
            <a:off x="1763688" y="5293101"/>
            <a:ext cx="1792789" cy="443767"/>
          </a:xfrm>
          <a:prstGeom prst="roundRect">
            <a:avLst>
              <a:gd name="adj" fmla="val 8048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600" b="0" i="1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GDI-DE Netzwerk</a:t>
            </a:r>
          </a:p>
        </p:txBody>
      </p:sp>
      <p:cxnSp>
        <p:nvCxnSpPr>
          <p:cNvPr id="36" name="Gerader Verbinder 35"/>
          <p:cNvCxnSpPr>
            <a:stCxn id="14" idx="2"/>
            <a:endCxn id="35" idx="0"/>
          </p:cNvCxnSpPr>
          <p:nvPr/>
        </p:nvCxnSpPr>
        <p:spPr>
          <a:xfrm>
            <a:off x="2646254" y="4872772"/>
            <a:ext cx="0" cy="42032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40" name="Gruppieren 39"/>
          <p:cNvGrpSpPr/>
          <p:nvPr/>
        </p:nvGrpSpPr>
        <p:grpSpPr>
          <a:xfrm>
            <a:off x="7364697" y="1671434"/>
            <a:ext cx="1404552" cy="3201338"/>
            <a:chOff x="6557113" y="2027862"/>
            <a:chExt cx="1404552" cy="3201338"/>
          </a:xfrm>
        </p:grpSpPr>
        <p:grpSp>
          <p:nvGrpSpPr>
            <p:cNvPr id="41" name="Gruppieren 40"/>
            <p:cNvGrpSpPr/>
            <p:nvPr/>
          </p:nvGrpSpPr>
          <p:grpSpPr>
            <a:xfrm>
              <a:off x="6557113" y="4355340"/>
              <a:ext cx="1404552" cy="873860"/>
              <a:chOff x="6557113" y="4355340"/>
              <a:chExt cx="1404552" cy="873860"/>
            </a:xfrm>
          </p:grpSpPr>
          <p:sp>
            <p:nvSpPr>
              <p:cNvPr id="43" name="Abgerundetes Rechteck 42"/>
              <p:cNvSpPr/>
              <p:nvPr/>
            </p:nvSpPr>
            <p:spPr bwMode="auto">
              <a:xfrm>
                <a:off x="6742295" y="4788768"/>
                <a:ext cx="1008112" cy="440432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de-DE" sz="1600" smtClean="0">
                    <a:solidFill>
                      <a:srgbClr val="080808"/>
                    </a:solidFill>
                    <a:latin typeface="Arial" charset="0"/>
                  </a:rPr>
                  <a:t>MIG-P</a:t>
                </a:r>
                <a:endParaRPr kumimoji="1" lang="de-DE" sz="1600" b="0" i="0" u="none" strike="noStrike" cap="none" normalizeH="0" smtClean="0">
                  <a:ln>
                    <a:noFill/>
                  </a:ln>
                  <a:solidFill>
                    <a:srgbClr val="080808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44" name="Textfeld 43"/>
              <p:cNvSpPr txBox="1"/>
              <p:nvPr/>
            </p:nvSpPr>
            <p:spPr>
              <a:xfrm>
                <a:off x="6557113" y="4355340"/>
                <a:ext cx="140455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1600" smtClean="0"/>
                  <a:t>Endorsement</a:t>
                </a:r>
                <a:endParaRPr lang="de-DE" sz="1600"/>
              </a:p>
            </p:txBody>
          </p:sp>
        </p:grpSp>
        <p:sp>
          <p:nvSpPr>
            <p:cNvPr id="42" name="Gefaltete Ecke 41"/>
            <p:cNvSpPr/>
            <p:nvPr/>
          </p:nvSpPr>
          <p:spPr bwMode="auto">
            <a:xfrm>
              <a:off x="6850307" y="2027862"/>
              <a:ext cx="792088" cy="1008112"/>
            </a:xfrm>
            <a:prstGeom prst="foldedCorner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600" smtClean="0">
                  <a:solidFill>
                    <a:srgbClr val="080808"/>
                  </a:solidFill>
                  <a:latin typeface="Arial" charset="0"/>
                </a:rPr>
                <a:t>Final</a:t>
              </a:r>
              <a:br>
                <a:rPr lang="de-DE" sz="1600" smtClean="0">
                  <a:solidFill>
                    <a:srgbClr val="080808"/>
                  </a:solidFill>
                  <a:latin typeface="Arial" charset="0"/>
                </a:rPr>
              </a:br>
              <a:r>
                <a:rPr lang="de-DE" sz="1600" smtClean="0">
                  <a:solidFill>
                    <a:srgbClr val="080808"/>
                  </a:solidFill>
                  <a:latin typeface="Arial" charset="0"/>
                </a:rPr>
                <a:t>Draft</a:t>
              </a:r>
              <a:endParaRPr kumimoji="1" lang="de-DE" sz="16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45" name="Gerader Verbinder 44"/>
          <p:cNvCxnSpPr>
            <a:stCxn id="42" idx="2"/>
            <a:endCxn id="44" idx="0"/>
          </p:cNvCxnSpPr>
          <p:nvPr/>
        </p:nvCxnSpPr>
        <p:spPr>
          <a:xfrm>
            <a:off x="8053935" y="2679546"/>
            <a:ext cx="0" cy="13193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Rechteck 45"/>
          <p:cNvSpPr/>
          <p:nvPr/>
        </p:nvSpPr>
        <p:spPr bwMode="auto">
          <a:xfrm>
            <a:off x="7589778" y="3126296"/>
            <a:ext cx="948044" cy="3622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600" b="1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12.2016</a:t>
            </a:r>
            <a:endParaRPr kumimoji="1" lang="de-DE" sz="1600" b="1" i="0" u="none" strike="noStrike" cap="none" normalizeH="0" baseline="0" smtClean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sp>
        <p:nvSpPr>
          <p:cNvPr id="48" name="Abgerundetes Rechteck 47"/>
          <p:cNvSpPr/>
          <p:nvPr/>
        </p:nvSpPr>
        <p:spPr bwMode="auto">
          <a:xfrm>
            <a:off x="5692312" y="5280369"/>
            <a:ext cx="1792789" cy="443767"/>
          </a:xfrm>
          <a:prstGeom prst="roundRect">
            <a:avLst>
              <a:gd name="adj" fmla="val 8048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600" b="0" i="1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GDI-DE Netzwerk</a:t>
            </a:r>
          </a:p>
        </p:txBody>
      </p:sp>
      <p:cxnSp>
        <p:nvCxnSpPr>
          <p:cNvPr id="49" name="Gerader Verbinder 48"/>
          <p:cNvCxnSpPr>
            <a:stCxn id="24" idx="2"/>
            <a:endCxn id="48" idx="0"/>
          </p:cNvCxnSpPr>
          <p:nvPr/>
        </p:nvCxnSpPr>
        <p:spPr>
          <a:xfrm>
            <a:off x="6578469" y="4872772"/>
            <a:ext cx="0" cy="40759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" name="Textfeld 50"/>
          <p:cNvSpPr txBox="1"/>
          <p:nvPr/>
        </p:nvSpPr>
        <p:spPr>
          <a:xfrm>
            <a:off x="6361102" y="4895585"/>
            <a:ext cx="434734" cy="584775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lang="de-DE" sz="32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de-DE" sz="32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7" name="Textfeld 46"/>
          <p:cNvSpPr txBox="1"/>
          <p:nvPr/>
        </p:nvSpPr>
        <p:spPr>
          <a:xfrm>
            <a:off x="256340" y="6306325"/>
            <a:ext cx="29418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/>
              <a:t>[1] </a:t>
            </a:r>
            <a:r>
              <a:rPr lang="de-DE" sz="1400">
                <a:hlinkClick r:id="rId2"/>
              </a:rPr>
              <a:t>https</a:t>
            </a:r>
            <a:r>
              <a:rPr lang="de-DE" sz="1400">
                <a:hlinkClick r:id="rId2"/>
              </a:rPr>
              <a:t>://</a:t>
            </a:r>
            <a:r>
              <a:rPr lang="de-DE" sz="1400" smtClean="0">
                <a:hlinkClick r:id="rId2"/>
              </a:rPr>
              <a:t>wiki.gdi-de.org/x/KICtDg</a:t>
            </a:r>
            <a:r>
              <a:rPr lang="de-DE" sz="1400" smtClean="0"/>
              <a:t> </a:t>
            </a:r>
            <a:endParaRPr lang="de-DE" sz="1400"/>
          </a:p>
        </p:txBody>
      </p:sp>
    </p:spTree>
    <p:extLst>
      <p:ext uri="{BB962C8B-B14F-4D97-AF65-F5344CB8AC3E}">
        <p14:creationId xmlns:p14="http://schemas.microsoft.com/office/powerpoint/2010/main" val="2385370415"/>
      </p:ext>
    </p:extLst>
  </p:cSld>
  <p:clrMapOvr>
    <a:masterClrMapping/>
  </p:clrMapOvr>
</p:sld>
</file>

<file path=ppt/theme/theme1.xml><?xml version="1.0" encoding="utf-8"?>
<a:theme xmlns:a="http://schemas.openxmlformats.org/drawingml/2006/main" name="GDI_DE_100617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E000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rgbClr val="080808"/>
            </a:solidFill>
            <a:effectLst/>
            <a:latin typeface="Arial" charset="0"/>
          </a:defRPr>
        </a:defPPr>
      </a:lst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Larissa-Design 1">
        <a:dk1>
          <a:srgbClr val="9D9475"/>
        </a:dk1>
        <a:lt1>
          <a:srgbClr val="333333"/>
        </a:lt1>
        <a:dk2>
          <a:srgbClr val="333300"/>
        </a:dk2>
        <a:lt2>
          <a:srgbClr val="333333"/>
        </a:lt2>
        <a:accent1>
          <a:srgbClr val="B3C39F"/>
        </a:accent1>
        <a:accent2>
          <a:srgbClr val="DCD9CE"/>
        </a:accent2>
        <a:accent3>
          <a:srgbClr val="ADADAA"/>
        </a:accent3>
        <a:accent4>
          <a:srgbClr val="2A2A2A"/>
        </a:accent4>
        <a:accent5>
          <a:srgbClr val="D6DECD"/>
        </a:accent5>
        <a:accent6>
          <a:srgbClr val="C7C4BA"/>
        </a:accent6>
        <a:hlink>
          <a:srgbClr val="CC9900"/>
        </a:hlink>
        <a:folHlink>
          <a:srgbClr val="ADA68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264C"/>
        </a:dk1>
        <a:lt1>
          <a:srgbClr val="FFFFE9"/>
        </a:lt1>
        <a:dk2>
          <a:srgbClr val="333333"/>
        </a:dk2>
        <a:lt2>
          <a:srgbClr val="333333"/>
        </a:lt2>
        <a:accent1>
          <a:srgbClr val="78C0B2"/>
        </a:accent1>
        <a:accent2>
          <a:srgbClr val="262D4C"/>
        </a:accent2>
        <a:accent3>
          <a:srgbClr val="FFFFF2"/>
        </a:accent3>
        <a:accent4>
          <a:srgbClr val="001F40"/>
        </a:accent4>
        <a:accent5>
          <a:srgbClr val="BEDCD5"/>
        </a:accent5>
        <a:accent6>
          <a:srgbClr val="212844"/>
        </a:accent6>
        <a:hlink>
          <a:srgbClr val="598BBD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8F8F8"/>
        </a:lt1>
        <a:dk2>
          <a:srgbClr val="333333"/>
        </a:dk2>
        <a:lt2>
          <a:srgbClr val="5F5F5F"/>
        </a:lt2>
        <a:accent1>
          <a:srgbClr val="DDDDDD"/>
        </a:accent1>
        <a:accent2>
          <a:srgbClr val="808080"/>
        </a:accent2>
        <a:accent3>
          <a:srgbClr val="FBFBFB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264C"/>
        </a:dk1>
        <a:lt1>
          <a:srgbClr val="FFFFFF"/>
        </a:lt1>
        <a:dk2>
          <a:srgbClr val="333333"/>
        </a:dk2>
        <a:lt2>
          <a:srgbClr val="2E697E"/>
        </a:lt2>
        <a:accent1>
          <a:srgbClr val="BAC8AA"/>
        </a:accent1>
        <a:accent2>
          <a:srgbClr val="6E9883"/>
        </a:accent2>
        <a:accent3>
          <a:srgbClr val="FFFFFF"/>
        </a:accent3>
        <a:accent4>
          <a:srgbClr val="001F40"/>
        </a:accent4>
        <a:accent5>
          <a:srgbClr val="D9E0D2"/>
        </a:accent5>
        <a:accent6>
          <a:srgbClr val="638976"/>
        </a:accent6>
        <a:hlink>
          <a:srgbClr val="CC9900"/>
        </a:hlink>
        <a:folHlink>
          <a:srgbClr val="7DAE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20374E"/>
        </a:dk1>
        <a:lt1>
          <a:srgbClr val="DCE4D2"/>
        </a:lt1>
        <a:dk2>
          <a:srgbClr val="333333"/>
        </a:dk2>
        <a:lt2>
          <a:srgbClr val="524C46"/>
        </a:lt2>
        <a:accent1>
          <a:srgbClr val="C9C491"/>
        </a:accent1>
        <a:accent2>
          <a:srgbClr val="8A776A"/>
        </a:accent2>
        <a:accent3>
          <a:srgbClr val="EBEFE5"/>
        </a:accent3>
        <a:accent4>
          <a:srgbClr val="1A2D41"/>
        </a:accent4>
        <a:accent5>
          <a:srgbClr val="E1DEC7"/>
        </a:accent5>
        <a:accent6>
          <a:srgbClr val="7D6B5F"/>
        </a:accent6>
        <a:hlink>
          <a:srgbClr val="67895F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140206_GDI_DE_Vorlage_Vortraege_lizenziert</Template>
  <TotalTime>0</TotalTime>
  <Words>296</Words>
  <Application>Microsoft Office PowerPoint</Application>
  <PresentationFormat>Bildschirmpräsentation (4:3)</PresentationFormat>
  <Paragraphs>150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1" baseType="lpstr">
      <vt:lpstr>Arial</vt:lpstr>
      <vt:lpstr>Times New Roman</vt:lpstr>
      <vt:lpstr>Wingdings</vt:lpstr>
      <vt:lpstr>GDI_DE_100617</vt:lpstr>
      <vt:lpstr>Status Abstimmungsverfahren Technical Guidance Dokumente</vt:lpstr>
      <vt:lpstr>Aktuelle Aktivitäten</vt:lpstr>
      <vt:lpstr>MIWP-8 Update TG Metadata</vt:lpstr>
      <vt:lpstr>MIWP-7b TG Download Services based on WCS</vt:lpstr>
      <vt:lpstr>MIWP-7a TGs SOS-based Download Services and D2.9 </vt:lpstr>
      <vt:lpstr>MIWP-14 Update TGs interoperability</vt:lpstr>
      <vt:lpstr>MIWP-6 TG &amp; BP for INSPIRE registers and registries</vt:lpstr>
    </vt:vector>
  </TitlesOfParts>
  <Company>BKG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Maintenance and Implementation  Work Programme (MIWP) 2016-2020</dc:title>
  <dc:creator>Hogrebe, Daniela</dc:creator>
  <cp:lastModifiedBy>Hogrebe, Daniela</cp:lastModifiedBy>
  <cp:revision>57</cp:revision>
  <cp:lastPrinted>1601-01-01T00:00:00Z</cp:lastPrinted>
  <dcterms:created xsi:type="dcterms:W3CDTF">2016-08-16T11:22:14Z</dcterms:created>
  <dcterms:modified xsi:type="dcterms:W3CDTF">2016-11-16T12:18:58Z</dcterms:modified>
</cp:coreProperties>
</file>