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11"/>
  </p:notesMasterIdLst>
  <p:handoutMasterIdLst>
    <p:handoutMasterId r:id="rId12"/>
  </p:handoutMasterIdLst>
  <p:sldIdLst>
    <p:sldId id="285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64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181F"/>
    <a:srgbClr val="F6E277"/>
    <a:srgbClr val="99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9" autoAdjust="0"/>
    <p:restoredTop sz="96866" autoAdjust="0"/>
  </p:normalViewPr>
  <p:slideViewPr>
    <p:cSldViewPr snapToGrid="0" showGuides="1">
      <p:cViewPr varScale="1">
        <p:scale>
          <a:sx n="110" d="100"/>
          <a:sy n="110" d="100"/>
        </p:scale>
        <p:origin x="120" y="7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24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Datum &gt;</a:t>
            </a:r>
            <a:endParaRPr lang="de-DE" sz="1000" dirty="0">
              <a:latin typeface="+mj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Titel der Präsentation &gt;</a:t>
            </a:r>
            <a:endParaRPr lang="de-DE" sz="1000" dirty="0">
              <a:latin typeface="+mj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F17EA-0DE6-4345-8E3A-2AFD7649C33E}" type="slidenum">
              <a:rPr lang="de-DE" sz="1000" smtClean="0">
                <a:latin typeface="+mj-lt"/>
              </a:rPr>
              <a:t>‹Nr.›</a:t>
            </a:fld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41132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A6138-DFE9-4D19-9530-69718B5D4A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5911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268413"/>
            <a:ext cx="9144000" cy="15264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4000"/>
              </a:lnSpc>
              <a:defRPr sz="3600" b="1">
                <a:solidFill>
                  <a:srgbClr val="991414"/>
                </a:solidFill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026128" y="3429001"/>
            <a:ext cx="8150259" cy="116512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14000"/>
              </a:lnSpc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</a:t>
            </a:r>
            <a:br>
              <a:rPr lang="de-DE" dirty="0" smtClean="0"/>
            </a:br>
            <a:r>
              <a:rPr lang="de-DE" dirty="0" smtClean="0"/>
              <a:t>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2606040" y="5235416"/>
            <a:ext cx="695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Koordinierungsstelle GDI-DE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www.gdi-de.org | www.geoportal.de | wiki.gdi-de.org</a:t>
            </a:r>
            <a:endParaRPr lang="de-DE" sz="180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5524500"/>
            <a:ext cx="9144000" cy="350838"/>
          </a:xfrm>
        </p:spPr>
        <p:txBody>
          <a:bodyPr anchor="ctr"/>
          <a:lstStyle>
            <a:lvl1pPr marL="0" indent="0" algn="ctr">
              <a:buNone/>
              <a:defRPr b="0">
                <a:latin typeface="+mj-lt"/>
              </a:defRPr>
            </a:lvl1pPr>
          </a:lstStyle>
          <a:p>
            <a:pPr lvl="0"/>
            <a:r>
              <a:rPr lang="de-DE" dirty="0" smtClean="0"/>
              <a:t>&lt;Referent/en&gt;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5087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>
            <a:lvl1pPr marL="265113" indent="-265113">
              <a:lnSpc>
                <a:spcPct val="150000"/>
              </a:lnSpc>
              <a:buSzPct val="90000"/>
              <a:buFont typeface="Wingdings" pitchFamily="2" charset="2"/>
              <a:buChar char="§"/>
              <a:defRPr sz="2000"/>
            </a:lvl1pPr>
            <a:lvl2pPr marL="62388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800">
                <a:solidFill>
                  <a:schemeClr val="tx1"/>
                </a:solidFill>
              </a:defRPr>
            </a:lvl2pPr>
            <a:lvl3pPr marL="982663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600"/>
            </a:lvl3pPr>
            <a:lvl4pPr marL="1341438" indent="-265113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400"/>
            </a:lvl4pPr>
            <a:lvl5pPr marL="1076325" indent="-273050">
              <a:lnSpc>
                <a:spcPct val="150000"/>
              </a:lnSpc>
              <a:buClr>
                <a:srgbClr val="991414"/>
              </a:buClr>
              <a:buSzPct val="90000"/>
              <a:buFont typeface="Wingdings" pitchFamily="2" charset="2"/>
              <a:buChar char="§"/>
              <a:defRPr sz="1300"/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Titel 19"/>
          <p:cNvSpPr>
            <a:spLocks noGrp="1"/>
          </p:cNvSpPr>
          <p:nvPr>
            <p:ph type="title"/>
          </p:nvPr>
        </p:nvSpPr>
        <p:spPr>
          <a:xfrm>
            <a:off x="1523968" y="274638"/>
            <a:ext cx="10477573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&lt;titel&gt;</a:t>
            </a:r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1DD6-5AC7-45CB-AEF7-C9E25ECE183A}" type="datetime1">
              <a:rPr lang="de-DE" smtClean="0"/>
              <a:t>07.11.2019</a:t>
            </a:fld>
            <a:endParaRPr/>
          </a:p>
        </p:txBody>
      </p:sp>
      <p:sp>
        <p:nvSpPr>
          <p:cNvPr id="6" name="Foliennummernplatzhalter 1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9CF6EE-A351-4FE8-8FD1-BA182DACE2F0}" type="slidenum">
              <a:rPr/>
              <a:pPr>
                <a:defRPr/>
              </a:pPr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78105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9"/>
          <p:cNvSpPr>
            <a:spLocks noGrp="1"/>
          </p:cNvSpPr>
          <p:nvPr>
            <p:ph type="title"/>
          </p:nvPr>
        </p:nvSpPr>
        <p:spPr>
          <a:xfrm>
            <a:off x="1523968" y="274638"/>
            <a:ext cx="10477573" cy="439718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 lang="de-DE" dirty="0"/>
            </a:lvl1pPr>
          </a:lstStyle>
          <a:p>
            <a:pPr>
              <a:defRPr/>
            </a:pPr>
            <a:r>
              <a:rPr lang="de-DE" dirty="0" smtClean="0"/>
              <a:t>&lt;</a:t>
            </a:r>
            <a:r>
              <a:rPr lang="de-DE" dirty="0" err="1" smtClean="0"/>
              <a:t>titel</a:t>
            </a:r>
            <a:r>
              <a:rPr lang="de-DE" dirty="0" smtClean="0"/>
              <a:t>&gt;</a:t>
            </a:r>
            <a:endParaRPr lang="de-DE" dirty="0"/>
          </a:p>
        </p:txBody>
      </p:sp>
      <p:sp>
        <p:nvSpPr>
          <p:cNvPr id="6" name="Datumsplatzhalter 11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D69EC-5FFA-4462-8D91-AFEE4B5F1375}" type="datetime1">
              <a:rPr lang="de-DE" smtClean="0"/>
              <a:t>07.11.2019</a:t>
            </a:fld>
            <a:endParaRPr/>
          </a:p>
        </p:txBody>
      </p:sp>
      <p:sp>
        <p:nvSpPr>
          <p:cNvPr id="7" name="Foliennummernplatzhalter 12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F5A2-4A78-43D0-810E-2CB2FBFB667A}" type="slidenum">
              <a:rPr/>
              <a:pPr>
                <a:defRPr/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168450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 baseline="0"/>
            </a:lvl3pPr>
            <a:lvl4pPr marL="12001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32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2201" y="1016000"/>
            <a:ext cx="534465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685800" indent="0">
              <a:buNone/>
              <a:defRPr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12378" y="1016000"/>
            <a:ext cx="540000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1060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3888" y="1017288"/>
            <a:ext cx="5280000" cy="5220000"/>
          </a:xfrm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2000"/>
            </a:lvl1pPr>
            <a:lvl2pPr marL="5143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1800"/>
            </a:lvl2pPr>
            <a:lvl3pPr marL="685800" indent="0">
              <a:buNone/>
              <a:defRPr/>
            </a:lvl3pPr>
          </a:lstStyle>
          <a:p>
            <a:pPr marL="171450" marR="0" lvl="0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1450" marR="0" lvl="1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3657" y="6356352"/>
            <a:ext cx="1200000" cy="365125"/>
          </a:xfrm>
        </p:spPr>
        <p:txBody>
          <a:bodyPr lIns="0"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292735" y="1017287"/>
            <a:ext cx="5316945" cy="5220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4583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20" y="1020878"/>
            <a:ext cx="4604145" cy="78898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78087" y="1020878"/>
            <a:ext cx="6128019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220" y="1933653"/>
            <a:ext cx="4592307" cy="4298912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2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2667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persönl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22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b="1" dirty="0" smtClean="0">
                <a:latin typeface="+mn-lt"/>
              </a:rPr>
              <a:t>Ansprechpartner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5734" y="5044441"/>
            <a:ext cx="4341284" cy="258763"/>
          </a:xfr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400" baseline="0">
                <a:latin typeface="+mn-lt"/>
              </a:defRPr>
            </a:lvl1pPr>
          </a:lstStyle>
          <a:p>
            <a:pPr lvl="0"/>
            <a:r>
              <a:rPr lang="de-DE" dirty="0" smtClean="0"/>
              <a:t>&lt;Name eingeben&gt;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2811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allgem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22736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68">
          <p15:clr>
            <a:srgbClr val="5ACBF0"/>
          </p15:clr>
        </p15:guide>
        <p15:guide id="3" orient="horz" pos="23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="" xmlns:a16="http://schemas.microsoft.com/office/drawing/2014/main" id="{15193749-27FA-4F2B-B776-219997F56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="" xmlns:a16="http://schemas.microsoft.com/office/drawing/2014/main" id="{DD0ED7DF-0D7C-4FE1-9D34-7FFD92BBC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="" xmlns:a16="http://schemas.microsoft.com/office/drawing/2014/main" id="{8F962BE0-1113-4451-8C56-4546C7296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B2E6C-5BCD-44FC-AE77-E1DB2D459BA6}" type="datetime1">
              <a:rPr lang="de-DE" smtClean="0"/>
              <a:t>07.11.2019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="" xmlns:a16="http://schemas.microsoft.com/office/drawing/2014/main" id="{4B344167-B1C5-437B-A6F1-355C784FE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&lt;titel&gt;</a:t>
            </a: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="" xmlns:a16="http://schemas.microsoft.com/office/drawing/2014/main" id="{B6137F46-45C0-4FD9-B96C-0AF7067DD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4AB8F-502A-45A2-97B1-C45817BF3512}" type="slidenum">
              <a:rPr lang="it-IT" smtClean="0"/>
              <a:t>‹Nr.›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6237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creativecommons.org/licenses/by-sa/3.0/de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4162" y="1016001"/>
            <a:ext cx="10989062" cy="522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1970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3989" y="6356352"/>
            <a:ext cx="8150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de-DE" dirty="0" smtClean="0"/>
              <a:t>Präsentationstitel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416267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67E0DD74-0DCF-480B-AE3B-5BB51BC8C247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7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8" name="Gerade Verbindung 13"/>
          <p:cNvCxnSpPr>
            <a:cxnSpLocks noChangeShapeType="1"/>
          </p:cNvCxnSpPr>
          <p:nvPr/>
        </p:nvCxnSpPr>
        <p:spPr bwMode="auto">
          <a:xfrm>
            <a:off x="2255574" y="653130"/>
            <a:ext cx="9360693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grpSp>
        <p:nvGrpSpPr>
          <p:cNvPr id="16" name="Gruppieren 15"/>
          <p:cNvGrpSpPr/>
          <p:nvPr userDrawn="1"/>
        </p:nvGrpSpPr>
        <p:grpSpPr>
          <a:xfrm>
            <a:off x="9424086" y="645690"/>
            <a:ext cx="2228344" cy="246221"/>
            <a:chOff x="9424086" y="645690"/>
            <a:chExt cx="2228344" cy="246221"/>
          </a:xfrm>
        </p:grpSpPr>
        <p:sp>
          <p:nvSpPr>
            <p:cNvPr id="11" name="Textfeld 10"/>
            <p:cNvSpPr txBox="1"/>
            <p:nvPr/>
          </p:nvSpPr>
          <p:spPr>
            <a:xfrm>
              <a:off x="9424086" y="645690"/>
              <a:ext cx="2228344" cy="24622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defRPr/>
              </a:pPr>
              <a:r>
                <a:rPr lang="de-DE" sz="1000" spc="30" dirty="0" smtClean="0">
                  <a:solidFill>
                    <a:srgbClr val="991414"/>
                  </a:solidFill>
                  <a:latin typeface="+mn-lt"/>
                </a:rPr>
                <a:t>Geodateninfrastruktur Deutschland</a:t>
              </a:r>
              <a:endParaRPr lang="de-DE" sz="1000" b="1" spc="30" dirty="0">
                <a:solidFill>
                  <a:srgbClr val="991414"/>
                </a:solidFill>
                <a:latin typeface="+mn-lt"/>
              </a:endParaRPr>
            </a:p>
          </p:txBody>
        </p:sp>
        <p:cxnSp>
          <p:nvCxnSpPr>
            <p:cNvPr id="12" name="Gerade Verbindung 21"/>
            <p:cNvCxnSpPr/>
            <p:nvPr/>
          </p:nvCxnSpPr>
          <p:spPr bwMode="auto">
            <a:xfrm rot="5400000">
              <a:off x="9434124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Gerade Verbindung 22"/>
            <p:cNvCxnSpPr/>
            <p:nvPr/>
          </p:nvCxnSpPr>
          <p:spPr bwMode="auto">
            <a:xfrm rot="5400000">
              <a:off x="11541511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5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7" name="Gerade Verbindung 13"/>
          <p:cNvCxnSpPr>
            <a:cxnSpLocks noChangeShapeType="1"/>
          </p:cNvCxnSpPr>
          <p:nvPr/>
        </p:nvCxnSpPr>
        <p:spPr bwMode="auto">
          <a:xfrm>
            <a:off x="1647568" y="653130"/>
            <a:ext cx="9968699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6" y="118894"/>
            <a:ext cx="1104256" cy="576214"/>
          </a:xfrm>
          <a:prstGeom prst="rect">
            <a:avLst/>
          </a:prstGeom>
        </p:spPr>
      </p:pic>
      <p:pic>
        <p:nvPicPr>
          <p:cNvPr id="18" name="Grafik 17" descr="by-sa.png">
            <a:hlinkClick r:id="rId14"/>
          </p:cNvPr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9630252" y="6438138"/>
            <a:ext cx="576063" cy="2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1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6" r:id="rId3"/>
    <p:sldLayoutId id="2147483691" r:id="rId4"/>
    <p:sldLayoutId id="2147483690" r:id="rId5"/>
    <p:sldLayoutId id="2147483688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414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  <p15:guide id="2" orient="horz" pos="3929" userDrawn="1">
          <p15:clr>
            <a:srgbClr val="F26B43"/>
          </p15:clr>
        </p15:guide>
        <p15:guide id="3" orient="horz" pos="73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211" userDrawn="1">
          <p15:clr>
            <a:srgbClr val="F26B43"/>
          </p15:clr>
        </p15:guide>
        <p15:guide id="6" pos="7317" userDrawn="1">
          <p15:clr>
            <a:srgbClr val="F26B43"/>
          </p15:clr>
        </p15:guide>
        <p15:guide id="7" orient="horz" pos="640" userDrawn="1">
          <p15:clr>
            <a:srgbClr val="F26B43"/>
          </p15:clr>
        </p15:guide>
        <p15:guide id="8" pos="3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github.com/INSPIRE-MIF/2017.2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346405"/>
            <a:ext cx="9144000" cy="1526406"/>
          </a:xfrm>
        </p:spPr>
        <p:txBody>
          <a:bodyPr/>
          <a:lstStyle/>
          <a:p>
            <a:r>
              <a:rPr lang="de-DE" dirty="0" smtClean="0"/>
              <a:t>TOP </a:t>
            </a:r>
            <a:r>
              <a:rPr lang="de-DE" dirty="0" smtClean="0"/>
              <a:t>5 Weitere Aktivitäten in der MIG-T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INSPIRE Webinar, 07.11.2019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Andreas von Dömming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4206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2667000" y="3789040"/>
            <a:ext cx="6858000" cy="2736304"/>
          </a:xfrm>
        </p:spPr>
        <p:txBody>
          <a:bodyPr>
            <a:normAutofit/>
          </a:bodyPr>
          <a:lstStyle/>
          <a:p>
            <a:r>
              <a:rPr lang="de-DE" dirty="0" smtClean="0"/>
              <a:t>"</a:t>
            </a:r>
            <a:r>
              <a:rPr lang="de-DE" dirty="0"/>
              <a:t>As-</a:t>
            </a:r>
            <a:r>
              <a:rPr lang="de-DE" dirty="0" err="1"/>
              <a:t>is</a:t>
            </a:r>
            <a:r>
              <a:rPr lang="de-DE" dirty="0"/>
              <a:t>" Datensätze</a:t>
            </a:r>
          </a:p>
          <a:p>
            <a:r>
              <a:rPr lang="de-DE" dirty="0"/>
              <a:t>Alternative Codierung</a:t>
            </a:r>
          </a:p>
          <a:p>
            <a:r>
              <a:rPr lang="de-DE" dirty="0"/>
              <a:t>INSPIRE Registry Status</a:t>
            </a:r>
          </a:p>
          <a:p>
            <a:r>
              <a:rPr lang="de-DE" dirty="0"/>
              <a:t>OGC API Features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E5F5A2-4A78-43D0-810E-2CB2FBFB667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218" y="1871431"/>
            <a:ext cx="9163074" cy="142367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8210" y="1941468"/>
            <a:ext cx="6976072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7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1636390"/>
          </a:xfrm>
        </p:spPr>
        <p:txBody>
          <a:bodyPr>
            <a:normAutofit fontScale="85000" lnSpcReduction="10000"/>
          </a:bodyPr>
          <a:lstStyle/>
          <a:p>
            <a:r>
              <a:rPr lang="de-DE" dirty="0" smtClean="0"/>
              <a:t>Datensätze im Geltungsbereich der Richtlinie sollen </a:t>
            </a:r>
            <a:r>
              <a:rPr lang="de-DE" dirty="0"/>
              <a:t>gemäß </a:t>
            </a:r>
            <a:r>
              <a:rPr lang="de-DE" dirty="0" smtClean="0"/>
              <a:t>den </a:t>
            </a:r>
            <a:r>
              <a:rPr lang="de-DE" dirty="0" err="1" smtClean="0"/>
              <a:t>Dfb</a:t>
            </a:r>
            <a:r>
              <a:rPr lang="de-DE" dirty="0" smtClean="0"/>
              <a:t>. zur Interoperabilität (IR ISDSS) bereitgestellt werden</a:t>
            </a:r>
          </a:p>
          <a:p>
            <a:r>
              <a:rPr lang="de-DE" dirty="0" smtClean="0"/>
              <a:t>Objektarten und Attribute des Ausgangs-Datensatz sind nur teilweise im INSPIRE-Zielmodell (IR ISDSS) abbildbar:</a:t>
            </a:r>
          </a:p>
          <a:p>
            <a:pPr marL="0" indent="0">
              <a:buNone/>
            </a:pPr>
            <a:endParaRPr lang="de-DE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INSPIRE – Umgang mit "As-</a:t>
            </a:r>
            <a:r>
              <a:rPr lang="de-DE" b="1" dirty="0" err="1" smtClean="0"/>
              <a:t>is</a:t>
            </a:r>
            <a:r>
              <a:rPr lang="de-DE" b="1" dirty="0"/>
              <a:t>" </a:t>
            </a:r>
            <a:r>
              <a:rPr lang="de-DE" b="1" dirty="0" smtClean="0"/>
              <a:t>Datensätzen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grpSp>
        <p:nvGrpSpPr>
          <p:cNvPr id="19" name="Gruppieren 18"/>
          <p:cNvGrpSpPr/>
          <p:nvPr/>
        </p:nvGrpSpPr>
        <p:grpSpPr>
          <a:xfrm>
            <a:off x="4350231" y="2714265"/>
            <a:ext cx="5118263" cy="1584176"/>
            <a:chOff x="2915816" y="2748507"/>
            <a:chExt cx="5118263" cy="1584176"/>
          </a:xfrm>
        </p:grpSpPr>
        <p:sp>
          <p:nvSpPr>
            <p:cNvPr id="4" name="Abgerundetes Rechteck 3"/>
            <p:cNvSpPr/>
            <p:nvPr/>
          </p:nvSpPr>
          <p:spPr bwMode="auto">
            <a:xfrm>
              <a:off x="2915816" y="2748507"/>
              <a:ext cx="5118263" cy="1584176"/>
            </a:xfrm>
            <a:prstGeom prst="roundRect">
              <a:avLst>
                <a:gd name="adj" fmla="val 292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de-DE">
                <a:solidFill>
                  <a:srgbClr val="080808"/>
                </a:solidFill>
                <a:latin typeface="Arial" charset="0"/>
              </a:endParaRPr>
            </a:p>
          </p:txBody>
        </p:sp>
        <p:sp>
          <p:nvSpPr>
            <p:cNvPr id="5" name="Textfeld 4"/>
            <p:cNvSpPr txBox="1"/>
            <p:nvPr/>
          </p:nvSpPr>
          <p:spPr>
            <a:xfrm>
              <a:off x="5616310" y="2888003"/>
              <a:ext cx="2024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INSPIRE Thema (RL)</a:t>
              </a:r>
              <a:endParaRPr lang="de-DE" dirty="0"/>
            </a:p>
          </p:txBody>
        </p:sp>
      </p:grpSp>
      <p:sp>
        <p:nvSpPr>
          <p:cNvPr id="11" name="Abgerundetes Rechteck 10"/>
          <p:cNvSpPr/>
          <p:nvPr/>
        </p:nvSpPr>
        <p:spPr bwMode="auto">
          <a:xfrm>
            <a:off x="5150228" y="3239033"/>
            <a:ext cx="4113477" cy="67413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de-DE" dirty="0">
                <a:solidFill>
                  <a:schemeClr val="bg1"/>
                </a:solidFill>
                <a:latin typeface="Arial" charset="0"/>
              </a:rPr>
              <a:t>Datensatz „</a:t>
            </a:r>
            <a:r>
              <a:rPr kumimoji="1" lang="de-DE" dirty="0" err="1">
                <a:solidFill>
                  <a:schemeClr val="bg1"/>
                </a:solidFill>
                <a:latin typeface="Arial" charset="0"/>
              </a:rPr>
              <a:t>as</a:t>
            </a:r>
            <a:r>
              <a:rPr kumimoji="1" lang="de-DE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kumimoji="1" lang="de-DE" dirty="0" err="1">
                <a:solidFill>
                  <a:schemeClr val="bg1"/>
                </a:solidFill>
                <a:latin typeface="Arial" charset="0"/>
              </a:rPr>
              <a:t>is</a:t>
            </a:r>
            <a:r>
              <a:rPr kumimoji="1" lang="de-DE" dirty="0">
                <a:solidFill>
                  <a:schemeClr val="bg1"/>
                </a:solidFill>
                <a:latin typeface="Arial" charset="0"/>
              </a:rPr>
              <a:t>“</a:t>
            </a:r>
          </a:p>
        </p:txBody>
      </p:sp>
      <p:grpSp>
        <p:nvGrpSpPr>
          <p:cNvPr id="20" name="Gruppieren 19"/>
          <p:cNvGrpSpPr/>
          <p:nvPr/>
        </p:nvGrpSpPr>
        <p:grpSpPr>
          <a:xfrm>
            <a:off x="4571618" y="2869701"/>
            <a:ext cx="2479107" cy="1262906"/>
            <a:chOff x="3137203" y="2903943"/>
            <a:chExt cx="2479107" cy="1262906"/>
          </a:xfrm>
        </p:grpSpPr>
        <p:sp>
          <p:nvSpPr>
            <p:cNvPr id="8" name="Textfeld 7"/>
            <p:cNvSpPr txBox="1"/>
            <p:nvPr/>
          </p:nvSpPr>
          <p:spPr>
            <a:xfrm>
              <a:off x="3137203" y="2903943"/>
              <a:ext cx="2108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/>
                <a:t>Datenmodell (ISDSS)</a:t>
              </a:r>
              <a:endParaRPr lang="de-DE" dirty="0"/>
            </a:p>
          </p:txBody>
        </p:sp>
        <p:sp>
          <p:nvSpPr>
            <p:cNvPr id="7" name="Abgerundetes Rechteck 6"/>
            <p:cNvSpPr/>
            <p:nvPr/>
          </p:nvSpPr>
          <p:spPr bwMode="auto">
            <a:xfrm>
              <a:off x="3203847" y="2934329"/>
              <a:ext cx="2412463" cy="1232520"/>
            </a:xfrm>
            <a:prstGeom prst="roundRect">
              <a:avLst>
                <a:gd name="adj" fmla="val 2062"/>
              </a:avLst>
            </a:prstGeom>
            <a:noFill/>
            <a:ln>
              <a:headEnd type="none" w="med" len="med"/>
              <a:tailEnd type="none" w="med" len="med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kumimoji="1" lang="de-DE">
                <a:solidFill>
                  <a:srgbClr val="080808"/>
                </a:solidFill>
                <a:latin typeface="Arial" charset="0"/>
              </a:endParaRP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1828801" y="4575527"/>
            <a:ext cx="7434903" cy="674136"/>
            <a:chOff x="-464678" y="4581169"/>
            <a:chExt cx="7434903" cy="674136"/>
          </a:xfrm>
        </p:grpSpPr>
        <p:sp>
          <p:nvSpPr>
            <p:cNvPr id="12" name="Abgerundetes Rechteck 11"/>
            <p:cNvSpPr/>
            <p:nvPr/>
          </p:nvSpPr>
          <p:spPr bwMode="auto">
            <a:xfrm>
              <a:off x="2856748" y="4581169"/>
              <a:ext cx="4113477" cy="67413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Datensatz „</a:t>
              </a:r>
              <a:r>
                <a:rPr kumimoji="1" lang="de-DE" dirty="0" err="1">
                  <a:solidFill>
                    <a:schemeClr val="bg1"/>
                  </a:solidFill>
                  <a:latin typeface="Arial" charset="0"/>
                </a:rPr>
                <a:t>as</a:t>
              </a: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 </a:t>
              </a:r>
              <a:r>
                <a:rPr kumimoji="1" lang="de-DE" dirty="0" err="1">
                  <a:solidFill>
                    <a:schemeClr val="bg1"/>
                  </a:solidFill>
                  <a:latin typeface="Arial" charset="0"/>
                </a:rPr>
                <a:t>is</a:t>
              </a: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“</a:t>
              </a:r>
            </a:p>
          </p:txBody>
        </p:sp>
        <p:sp>
          <p:nvSpPr>
            <p:cNvPr id="13" name="Abgerundetes Rechteck 12"/>
            <p:cNvSpPr/>
            <p:nvPr/>
          </p:nvSpPr>
          <p:spPr bwMode="auto">
            <a:xfrm>
              <a:off x="760608" y="4581169"/>
              <a:ext cx="1913439" cy="674136"/>
            </a:xfrm>
            <a:prstGeom prst="roundRect">
              <a:avLst>
                <a:gd name="adj" fmla="val 762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DS im</a:t>
              </a:r>
              <a:br>
                <a:rPr kumimoji="1" lang="de-DE" dirty="0">
                  <a:solidFill>
                    <a:schemeClr val="bg1"/>
                  </a:solidFill>
                  <a:latin typeface="Arial" charset="0"/>
                </a:rPr>
              </a:b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INSPIRE-Modell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-464678" y="4730786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Lösung 1:</a:t>
              </a:r>
              <a:endParaRPr lang="de-DE" dirty="0"/>
            </a:p>
          </p:txBody>
        </p:sp>
      </p:grpSp>
      <p:grpSp>
        <p:nvGrpSpPr>
          <p:cNvPr id="26" name="Gruppieren 25"/>
          <p:cNvGrpSpPr/>
          <p:nvPr/>
        </p:nvGrpSpPr>
        <p:grpSpPr>
          <a:xfrm>
            <a:off x="1828800" y="5526749"/>
            <a:ext cx="7423396" cy="674136"/>
            <a:chOff x="-464678" y="5532391"/>
            <a:chExt cx="7423396" cy="674136"/>
          </a:xfrm>
        </p:grpSpPr>
        <p:sp>
          <p:nvSpPr>
            <p:cNvPr id="15" name="Abgerundetes Rechteck 14"/>
            <p:cNvSpPr/>
            <p:nvPr/>
          </p:nvSpPr>
          <p:spPr bwMode="auto">
            <a:xfrm>
              <a:off x="2843808" y="5532391"/>
              <a:ext cx="4114910" cy="674136"/>
            </a:xfrm>
            <a:prstGeom prst="roundRect">
              <a:avLst>
                <a:gd name="adj" fmla="val 7624"/>
              </a:avLst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dirty="0">
                  <a:solidFill>
                    <a:schemeClr val="bg1"/>
                  </a:solidFill>
                  <a:latin typeface="Arial" charset="0"/>
                </a:rPr>
                <a:t>Modell-Erweiterung</a:t>
              </a:r>
              <a:endParaRPr kumimoji="1" lang="de-DE" dirty="0">
                <a:solidFill>
                  <a:schemeClr val="bg1"/>
                </a:solidFill>
                <a:latin typeface="Arial" charset="0"/>
              </a:endParaRPr>
            </a:p>
          </p:txBody>
        </p:sp>
        <p:sp>
          <p:nvSpPr>
            <p:cNvPr id="14" name="Abgerundetes Rechteck 13"/>
            <p:cNvSpPr/>
            <p:nvPr/>
          </p:nvSpPr>
          <p:spPr bwMode="auto">
            <a:xfrm>
              <a:off x="2843808" y="5532391"/>
              <a:ext cx="1913439" cy="674136"/>
            </a:xfrm>
            <a:prstGeom prst="roundRect">
              <a:avLst>
                <a:gd name="adj" fmla="val 762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INSPIRE-Model</a:t>
              </a: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-464678" y="5684793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Lösung 2:</a:t>
              </a:r>
              <a:endParaRPr lang="de-DE" dirty="0"/>
            </a:p>
          </p:txBody>
        </p:sp>
      </p:grpSp>
      <p:grpSp>
        <p:nvGrpSpPr>
          <p:cNvPr id="32" name="Gruppieren 31"/>
          <p:cNvGrpSpPr/>
          <p:nvPr/>
        </p:nvGrpSpPr>
        <p:grpSpPr>
          <a:xfrm>
            <a:off x="9604810" y="4725144"/>
            <a:ext cx="881974" cy="1228550"/>
            <a:chOff x="8080810" y="4725144"/>
            <a:chExt cx="881974" cy="1228550"/>
          </a:xfrm>
        </p:grpSpPr>
        <p:sp>
          <p:nvSpPr>
            <p:cNvPr id="30" name="Textfeld 29"/>
            <p:cNvSpPr txBox="1"/>
            <p:nvPr/>
          </p:nvSpPr>
          <p:spPr>
            <a:xfrm>
              <a:off x="8080811" y="4725144"/>
              <a:ext cx="881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ym typeface="Wingdings" panose="05000000000000000000" pitchFamily="2" charset="2"/>
                </a:rPr>
                <a:t> </a:t>
              </a:r>
              <a:r>
                <a:rPr lang="de-DE" dirty="0"/>
                <a:t>2 DS</a:t>
              </a:r>
              <a:endParaRPr lang="de-DE" dirty="0"/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8080810" y="5584362"/>
              <a:ext cx="8290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ym typeface="Wingdings" panose="05000000000000000000" pitchFamily="2" charset="2"/>
                </a:rPr>
                <a:t></a:t>
              </a:r>
              <a:r>
                <a:rPr lang="de-DE" dirty="0"/>
                <a:t>1 DS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52033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INSPIRE – Umgang mit "As-</a:t>
            </a:r>
            <a:r>
              <a:rPr lang="de-DE" b="1" dirty="0" err="1"/>
              <a:t>is</a:t>
            </a:r>
            <a:r>
              <a:rPr lang="de-DE" b="1" dirty="0"/>
              <a:t>" Datensätzen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grpSp>
        <p:nvGrpSpPr>
          <p:cNvPr id="21" name="Gruppieren 20"/>
          <p:cNvGrpSpPr/>
          <p:nvPr/>
        </p:nvGrpSpPr>
        <p:grpSpPr>
          <a:xfrm>
            <a:off x="2046600" y="1124744"/>
            <a:ext cx="7478401" cy="674136"/>
            <a:chOff x="350888" y="4609769"/>
            <a:chExt cx="7478401" cy="674136"/>
          </a:xfrm>
        </p:grpSpPr>
        <p:sp>
          <p:nvSpPr>
            <p:cNvPr id="12" name="Abgerundetes Rechteck 11"/>
            <p:cNvSpPr/>
            <p:nvPr/>
          </p:nvSpPr>
          <p:spPr bwMode="auto">
            <a:xfrm>
              <a:off x="3715812" y="4609769"/>
              <a:ext cx="4113477" cy="674136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Ausgangs-Datensatz</a:t>
              </a:r>
            </a:p>
          </p:txBody>
        </p:sp>
        <p:sp>
          <p:nvSpPr>
            <p:cNvPr id="13" name="Abgerundetes Rechteck 12"/>
            <p:cNvSpPr/>
            <p:nvPr/>
          </p:nvSpPr>
          <p:spPr bwMode="auto">
            <a:xfrm>
              <a:off x="1619672" y="4609769"/>
              <a:ext cx="1913439" cy="674136"/>
            </a:xfrm>
            <a:prstGeom prst="roundRect">
              <a:avLst>
                <a:gd name="adj" fmla="val 7624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Interoperabler </a:t>
              </a:r>
              <a:br>
                <a:rPr kumimoji="1" lang="de-DE" dirty="0">
                  <a:solidFill>
                    <a:schemeClr val="bg1"/>
                  </a:solidFill>
                  <a:latin typeface="Arial" charset="0"/>
                </a:rPr>
              </a:br>
              <a:r>
                <a:rPr kumimoji="1" lang="de-DE" dirty="0">
                  <a:solidFill>
                    <a:schemeClr val="bg1"/>
                  </a:solidFill>
                  <a:latin typeface="Arial" charset="0"/>
                </a:rPr>
                <a:t>Datensatz</a:t>
              </a: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350888" y="4762171"/>
              <a:ext cx="15841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/>
                <a:t>Lösung 1:</a:t>
              </a:r>
              <a:endParaRPr lang="de-DE" dirty="0"/>
            </a:p>
          </p:txBody>
        </p:sp>
      </p:grpSp>
      <p:sp>
        <p:nvSpPr>
          <p:cNvPr id="10" name="Textfeld 9"/>
          <p:cNvSpPr txBox="1"/>
          <p:nvPr/>
        </p:nvSpPr>
        <p:spPr>
          <a:xfrm>
            <a:off x="2046599" y="2177005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Konformität der </a:t>
            </a:r>
            <a:r>
              <a:rPr lang="de-DE" dirty="0"/>
              <a:t>Geodatensätze: DSi2 </a:t>
            </a:r>
            <a:r>
              <a:rPr lang="de-DE" dirty="0">
                <a:sym typeface="Wingdings" panose="05000000000000000000" pitchFamily="2" charset="2"/>
              </a:rPr>
              <a:t> 50 %</a:t>
            </a:r>
            <a:br>
              <a:rPr lang="de-DE" dirty="0">
                <a:sym typeface="Wingdings" panose="05000000000000000000" pitchFamily="2" charset="2"/>
              </a:rPr>
            </a:br>
            <a:endParaRPr lang="de-DE" dirty="0">
              <a:sym typeface="Wingdings" panose="05000000000000000000" pitchFamily="2" charset="2"/>
            </a:endParaRPr>
          </a:p>
          <a:p>
            <a:r>
              <a:rPr lang="de-DE" dirty="0"/>
              <a:t>Was </a:t>
            </a:r>
            <a:r>
              <a:rPr lang="de-DE" dirty="0"/>
              <a:t>nun?   Ausgangsdatensatz entfernen ?</a:t>
            </a:r>
          </a:p>
          <a:p>
            <a:endParaRPr lang="de-DE" dirty="0"/>
          </a:p>
        </p:txBody>
      </p:sp>
      <p:sp>
        <p:nvSpPr>
          <p:cNvPr id="27" name="Textfeld 26"/>
          <p:cNvSpPr txBox="1"/>
          <p:nvPr/>
        </p:nvSpPr>
        <p:spPr>
          <a:xfrm>
            <a:off x="2039755" y="3429000"/>
            <a:ext cx="74784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Resümee </a:t>
            </a:r>
            <a:r>
              <a:rPr lang="de-DE" dirty="0"/>
              <a:t>der MIG-T:</a:t>
            </a:r>
          </a:p>
          <a:p>
            <a:pPr marL="285750" indent="-285750">
              <a:buFontTx/>
              <a:buChar char="-"/>
            </a:pPr>
            <a:r>
              <a:rPr lang="de-DE" dirty="0"/>
              <a:t>es sollte vermieden werden, dass </a:t>
            </a:r>
            <a:r>
              <a:rPr lang="de-DE" dirty="0"/>
              <a:t>„As-</a:t>
            </a:r>
            <a:r>
              <a:rPr lang="de-DE" dirty="0" err="1"/>
              <a:t>is</a:t>
            </a:r>
            <a:r>
              <a:rPr lang="de-DE" dirty="0"/>
              <a:t>“-Daten </a:t>
            </a:r>
            <a:r>
              <a:rPr lang="de-DE" dirty="0"/>
              <a:t>entfernt werden, nur um den Konformitätsindikator zu verbessern</a:t>
            </a:r>
          </a:p>
          <a:p>
            <a:pPr marL="285750" indent="-285750">
              <a:buFontTx/>
              <a:buChar char="-"/>
            </a:pPr>
            <a:r>
              <a:rPr lang="de-DE" dirty="0"/>
              <a:t>Besser wäre: Ein Datensatz sollte als interoperabel gelten, wenn es zumindest eine interoperable „Distribution“ gibt.</a:t>
            </a:r>
          </a:p>
          <a:p>
            <a:pPr marL="285750" indent="-285750">
              <a:buFontTx/>
              <a:buChar char="-"/>
            </a:pPr>
            <a:r>
              <a:rPr lang="de-DE" dirty="0"/>
              <a:t>Vorschlag </a:t>
            </a:r>
            <a:r>
              <a:rPr lang="de-DE" dirty="0"/>
              <a:t>wird in MIG zur Diskussion eingebracht</a:t>
            </a:r>
            <a:r>
              <a:rPr lang="de-DE" dirty="0"/>
              <a:t>.</a:t>
            </a:r>
          </a:p>
          <a:p>
            <a:pPr marL="285750" indent="-285750">
              <a:buFontTx/>
              <a:buChar char="-"/>
            </a:pPr>
            <a:endParaRPr lang="de-DE" dirty="0"/>
          </a:p>
          <a:p>
            <a:r>
              <a:rPr lang="de-DE" dirty="0"/>
              <a:t>Offen: Abbildung des Ansatz „interoperable Distribution“ in ISO 19115</a:t>
            </a:r>
          </a:p>
        </p:txBody>
      </p:sp>
    </p:spTree>
    <p:extLst>
      <p:ext uri="{BB962C8B-B14F-4D97-AF65-F5344CB8AC3E}">
        <p14:creationId xmlns:p14="http://schemas.microsoft.com/office/powerpoint/2010/main" val="267977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775520" y="1066800"/>
            <a:ext cx="4320480" cy="5181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dirty="0" smtClean="0">
                <a:latin typeface="Arial" panose="020B0604020202020204" pitchFamily="34" charset="0"/>
              </a:rPr>
              <a:t>Ergebnis der Arbeitsgruppe:</a:t>
            </a:r>
          </a:p>
          <a:p>
            <a:r>
              <a:rPr lang="de-DE" dirty="0" smtClean="0">
                <a:latin typeface="Arial" panose="020B0604020202020204" pitchFamily="34" charset="0"/>
              </a:rPr>
              <a:t>UML-zu-</a:t>
            </a:r>
            <a:r>
              <a:rPr lang="de-DE" dirty="0" err="1" smtClean="0">
                <a:latin typeface="Arial" panose="020B0604020202020204" pitchFamily="34" charset="0"/>
              </a:rPr>
              <a:t>GeoJSON</a:t>
            </a:r>
            <a:r>
              <a:rPr lang="de-DE" dirty="0" smtClean="0">
                <a:latin typeface="Arial" panose="020B0604020202020204" pitchFamily="34" charset="0"/>
              </a:rPr>
              <a:t> Codierungs- regeln für ausgewählte Datenmodelle</a:t>
            </a:r>
          </a:p>
          <a:p>
            <a:pPr lvl="1"/>
            <a:r>
              <a:rPr lang="de-DE" dirty="0" smtClean="0">
                <a:latin typeface="Arial" panose="020B0604020202020204" pitchFamily="34" charset="0"/>
              </a:rPr>
              <a:t>AD, EF</a:t>
            </a:r>
          </a:p>
          <a:p>
            <a:r>
              <a:rPr lang="de-DE" dirty="0" smtClean="0">
                <a:latin typeface="Arial" panose="020B0604020202020204" pitchFamily="34" charset="0"/>
              </a:rPr>
              <a:t>generische Transformationsregeln</a:t>
            </a:r>
          </a:p>
          <a:p>
            <a:r>
              <a:rPr lang="de-DE" dirty="0" smtClean="0">
                <a:latin typeface="Arial" panose="020B0604020202020204" pitchFamily="34" charset="0"/>
              </a:rPr>
              <a:t>Template für weitere Codierungen</a:t>
            </a:r>
          </a:p>
          <a:p>
            <a:r>
              <a:rPr lang="de-DE" sz="1600" dirty="0">
                <a:latin typeface="Arial" panose="020B0604020202020204" pitchFamily="34" charset="0"/>
                <a:hlinkClick r:id="rId2"/>
              </a:rPr>
              <a:t>https://github.com/INSPIRE-MIF/2017.2</a:t>
            </a:r>
            <a:endParaRPr lang="de-DE" sz="1600" dirty="0">
              <a:latin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</a:rPr>
              <a:t>Best Practice Dokument geplant</a:t>
            </a:r>
            <a:endParaRPr lang="de-DE" sz="1600" dirty="0">
              <a:latin typeface="Arial" panose="020B0604020202020204" pitchFamily="34" charset="0"/>
            </a:endParaRPr>
          </a:p>
          <a:p>
            <a:r>
              <a:rPr lang="de-DE" sz="1600" dirty="0">
                <a:latin typeface="Arial" panose="020B0604020202020204" pitchFamily="34" charset="0"/>
              </a:rPr>
              <a:t>Reality check steht jedoch noch aus. </a:t>
            </a:r>
          </a:p>
          <a:p>
            <a:r>
              <a:rPr lang="de-DE" sz="1600" dirty="0">
                <a:latin typeface="Arial" panose="020B0604020202020204" pitchFamily="34" charset="0"/>
              </a:rPr>
              <a:t>Spanien und Österreich arbeiten an </a:t>
            </a:r>
            <a:r>
              <a:rPr lang="de-DE" sz="1600" dirty="0" err="1">
                <a:latin typeface="Arial" panose="020B0604020202020204" pitchFamily="34" charset="0"/>
              </a:rPr>
              <a:t>GeoPackage</a:t>
            </a:r>
            <a:r>
              <a:rPr lang="de-DE" sz="1600" dirty="0">
                <a:latin typeface="Arial" panose="020B0604020202020204" pitchFamily="34" charset="0"/>
              </a:rPr>
              <a:t>-basiertem Encoding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INSPIRE – </a:t>
            </a:r>
            <a:r>
              <a:rPr lang="de-DE" b="1" dirty="0"/>
              <a:t>Alternative Codierung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5827" y="1322290"/>
            <a:ext cx="4464753" cy="49261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52591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2146176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Anpassung an vorgeschriebenen Sicherheitsstandards</a:t>
            </a:r>
          </a:p>
          <a:p>
            <a:r>
              <a:rPr lang="de-DE" dirty="0" smtClean="0"/>
              <a:t>Webseite: http </a:t>
            </a:r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https</a:t>
            </a:r>
          </a:p>
          <a:p>
            <a:r>
              <a:rPr lang="de-DE" dirty="0" err="1" smtClean="0">
                <a:sym typeface="Wingdings" panose="05000000000000000000" pitchFamily="2" charset="2"/>
              </a:rPr>
              <a:t>Identifikatoren</a:t>
            </a:r>
            <a:r>
              <a:rPr lang="de-DE" dirty="0" smtClean="0">
                <a:sym typeface="Wingdings" panose="05000000000000000000" pitchFamily="2" charset="2"/>
              </a:rPr>
              <a:t> für Codelisten (URIs) </a:t>
            </a:r>
            <a:r>
              <a:rPr lang="de-DE" u="sng" dirty="0" smtClean="0">
                <a:sym typeface="Wingdings" panose="05000000000000000000" pitchFamily="2" charset="2"/>
              </a:rPr>
              <a:t>bleiben</a:t>
            </a:r>
            <a:r>
              <a:rPr lang="de-DE" dirty="0" smtClean="0">
                <a:sym typeface="Wingdings" panose="05000000000000000000" pitchFamily="2" charset="2"/>
              </a:rPr>
              <a:t> im http-Schema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Bei Zugriff auf http erfolgt zukünftig ein http-redirect auf https</a:t>
            </a: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endParaRPr lang="de-DE" dirty="0" smtClean="0">
              <a:sym typeface="Wingdings" panose="05000000000000000000" pitchFamily="2" charset="2"/>
            </a:endParaRP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INSPIRE Re3gistry v2 – http /</a:t>
            </a:r>
            <a:r>
              <a:rPr lang="de-DE" b="1" dirty="0" smtClean="0">
                <a:sym typeface="Wingdings" panose="05000000000000000000" pitchFamily="2" charset="2"/>
              </a:rPr>
              <a:t> https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3501009"/>
            <a:ext cx="7668344" cy="156962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1861417" y="5393527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ym typeface="Wingdings" panose="05000000000000000000" pitchFamily="2" charset="2"/>
              </a:rPr>
              <a:t>Was ist zu beachten</a:t>
            </a:r>
            <a:r>
              <a:rPr lang="de-DE" dirty="0">
                <a:sym typeface="Wingdings" panose="05000000000000000000" pitchFamily="2" charset="2"/>
              </a:rPr>
              <a:t>?</a:t>
            </a:r>
          </a:p>
          <a:p>
            <a:r>
              <a:rPr lang="de-DE" dirty="0">
                <a:sym typeface="Wingdings" panose="05000000000000000000" pitchFamily="2" charset="2"/>
              </a:rPr>
              <a:t>Datenbereitsteller: wie zuvor</a:t>
            </a:r>
          </a:p>
          <a:p>
            <a:r>
              <a:rPr lang="de-DE" dirty="0">
                <a:sym typeface="Wingdings" panose="05000000000000000000" pitchFamily="2" charset="2"/>
              </a:rPr>
              <a:t>Datennutzer: http-redirect muss unterstützt werden   (eigentlich nicht neu)</a:t>
            </a:r>
            <a:endParaRPr lang="de-D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4918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5242520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/>
              <a:t>Entwicklungsphase Version 2 (</a:t>
            </a:r>
            <a:r>
              <a:rPr lang="de-DE" dirty="0"/>
              <a:t>in Zusammenarbeit mit </a:t>
            </a:r>
            <a:r>
              <a:rPr lang="de-DE" dirty="0" smtClean="0"/>
              <a:t>Finnland</a:t>
            </a:r>
            <a:r>
              <a:rPr lang="de-DE" dirty="0"/>
              <a:t>) ist abgeschlossen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Neue Editierungsmöglichkeiten</a:t>
            </a:r>
          </a:p>
          <a:p>
            <a:pPr lvl="1"/>
            <a:r>
              <a:rPr lang="de-DE" dirty="0" smtClean="0"/>
              <a:t>Neue Service Schnittstelle</a:t>
            </a:r>
          </a:p>
          <a:p>
            <a:pPr lvl="1"/>
            <a:r>
              <a:rPr lang="de-DE" dirty="0" smtClean="0"/>
              <a:t>Aktualisierte Formate</a:t>
            </a:r>
          </a:p>
          <a:p>
            <a:r>
              <a:rPr lang="de-DE" dirty="0" smtClean="0"/>
              <a:t>Tests </a:t>
            </a:r>
            <a:r>
              <a:rPr lang="de-DE" dirty="0"/>
              <a:t>sind im </a:t>
            </a:r>
            <a:r>
              <a:rPr lang="de-DE" dirty="0" smtClean="0"/>
              <a:t>Gange</a:t>
            </a:r>
          </a:p>
          <a:p>
            <a:r>
              <a:rPr lang="de-DE" dirty="0" smtClean="0"/>
              <a:t>Öffentliches </a:t>
            </a:r>
            <a:r>
              <a:rPr lang="de-DE" dirty="0" err="1"/>
              <a:t>Testbed</a:t>
            </a:r>
            <a:r>
              <a:rPr lang="de-DE" dirty="0"/>
              <a:t> </a:t>
            </a:r>
            <a:r>
              <a:rPr lang="de-DE" dirty="0" smtClean="0"/>
              <a:t>ist geplant</a:t>
            </a:r>
          </a:p>
          <a:p>
            <a:endParaRPr lang="de-DE" dirty="0"/>
          </a:p>
          <a:p>
            <a:r>
              <a:rPr lang="de-DE" dirty="0" smtClean="0"/>
              <a:t>Meilensteine:</a:t>
            </a:r>
          </a:p>
          <a:p>
            <a:pPr lvl="1"/>
            <a:r>
              <a:rPr lang="de-DE" dirty="0" smtClean="0"/>
              <a:t>Ende Oktober, 2019: Öffentliches </a:t>
            </a:r>
            <a:r>
              <a:rPr lang="de-DE" dirty="0" err="1" smtClean="0"/>
              <a:t>Testbed</a:t>
            </a:r>
            <a:endParaRPr lang="de-DE" dirty="0" smtClean="0"/>
          </a:p>
          <a:p>
            <a:pPr lvl="1"/>
            <a:r>
              <a:rPr lang="de-DE" dirty="0" smtClean="0"/>
              <a:t>Mitte Dezember, 2019: Re3gistry 2 Software </a:t>
            </a:r>
            <a:r>
              <a:rPr lang="de-DE" dirty="0" err="1" smtClean="0"/>
              <a:t>release</a:t>
            </a:r>
            <a:endParaRPr lang="de-DE" dirty="0" smtClean="0"/>
          </a:p>
          <a:p>
            <a:pPr lvl="1"/>
            <a:r>
              <a:rPr lang="de-DE" dirty="0" smtClean="0"/>
              <a:t>Januar 2020: Neue Version online</a:t>
            </a:r>
          </a:p>
          <a:p>
            <a:pPr lvl="1"/>
            <a:r>
              <a:rPr lang="de-DE" dirty="0" smtClean="0"/>
              <a:t>May 2020: Ende Unterstützung der V1-Formate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INSPIRE Re3gistry v2 – Status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6289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OGC </a:t>
            </a:r>
            <a:r>
              <a:rPr lang="de-DE" dirty="0"/>
              <a:t>API - Features </a:t>
            </a:r>
            <a:r>
              <a:rPr lang="de-DE" dirty="0" smtClean="0"/>
              <a:t>mittlerweile als OGC Standard veröffentlicht.</a:t>
            </a:r>
          </a:p>
          <a:p>
            <a:r>
              <a:rPr lang="de-DE" dirty="0" smtClean="0"/>
              <a:t>Nachfolgestandard von WFS 2</a:t>
            </a:r>
          </a:p>
          <a:p>
            <a:r>
              <a:rPr lang="de-DE" dirty="0" smtClean="0"/>
              <a:t>Allgemein großes Interesse, bereits viele Implementierungen verfügbar</a:t>
            </a:r>
          </a:p>
          <a:p>
            <a:r>
              <a:rPr lang="de-DE" dirty="0" smtClean="0"/>
              <a:t>MIG-T schlägt neue Maßnahme für MIWP vor:</a:t>
            </a:r>
            <a:br>
              <a:rPr lang="de-DE" dirty="0" smtClean="0"/>
            </a:br>
            <a:r>
              <a:rPr lang="de-DE" dirty="0" smtClean="0"/>
              <a:t>Entwicklung </a:t>
            </a:r>
            <a:r>
              <a:rPr lang="de-DE" dirty="0"/>
              <a:t>eines </a:t>
            </a:r>
            <a:r>
              <a:rPr lang="de-DE" dirty="0" err="1"/>
              <a:t>Good</a:t>
            </a:r>
            <a:r>
              <a:rPr lang="de-DE" dirty="0"/>
              <a:t>-Practice-Dokuments </a:t>
            </a:r>
            <a:r>
              <a:rPr lang="de-DE" dirty="0" smtClean="0"/>
              <a:t>für </a:t>
            </a:r>
            <a:r>
              <a:rPr lang="de-DE" dirty="0"/>
              <a:t>OGC API - Features </a:t>
            </a:r>
            <a:r>
              <a:rPr lang="de-DE" dirty="0" smtClean="0"/>
              <a:t>– basierte Downloaddienste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INSPIRE </a:t>
            </a:r>
            <a:r>
              <a:rPr lang="de-DE" b="1" dirty="0" smtClean="0"/>
              <a:t>Geoportal – OGC API Features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9CF6EE-A351-4FE8-8FD1-BA182DACE2F0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999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Datum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9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Andreas von Dömming</a:t>
            </a:r>
            <a:endParaRPr lang="de-DE" dirty="0"/>
          </a:p>
        </p:txBody>
      </p:sp>
      <p:sp>
        <p:nvSpPr>
          <p:cNvPr id="6" name="Titel 3"/>
          <p:cNvSpPr txBox="1">
            <a:spLocks/>
          </p:cNvSpPr>
          <p:nvPr/>
        </p:nvSpPr>
        <p:spPr>
          <a:xfrm>
            <a:off x="6705599" y="2736851"/>
            <a:ext cx="4910667" cy="1898877"/>
          </a:xfr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Fragen/Diskussion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017" y="943726"/>
            <a:ext cx="6699249" cy="113226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145" y="1051709"/>
            <a:ext cx="5548122" cy="91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00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I-DE Folienmaster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-09-14_Template_PPT_GDI-DE_de_16-9.potx" id="{1D7B91F2-0DAB-4A03-AD6D-81B6157D35FC}" vid="{A402B871-DA95-44CB-B05A-B8EC8BB50B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Template_PPT_GDI-DE_de_16-9_190917</Template>
  <TotalTime>0</TotalTime>
  <Words>399</Words>
  <Application>Microsoft Office PowerPoint</Application>
  <PresentationFormat>Breitbild</PresentationFormat>
  <Paragraphs>87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GDI-DE Folienmaster</vt:lpstr>
      <vt:lpstr>TOP 5 Weitere Aktivitäten in der MIG-T</vt:lpstr>
      <vt:lpstr>PowerPoint-Präsentation</vt:lpstr>
      <vt:lpstr>INSPIRE – Umgang mit "As-is" Datensätzen</vt:lpstr>
      <vt:lpstr>INSPIRE – Umgang mit "As-is" Datensätzen</vt:lpstr>
      <vt:lpstr>INSPIRE – Alternative Codierung</vt:lpstr>
      <vt:lpstr>INSPIRE Re3gistry v2 – http / https</vt:lpstr>
      <vt:lpstr>INSPIRE Re3gistry v2 – Status</vt:lpstr>
      <vt:lpstr>INSPIRE Geoportal – OGC API Features</vt:lpstr>
      <vt:lpstr>PowerPoint-Präsentation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Dömming, Andreas</dc:creator>
  <cp:lastModifiedBy>Dömming, Andreas</cp:lastModifiedBy>
  <cp:revision>4</cp:revision>
  <dcterms:created xsi:type="dcterms:W3CDTF">2019-11-07T11:25:30Z</dcterms:created>
  <dcterms:modified xsi:type="dcterms:W3CDTF">2019-11-07T11:40:39Z</dcterms:modified>
</cp:coreProperties>
</file>