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12"/>
  </p:notesMasterIdLst>
  <p:handoutMasterIdLst>
    <p:handoutMasterId r:id="rId13"/>
  </p:handoutMasterIdLst>
  <p:sldIdLst>
    <p:sldId id="262" r:id="rId2"/>
    <p:sldId id="265" r:id="rId3"/>
    <p:sldId id="267" r:id="rId4"/>
    <p:sldId id="268" r:id="rId5"/>
    <p:sldId id="269" r:id="rId6"/>
    <p:sldId id="270" r:id="rId7"/>
    <p:sldId id="271" r:id="rId8"/>
    <p:sldId id="266" r:id="rId9"/>
    <p:sldId id="272" r:id="rId10"/>
    <p:sldId id="264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181F"/>
    <a:srgbClr val="F6E277"/>
    <a:srgbClr val="99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88656" autoAdjust="0"/>
  </p:normalViewPr>
  <p:slideViewPr>
    <p:cSldViewPr snapToGrid="0" showGuides="1">
      <p:cViewPr varScale="1">
        <p:scale>
          <a:sx n="83" d="100"/>
          <a:sy n="83" d="100"/>
        </p:scale>
        <p:origin x="36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246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z="1000" dirty="0" smtClean="0">
                <a:latin typeface="+mj-lt"/>
              </a:rPr>
              <a:t>&lt; Datum &gt;</a:t>
            </a:r>
            <a:endParaRPr lang="de-DE" sz="1000" dirty="0">
              <a:latin typeface="+mj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z="1000" dirty="0" smtClean="0">
                <a:latin typeface="+mj-lt"/>
              </a:rPr>
              <a:t>&lt; Titel der Präsentation &gt;</a:t>
            </a:r>
            <a:endParaRPr lang="de-DE" sz="1000" dirty="0">
              <a:latin typeface="+mj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F17EA-0DE6-4345-8E3A-2AFD7649C33E}" type="slidenum">
              <a:rPr lang="de-DE" sz="1000" smtClean="0">
                <a:latin typeface="+mj-lt"/>
              </a:rPr>
              <a:t>‹Nr.›</a:t>
            </a:fld>
            <a:endParaRPr lang="de-DE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41132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A6138-DFE9-4D19-9530-69718B5D4A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59119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6138-DFE9-4D19-9530-69718B5D4AC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371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Zahlen</a:t>
            </a:r>
            <a:r>
              <a:rPr lang="de-DE" baseline="0" dirty="0" smtClean="0"/>
              <a:t> vom 07.11.2019: 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INSPIRE Geoportal 76 PDS, davon 18 herunterladbar, 46 darstellbar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GDK: 71 PDS (inkl. 4 PDS Saarland)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6138-DFE9-4D19-9530-69718B5D4AC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494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Dubletten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6138-DFE9-4D19-9530-69718B5D4AC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497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268413"/>
            <a:ext cx="9144000" cy="15264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4000"/>
              </a:lnSpc>
              <a:defRPr sz="3600" b="1">
                <a:solidFill>
                  <a:srgbClr val="991414"/>
                </a:solidFill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026128" y="3429001"/>
            <a:ext cx="8150259" cy="116512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14000"/>
              </a:lnSpc>
              <a:buNone/>
              <a:defRPr sz="24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Untertitelmasters </a:t>
            </a:r>
            <a:br>
              <a:rPr lang="de-DE" dirty="0" smtClean="0"/>
            </a:br>
            <a:r>
              <a:rPr lang="de-DE" dirty="0" smtClean="0"/>
              <a:t>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2606040" y="5235416"/>
            <a:ext cx="695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Koordinierungsstelle GDI-DE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www.gdi-de.org | www.geoportal.de | wiki.gdi-de.org</a:t>
            </a:r>
            <a:endParaRPr lang="de-DE" sz="180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5524500"/>
            <a:ext cx="9144000" cy="350838"/>
          </a:xfrm>
        </p:spPr>
        <p:txBody>
          <a:bodyPr anchor="ctr"/>
          <a:lstStyle>
            <a:lvl1pPr marL="0" indent="0" algn="ctr">
              <a:buNone/>
              <a:defRPr b="0">
                <a:latin typeface="+mj-lt"/>
              </a:defRPr>
            </a:lvl1pPr>
          </a:lstStyle>
          <a:p>
            <a:pPr lvl="0"/>
            <a:r>
              <a:rPr lang="de-DE" dirty="0" smtClean="0"/>
              <a:t>&lt;Referent/en&gt;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5087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600" baseline="0"/>
            </a:lvl3pPr>
            <a:lvl4pPr marL="1200150" indent="-171450">
              <a:buClr>
                <a:srgbClr val="991414"/>
              </a:buClr>
              <a:buFont typeface="Wingdings" panose="05000000000000000000" pitchFamily="2" charset="2"/>
              <a:buChar char="§"/>
              <a:defRPr/>
            </a:lvl4pPr>
            <a:lvl5pPr marL="1543050" indent="-171450">
              <a:buClr>
                <a:srgbClr val="991414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323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2201" y="1016000"/>
            <a:ext cx="5344650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685800" indent="0">
              <a:buNone/>
              <a:defRPr/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12378" y="1016000"/>
            <a:ext cx="5400000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51060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3888" y="1017288"/>
            <a:ext cx="5280000" cy="5220000"/>
          </a:xfrm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 sz="2000"/>
            </a:lvl1pPr>
            <a:lvl2pPr marL="514350" marR="0" indent="-171450" algn="l" defTabSz="6858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 sz="1800"/>
            </a:lvl2pPr>
            <a:lvl3pPr marL="685800" indent="0">
              <a:buNone/>
              <a:defRPr/>
            </a:lvl3pPr>
          </a:lstStyle>
          <a:p>
            <a:pPr marL="171450" marR="0" lvl="0" indent="-171450" algn="l" defTabSz="685800" rtl="0" eaLnBrk="1" fontAlgn="auto" latinLnBrk="0" hangingPunct="1">
              <a:lnSpc>
                <a:spcPct val="114000"/>
              </a:lnSpc>
              <a:spcBef>
                <a:spcPts val="750"/>
              </a:spcBef>
              <a:spcAft>
                <a:spcPts val="120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171450" marR="0" lvl="1" indent="-171450" algn="l" defTabSz="685800" rtl="0" eaLnBrk="1" fontAlgn="auto" latinLnBrk="0" hangingPunct="1">
              <a:lnSpc>
                <a:spcPct val="114000"/>
              </a:lnSpc>
              <a:spcBef>
                <a:spcPts val="750"/>
              </a:spcBef>
              <a:spcAft>
                <a:spcPts val="120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33657" y="6356352"/>
            <a:ext cx="1200000" cy="365125"/>
          </a:xfrm>
        </p:spPr>
        <p:txBody>
          <a:bodyPr lIns="0"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292735" y="1017287"/>
            <a:ext cx="5316945" cy="5220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4583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220" y="1020878"/>
            <a:ext cx="4604145" cy="78898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78087" y="1020878"/>
            <a:ext cx="6128019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220" y="1933653"/>
            <a:ext cx="4592307" cy="4298912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82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2667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68" userDrawn="1">
          <p15:clr>
            <a:srgbClr val="5ACBF0"/>
          </p15:clr>
        </p15:guide>
        <p15:guide id="3" orient="horz" pos="23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_persönl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020871" y="6356352"/>
            <a:ext cx="8150259" cy="365125"/>
          </a:xfrm>
        </p:spPr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 userDrawn="1"/>
        </p:nvSpPr>
        <p:spPr>
          <a:xfrm>
            <a:off x="588223" y="2216298"/>
            <a:ext cx="11028044" cy="3949552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sz="22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en-US" sz="1400" noProof="0" dirty="0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b="1" dirty="0" smtClean="0">
                <a:latin typeface="+mn-lt"/>
              </a:rPr>
              <a:t>Ansprechpartner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11" name="Titel 2"/>
          <p:cNvSpPr>
            <a:spLocks noGrp="1"/>
          </p:cNvSpPr>
          <p:nvPr userDrawn="1"/>
        </p:nvSpPr>
        <p:spPr>
          <a:xfrm>
            <a:off x="586523" y="1290786"/>
            <a:ext cx="6830483" cy="925513"/>
          </a:xfrm>
          <a:prstGeom prst="rect">
            <a:avLst/>
          </a:prstGeom>
        </p:spPr>
        <p:txBody>
          <a:bodyPr lIns="9000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</a:t>
            </a:r>
          </a:p>
          <a:p>
            <a:pPr eaLnBrk="1" hangingPunct="1"/>
            <a:r>
              <a:rPr lang="de-DE" sz="3200" dirty="0" smtClean="0">
                <a:latin typeface="+mn-lt"/>
              </a:rPr>
              <a:t>Ihre Aufmerksamkeit</a:t>
            </a:r>
            <a:r>
              <a:rPr lang="de-DE" sz="3200" baseline="0" dirty="0" smtClean="0">
                <a:latin typeface="+mn-lt"/>
              </a:rPr>
              <a:t>!</a:t>
            </a:r>
            <a:endParaRPr lang="de-DE" sz="3200" dirty="0" smtClean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75734" y="5044441"/>
            <a:ext cx="4341284" cy="258763"/>
          </a:xfr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400" baseline="0">
                <a:latin typeface="+mn-lt"/>
              </a:defRPr>
            </a:lvl1pPr>
          </a:lstStyle>
          <a:p>
            <a:pPr lvl="0"/>
            <a:r>
              <a:rPr lang="de-DE" dirty="0" smtClean="0"/>
              <a:t>&lt;Name eingeben&gt;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52811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68" userDrawn="1">
          <p15:clr>
            <a:srgbClr val="5ACBF0"/>
          </p15:clr>
        </p15:guide>
        <p15:guide id="3" orient="horz" pos="232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_allgem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020871" y="6356352"/>
            <a:ext cx="8150259" cy="365125"/>
          </a:xfrm>
        </p:spPr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 userDrawn="1"/>
        </p:nvSpPr>
        <p:spPr>
          <a:xfrm>
            <a:off x="588223" y="2216298"/>
            <a:ext cx="11028044" cy="3949552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sz="18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</a:pPr>
            <a:endParaRPr lang="de-DE" sz="18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en-US" sz="1400" noProof="0" dirty="0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11" name="Titel 2"/>
          <p:cNvSpPr>
            <a:spLocks noGrp="1"/>
          </p:cNvSpPr>
          <p:nvPr userDrawn="1"/>
        </p:nvSpPr>
        <p:spPr>
          <a:xfrm>
            <a:off x="586523" y="1290786"/>
            <a:ext cx="6830483" cy="925513"/>
          </a:xfrm>
          <a:prstGeom prst="rect">
            <a:avLst/>
          </a:prstGeom>
        </p:spPr>
        <p:txBody>
          <a:bodyPr lIns="9000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</a:t>
            </a:r>
          </a:p>
          <a:p>
            <a:pPr eaLnBrk="1" hangingPunct="1"/>
            <a:r>
              <a:rPr lang="de-DE" sz="3200" dirty="0" smtClean="0">
                <a:latin typeface="+mn-lt"/>
              </a:rPr>
              <a:t>Ihre Aufmerksamkeit</a:t>
            </a:r>
            <a:r>
              <a:rPr lang="de-DE" sz="3200" baseline="0" dirty="0" smtClean="0">
                <a:latin typeface="+mn-lt"/>
              </a:rPr>
              <a:t>!</a:t>
            </a:r>
            <a:endParaRPr lang="de-DE" sz="3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22736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68">
          <p15:clr>
            <a:srgbClr val="5ACBF0"/>
          </p15:clr>
        </p15:guide>
        <p15:guide id="3" orient="horz" pos="232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creativecommons.org/licenses/by-sa/3.0/de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4162" y="1016001"/>
            <a:ext cx="10989062" cy="522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1970" y="6356352"/>
            <a:ext cx="12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53989" y="6356352"/>
            <a:ext cx="81502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416267" y="6356352"/>
            <a:ext cx="12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67E0DD74-0DCF-480B-AE3B-5BB51BC8C247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7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8" name="Gerade Verbindung 13"/>
          <p:cNvCxnSpPr>
            <a:cxnSpLocks noChangeShapeType="1"/>
          </p:cNvCxnSpPr>
          <p:nvPr/>
        </p:nvCxnSpPr>
        <p:spPr bwMode="auto">
          <a:xfrm>
            <a:off x="2255574" y="653130"/>
            <a:ext cx="9360693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grpSp>
        <p:nvGrpSpPr>
          <p:cNvPr id="16" name="Gruppieren 15"/>
          <p:cNvGrpSpPr/>
          <p:nvPr userDrawn="1"/>
        </p:nvGrpSpPr>
        <p:grpSpPr>
          <a:xfrm>
            <a:off x="9424086" y="645690"/>
            <a:ext cx="2228344" cy="246221"/>
            <a:chOff x="9424086" y="645690"/>
            <a:chExt cx="2228344" cy="246221"/>
          </a:xfrm>
        </p:grpSpPr>
        <p:sp>
          <p:nvSpPr>
            <p:cNvPr id="11" name="Textfeld 10"/>
            <p:cNvSpPr txBox="1"/>
            <p:nvPr/>
          </p:nvSpPr>
          <p:spPr>
            <a:xfrm>
              <a:off x="9424086" y="645690"/>
              <a:ext cx="2228344" cy="24622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defRPr/>
              </a:pPr>
              <a:r>
                <a:rPr lang="de-DE" sz="1000" spc="30" dirty="0" smtClean="0">
                  <a:solidFill>
                    <a:srgbClr val="991414"/>
                  </a:solidFill>
                  <a:latin typeface="+mn-lt"/>
                </a:rPr>
                <a:t>Geodateninfrastruktur Deutschland</a:t>
              </a:r>
              <a:endParaRPr lang="de-DE" sz="1000" b="1" spc="30" dirty="0">
                <a:solidFill>
                  <a:srgbClr val="991414"/>
                </a:solidFill>
                <a:latin typeface="+mn-lt"/>
              </a:endParaRPr>
            </a:p>
          </p:txBody>
        </p:sp>
        <p:cxnSp>
          <p:nvCxnSpPr>
            <p:cNvPr id="12" name="Gerade Verbindung 21"/>
            <p:cNvCxnSpPr/>
            <p:nvPr/>
          </p:nvCxnSpPr>
          <p:spPr bwMode="auto">
            <a:xfrm rot="5400000">
              <a:off x="9434124" y="771562"/>
              <a:ext cx="142876" cy="0"/>
            </a:xfrm>
            <a:prstGeom prst="line">
              <a:avLst/>
            </a:prstGeom>
            <a:solidFill>
              <a:srgbClr val="CE0000"/>
            </a:solidFill>
            <a:ln w="12700" cap="flat" cmpd="sng" algn="ctr">
              <a:solidFill>
                <a:srgbClr val="99141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Gerade Verbindung 22"/>
            <p:cNvCxnSpPr/>
            <p:nvPr/>
          </p:nvCxnSpPr>
          <p:spPr bwMode="auto">
            <a:xfrm rot="5400000">
              <a:off x="11541511" y="771562"/>
              <a:ext cx="142876" cy="0"/>
            </a:xfrm>
            <a:prstGeom prst="line">
              <a:avLst/>
            </a:prstGeom>
            <a:solidFill>
              <a:srgbClr val="CE0000"/>
            </a:solidFill>
            <a:ln w="12700" cap="flat" cmpd="sng" algn="ctr">
              <a:solidFill>
                <a:srgbClr val="99141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5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7" name="Gerade Verbindung 13"/>
          <p:cNvCxnSpPr>
            <a:cxnSpLocks noChangeShapeType="1"/>
          </p:cNvCxnSpPr>
          <p:nvPr/>
        </p:nvCxnSpPr>
        <p:spPr bwMode="auto">
          <a:xfrm>
            <a:off x="1647568" y="653130"/>
            <a:ext cx="9968699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6" y="118894"/>
            <a:ext cx="1104256" cy="576214"/>
          </a:xfrm>
          <a:prstGeom prst="rect">
            <a:avLst/>
          </a:prstGeom>
        </p:spPr>
      </p:pic>
      <p:pic>
        <p:nvPicPr>
          <p:cNvPr id="18" name="Grafik 17" descr="by-sa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9630252" y="6438138"/>
            <a:ext cx="576063" cy="2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1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6" r:id="rId3"/>
    <p:sldLayoutId id="2147483691" r:id="rId4"/>
    <p:sldLayoutId id="2147483690" r:id="rId5"/>
    <p:sldLayoutId id="2147483688" r:id="rId6"/>
    <p:sldLayoutId id="2147483692" r:id="rId7"/>
    <p:sldLayoutId id="2147483693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414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  <p15:guide id="2" orient="horz" pos="3929" userDrawn="1">
          <p15:clr>
            <a:srgbClr val="F26B43"/>
          </p15:clr>
        </p15:guide>
        <p15:guide id="3" orient="horz" pos="73" userDrawn="1">
          <p15:clr>
            <a:srgbClr val="F26B43"/>
          </p15:clr>
        </p15:guide>
        <p15:guide id="4" pos="3840" userDrawn="1">
          <p15:clr>
            <a:srgbClr val="F26B43"/>
          </p15:clr>
        </p15:guide>
        <p15:guide id="5" pos="211" userDrawn="1">
          <p15:clr>
            <a:srgbClr val="F26B43"/>
          </p15:clr>
        </p15:guide>
        <p15:guide id="6" pos="7317" userDrawn="1">
          <p15:clr>
            <a:srgbClr val="F26B43"/>
          </p15:clr>
        </p15:guide>
        <p15:guide id="7" orient="horz" pos="640" userDrawn="1">
          <p15:clr>
            <a:srgbClr val="F26B43"/>
          </p15:clr>
        </p15:guide>
        <p15:guide id="8" pos="3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x/IoDzJ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es-svn.jrc.ec.europa.eu/issues/37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TOP 3 </a:t>
            </a:r>
            <a:r>
              <a:rPr lang="de-DE" dirty="0" err="1" smtClean="0"/>
              <a:t>Priority</a:t>
            </a:r>
            <a:r>
              <a:rPr lang="de-DE" dirty="0" smtClean="0"/>
              <a:t> Data Sets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INSPIRE Webinar, 07.11.2019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Daniela </a:t>
            </a:r>
            <a:r>
              <a:rPr lang="de-DE" dirty="0" err="1" smtClean="0"/>
              <a:t>Hogrebe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720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Daniela </a:t>
            </a:r>
            <a:r>
              <a:rPr lang="de-DE" dirty="0" err="1" smtClean="0"/>
              <a:t>Hogrebe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0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Bericht aus der MIG sub-group 2016.5</a:t>
            </a:r>
          </a:p>
          <a:p>
            <a:r>
              <a:rPr lang="de-DE" dirty="0" smtClean="0"/>
              <a:t>Status „</a:t>
            </a:r>
            <a:r>
              <a:rPr lang="de-DE" dirty="0" err="1" smtClean="0"/>
              <a:t>Priority</a:t>
            </a:r>
            <a:r>
              <a:rPr lang="de-DE" dirty="0" smtClean="0"/>
              <a:t> Data Sets“ in Deutschland</a:t>
            </a:r>
          </a:p>
          <a:p>
            <a:r>
              <a:rPr lang="de-DE" dirty="0" smtClean="0"/>
              <a:t>Identifizierung „</a:t>
            </a:r>
            <a:r>
              <a:rPr lang="de-DE" dirty="0" err="1" smtClean="0"/>
              <a:t>Priority</a:t>
            </a:r>
            <a:r>
              <a:rPr lang="de-DE" dirty="0" smtClean="0"/>
              <a:t> Data Sets“ durch die Länder</a:t>
            </a:r>
          </a:p>
          <a:p>
            <a:r>
              <a:rPr lang="de-DE" dirty="0" smtClean="0"/>
              <a:t>Status der deutschen Übersetzung der Codeliste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4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„</a:t>
            </a:r>
            <a:r>
              <a:rPr lang="de-DE" dirty="0" err="1" smtClean="0"/>
              <a:t>Priority</a:t>
            </a:r>
            <a:r>
              <a:rPr lang="de-DE" dirty="0" smtClean="0"/>
              <a:t> Data Sets“ in Deutschland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91" y="162545"/>
            <a:ext cx="5106841" cy="6573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050" y="162546"/>
            <a:ext cx="5186422" cy="6573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9"/>
          <p:cNvSpPr/>
          <p:nvPr/>
        </p:nvSpPr>
        <p:spPr>
          <a:xfrm>
            <a:off x="6221896" y="745435"/>
            <a:ext cx="5496339" cy="11728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10"/>
          <p:cNvSpPr/>
          <p:nvPr/>
        </p:nvSpPr>
        <p:spPr>
          <a:xfrm>
            <a:off x="400372" y="6070095"/>
            <a:ext cx="5439117" cy="2981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221895" y="4835133"/>
            <a:ext cx="5496339" cy="2981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feld 11"/>
          <p:cNvSpPr txBox="1"/>
          <p:nvPr/>
        </p:nvSpPr>
        <p:spPr>
          <a:xfrm rot="16200000">
            <a:off x="-487659" y="5736253"/>
            <a:ext cx="1450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Quelle: JRC, 2019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0809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„</a:t>
            </a:r>
            <a:r>
              <a:rPr lang="de-DE" dirty="0" err="1" smtClean="0"/>
              <a:t>Priority</a:t>
            </a:r>
            <a:r>
              <a:rPr lang="de-DE" dirty="0" smtClean="0"/>
              <a:t> Data Sets“ in Deutschland</a:t>
            </a: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1186941"/>
            <a:ext cx="11029950" cy="4991100"/>
          </a:xfrm>
          <a:prstGeom prst="rect">
            <a:avLst/>
          </a:prstGeom>
        </p:spPr>
      </p:pic>
      <p:sp>
        <p:nvSpPr>
          <p:cNvPr id="14" name="Rectangle 10"/>
          <p:cNvSpPr/>
          <p:nvPr/>
        </p:nvSpPr>
        <p:spPr>
          <a:xfrm>
            <a:off x="3365936" y="4002214"/>
            <a:ext cx="8059536" cy="13574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18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„</a:t>
            </a:r>
            <a:r>
              <a:rPr lang="de-DE" dirty="0" err="1" smtClean="0"/>
              <a:t>Priority</a:t>
            </a:r>
            <a:r>
              <a:rPr lang="de-DE" dirty="0" smtClean="0"/>
              <a:t> Data Sets“ in Deutschland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Rechtsnormen, zu denen bisher keine PDS identifiziert (gekennzeichnet) worden sind:</a:t>
            </a:r>
          </a:p>
          <a:p>
            <a:pPr lvl="1"/>
            <a:r>
              <a:rPr lang="de-DE" dirty="0" smtClean="0">
                <a:solidFill>
                  <a:schemeClr val="tx2"/>
                </a:solidFill>
              </a:rPr>
              <a:t>Klärschlammrichtlinie </a:t>
            </a:r>
            <a:r>
              <a:rPr lang="de-DE" dirty="0" smtClean="0"/>
              <a:t>(keine nationalen Datensätze, ein regionaler Datensatz aus SL)</a:t>
            </a:r>
          </a:p>
          <a:p>
            <a:pPr lvl="1"/>
            <a:r>
              <a:rPr lang="de-DE" dirty="0" smtClean="0"/>
              <a:t>Trinkwasserrichtlinie (keine Datensätze vorhanden)</a:t>
            </a:r>
          </a:p>
          <a:p>
            <a:pPr lvl="1"/>
            <a:r>
              <a:rPr lang="de-DE" dirty="0" smtClean="0"/>
              <a:t>Deponierichtlinie (keine Datensätze vorhanden)</a:t>
            </a:r>
          </a:p>
          <a:p>
            <a:pPr lvl="1"/>
            <a:r>
              <a:rPr lang="de-DE" dirty="0" smtClean="0">
                <a:solidFill>
                  <a:schemeClr val="tx2"/>
                </a:solidFill>
              </a:rPr>
              <a:t>Bergbauabfallrichtlinie</a:t>
            </a:r>
            <a:r>
              <a:rPr lang="de-DE" dirty="0" smtClean="0"/>
              <a:t> (keine nationalen Datensätze, ein regionaler Datensatz aus SL)</a:t>
            </a:r>
          </a:p>
          <a:p>
            <a:pPr lvl="1"/>
            <a:r>
              <a:rPr lang="de-DE" dirty="0" smtClean="0"/>
              <a:t>Badegewässer-Richtlinie (nationaler Datensatz vorhanden, nicht korrekt gekennzeichnet?)</a:t>
            </a:r>
          </a:p>
          <a:p>
            <a:pPr lvl="1"/>
            <a:r>
              <a:rPr lang="de-DE" dirty="0" smtClean="0"/>
              <a:t>Industrieemissionsrichtlinie (?)</a:t>
            </a:r>
          </a:p>
          <a:p>
            <a:pPr lvl="1"/>
            <a:r>
              <a:rPr lang="de-DE" dirty="0" smtClean="0">
                <a:solidFill>
                  <a:schemeClr val="tx2"/>
                </a:solidFill>
              </a:rPr>
              <a:t>Seveso-III-Richtlinie</a:t>
            </a:r>
            <a:r>
              <a:rPr lang="de-DE" dirty="0" smtClean="0"/>
              <a:t> (keine nationalen Datensätze, zwei regionale Datensätze aus SL)</a:t>
            </a:r>
          </a:p>
          <a:p>
            <a:pPr lvl="1"/>
            <a:r>
              <a:rPr lang="de-DE" dirty="0" smtClean="0">
                <a:solidFill>
                  <a:schemeClr val="tx2"/>
                </a:solidFill>
              </a:rPr>
              <a:t>Hochvolumen-Fracking-Empfehlung</a:t>
            </a:r>
          </a:p>
          <a:p>
            <a:pPr lvl="1"/>
            <a:r>
              <a:rPr lang="de-DE" dirty="0" smtClean="0"/>
              <a:t>Verordnung zu invasiven gebietsfremden Arten (?)</a:t>
            </a:r>
          </a:p>
          <a:p>
            <a:pPr lvl="1"/>
            <a:r>
              <a:rPr lang="de-DE" dirty="0" smtClean="0">
                <a:solidFill>
                  <a:schemeClr val="tx2"/>
                </a:solidFill>
              </a:rPr>
              <a:t>Quecksilberverordnung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85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Identifizierung „</a:t>
            </a:r>
            <a:r>
              <a:rPr lang="de-DE" dirty="0" err="1"/>
              <a:t>Priority</a:t>
            </a:r>
            <a:r>
              <a:rPr lang="de-DE" dirty="0"/>
              <a:t> Data Sets“ durch die Länder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Rückmeldungen aus BB, NI und RP stehen noch aus (sowie in Teilen aus anderen Ländern)</a:t>
            </a:r>
          </a:p>
          <a:p>
            <a:pPr marL="0" indent="0">
              <a:buNone/>
            </a:pPr>
            <a:r>
              <a:rPr lang="de-DE" u="sng" dirty="0" smtClean="0"/>
              <a:t>Aktueller Stand</a:t>
            </a:r>
          </a:p>
          <a:p>
            <a:r>
              <a:rPr lang="de-DE" dirty="0" smtClean="0"/>
              <a:t>Hochvolumen-Fracking-Empfehlung (2014/70/EU)</a:t>
            </a:r>
          </a:p>
          <a:p>
            <a:pPr lvl="1"/>
            <a:r>
              <a:rPr lang="de-DE" dirty="0" smtClean="0"/>
              <a:t>Länder (außer NW und RP) berichten über die BGR an die EU </a:t>
            </a:r>
            <a:r>
              <a:rPr lang="de-DE" dirty="0" smtClean="0">
                <a:sym typeface="Wingdings" panose="05000000000000000000" pitchFamily="2" charset="2"/>
              </a:rPr>
              <a:t> zentrale Bereitstellung durch die BGR?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In NW keine Datensätze vorhanden (keine Bohrungen)  keine PDS aus den Ländern zu erwarten (vorbehaltlich Rückmeldung aus RP)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Seveso-III-Richtlinie (2012/18/EU)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Länder berichten über UBA an die EU  zentrale Bereitstellung durch UBA?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Identifizierte PDS aus den Ländern: SL (ggf. weitere aus BW, HH, SN)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Bergbauabfallrichtlinie (2006/21/EG)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Länder berichten über UBA an die EU  zentrale Bereitstellung durch UBA?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Identifizierte PDS aus den Ländern: SL (ggf. weitere aus BW)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4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Identifizierung „</a:t>
            </a:r>
            <a:r>
              <a:rPr lang="de-DE" dirty="0" err="1"/>
              <a:t>Priority</a:t>
            </a:r>
            <a:r>
              <a:rPr lang="de-DE" dirty="0"/>
              <a:t> Data Sets“ durch die Länder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Klärschlammrichtlinie (86/278/EG)</a:t>
            </a:r>
          </a:p>
          <a:p>
            <a:pPr lvl="1"/>
            <a:r>
              <a:rPr lang="de-DE" dirty="0" smtClean="0"/>
              <a:t>Länder berichten über </a:t>
            </a:r>
            <a:r>
              <a:rPr lang="de-DE" dirty="0" err="1" smtClean="0"/>
              <a:t>Destatis</a:t>
            </a:r>
            <a:r>
              <a:rPr lang="de-DE" dirty="0" smtClean="0"/>
              <a:t>/ BMU an die EU </a:t>
            </a:r>
            <a:r>
              <a:rPr lang="de-DE" dirty="0" smtClean="0">
                <a:sym typeface="Wingdings" panose="05000000000000000000" pitchFamily="2" charset="2"/>
              </a:rPr>
              <a:t> zentrale Bereitstellung durch </a:t>
            </a:r>
            <a:r>
              <a:rPr lang="de-DE" dirty="0" err="1" smtClean="0">
                <a:sym typeface="Wingdings" panose="05000000000000000000" pitchFamily="2" charset="2"/>
              </a:rPr>
              <a:t>Destatis</a:t>
            </a:r>
            <a:r>
              <a:rPr lang="de-DE" dirty="0" smtClean="0">
                <a:sym typeface="Wingdings" panose="05000000000000000000" pitchFamily="2" charset="2"/>
              </a:rPr>
              <a:t>/ BMU?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Identifizierte PDS aus den Ländern: SL (ggf. weitere aus BW)</a:t>
            </a:r>
            <a:endParaRPr lang="de-DE" dirty="0" smtClean="0"/>
          </a:p>
          <a:p>
            <a:r>
              <a:rPr lang="de-DE" dirty="0" smtClean="0">
                <a:sym typeface="Wingdings" panose="05000000000000000000" pitchFamily="2" charset="2"/>
              </a:rPr>
              <a:t>Quecksilberverordnung (2017/852/EG)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Länder berichten über das BMU an die EU  zentrale Bereitstellung durch BMU?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Vorerst keine PDS aus den Ländern zu </a:t>
            </a:r>
            <a:r>
              <a:rPr lang="de-DE" dirty="0" smtClean="0">
                <a:sym typeface="Wingdings" panose="05000000000000000000" pitchFamily="2" charset="2"/>
              </a:rPr>
              <a:t>erwarten</a:t>
            </a:r>
          </a:p>
          <a:p>
            <a:pPr lvl="1"/>
            <a:endParaRPr lang="de-DE" dirty="0"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  <a:hlinkClick r:id="rId2"/>
              </a:rPr>
              <a:t>https</a:t>
            </a:r>
            <a:r>
              <a:rPr lang="de-DE" dirty="0">
                <a:sym typeface="Wingdings" panose="05000000000000000000" pitchFamily="2" charset="2"/>
                <a:hlinkClick r:id="rId2"/>
              </a:rPr>
              <a:t>://</a:t>
            </a:r>
            <a:r>
              <a:rPr lang="de-DE" dirty="0" smtClean="0">
                <a:sym typeface="Wingdings" panose="05000000000000000000" pitchFamily="2" charset="2"/>
                <a:hlinkClick r:id="rId2"/>
              </a:rPr>
              <a:t>wiki.gdi-de.org/x/IoDzJ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27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Identifizierung „</a:t>
            </a:r>
            <a:r>
              <a:rPr lang="de-DE" dirty="0" err="1" smtClean="0"/>
              <a:t>Priority</a:t>
            </a:r>
            <a:r>
              <a:rPr lang="de-DE" dirty="0" smtClean="0"/>
              <a:t> Data Sets“ durch die Länder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Identifizierte „</a:t>
            </a:r>
            <a:r>
              <a:rPr lang="de-DE" dirty="0" err="1" smtClean="0"/>
              <a:t>Priority</a:t>
            </a:r>
            <a:r>
              <a:rPr lang="de-DE" dirty="0" smtClean="0"/>
              <a:t> Data Sets“ aus den Ländern (Abfrage GDK vom 07.11.2019):</a:t>
            </a:r>
          </a:p>
          <a:p>
            <a:pPr lvl="1"/>
            <a:r>
              <a:rPr lang="de-DE" dirty="0" smtClean="0"/>
              <a:t>Klärschlammverfahren SL (Klärschlammrichtlinie, 86/278/EG)</a:t>
            </a:r>
          </a:p>
          <a:p>
            <a:pPr lvl="1"/>
            <a:r>
              <a:rPr lang="de-DE" dirty="0" smtClean="0"/>
              <a:t>Achtungsabstand nach SEVESO SL (Seveso III Richtlinie, 2012/18/EU)</a:t>
            </a:r>
          </a:p>
          <a:p>
            <a:pPr lvl="1"/>
            <a:r>
              <a:rPr lang="de-DE" dirty="0" smtClean="0"/>
              <a:t>Betriebsbereiche nach SEVESO SL (Seveso III Richtlinie, 2012/18/EU)</a:t>
            </a:r>
          </a:p>
          <a:p>
            <a:pPr lvl="1"/>
            <a:r>
              <a:rPr lang="de-DE" dirty="0" smtClean="0"/>
              <a:t>Stillgelegte Betriebsanlagen SL (Bergbauabfallrichtlinie, 2006/21/EG)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98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der deutschen Übersetzung der Codeliste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Abstimmung mit zuständigen Stellen des Bundes erfolgt</a:t>
            </a:r>
          </a:p>
          <a:p>
            <a:r>
              <a:rPr lang="de-DE" dirty="0" smtClean="0"/>
              <a:t>Abstimmung mit österreichischen Kollegen erfolgt</a:t>
            </a:r>
          </a:p>
          <a:p>
            <a:r>
              <a:rPr lang="de-DE" dirty="0" smtClean="0"/>
              <a:t>Übersetzung in INSPIRE Registry eingebracht (23.10.2019) </a:t>
            </a:r>
          </a:p>
          <a:p>
            <a:r>
              <a:rPr lang="de-DE" dirty="0" smtClean="0"/>
              <a:t>Status</a:t>
            </a:r>
            <a:r>
              <a:rPr lang="de-DE" dirty="0"/>
              <a:t>: </a:t>
            </a:r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ies-svn.jrc.ec.europa.eu/issues/3711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(hier kann auch die Übersetzung heruntergeladen werden)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3 Priority Data Sets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81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I-DE Folienmaster">
  <a:themeElements>
    <a:clrScheme name="GDI-DE">
      <a:dk1>
        <a:srgbClr val="000000"/>
      </a:dk1>
      <a:lt1>
        <a:srgbClr val="FFFFFF"/>
      </a:lt1>
      <a:dk2>
        <a:srgbClr val="BA181F"/>
      </a:dk2>
      <a:lt2>
        <a:srgbClr val="FFFFFF"/>
      </a:lt2>
      <a:accent1>
        <a:srgbClr val="F0C818"/>
      </a:accent1>
      <a:accent2>
        <a:srgbClr val="BA181F"/>
      </a:accent2>
      <a:accent3>
        <a:srgbClr val="31859B"/>
      </a:accent3>
      <a:accent4>
        <a:srgbClr val="FFFFDC"/>
      </a:accent4>
      <a:accent5>
        <a:srgbClr val="4BACC6"/>
      </a:accent5>
      <a:accent6>
        <a:srgbClr val="7F7F7F"/>
      </a:accent6>
      <a:hlink>
        <a:srgbClr val="0000B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-09-14_Template_PPT_GDI-DE_de_16-9.potx" id="{1D7B91F2-0DAB-4A03-AD6D-81B6157D35FC}" vid="{A402B871-DA95-44CB-B05A-B8EC8BB50B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DI-DE">
      <a:dk1>
        <a:srgbClr val="000000"/>
      </a:dk1>
      <a:lt1>
        <a:srgbClr val="FFFFFF"/>
      </a:lt1>
      <a:dk2>
        <a:srgbClr val="BA181F"/>
      </a:dk2>
      <a:lt2>
        <a:srgbClr val="FFFFFF"/>
      </a:lt2>
      <a:accent1>
        <a:srgbClr val="F0C818"/>
      </a:accent1>
      <a:accent2>
        <a:srgbClr val="BA181F"/>
      </a:accent2>
      <a:accent3>
        <a:srgbClr val="31859B"/>
      </a:accent3>
      <a:accent4>
        <a:srgbClr val="FFFFDC"/>
      </a:accent4>
      <a:accent5>
        <a:srgbClr val="4BACC6"/>
      </a:accent5>
      <a:accent6>
        <a:srgbClr val="7F7F7F"/>
      </a:accent6>
      <a:hlink>
        <a:srgbClr val="0000B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Template_PPT_GDI-DE_de_16-9_190917</Template>
  <TotalTime>0</TotalTime>
  <Words>579</Words>
  <Application>Microsoft Office PowerPoint</Application>
  <PresentationFormat>Breitbild</PresentationFormat>
  <Paragraphs>97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GDI-DE Folienmaster</vt:lpstr>
      <vt:lpstr>TOP 3 Priority Data Sets</vt:lpstr>
      <vt:lpstr>Überblick</vt:lpstr>
      <vt:lpstr>Status „Priority Data Sets“ in Deutschland</vt:lpstr>
      <vt:lpstr>Status „Priority Data Sets“ in Deutschland</vt:lpstr>
      <vt:lpstr>Status „Priority Data Sets“ in Deutschland</vt:lpstr>
      <vt:lpstr>Identifizierung „Priority Data Sets“ durch die Länder</vt:lpstr>
      <vt:lpstr>Identifizierung „Priority Data Sets“ durch die Länder</vt:lpstr>
      <vt:lpstr>Identifizierung „Priority Data Sets“ durch die Länder</vt:lpstr>
      <vt:lpstr>Status der deutschen Übersetzung der Codeliste</vt:lpstr>
      <vt:lpstr>PowerPoint-Präsentation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3 Priority Data Sets</dc:title>
  <dc:creator>Hogrebe, Daniela</dc:creator>
  <cp:lastModifiedBy>Hogrebe, Daniela</cp:lastModifiedBy>
  <cp:revision>15</cp:revision>
  <dcterms:created xsi:type="dcterms:W3CDTF">2019-11-07T07:10:02Z</dcterms:created>
  <dcterms:modified xsi:type="dcterms:W3CDTF">2019-11-07T10:36:53Z</dcterms:modified>
</cp:coreProperties>
</file>