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2" r:id="rId1"/>
  </p:sldMasterIdLst>
  <p:notesMasterIdLst>
    <p:notesMasterId r:id="rId5"/>
  </p:notesMasterIdLst>
  <p:handoutMasterIdLst>
    <p:handoutMasterId r:id="rId6"/>
  </p:handoutMasterIdLst>
  <p:sldIdLst>
    <p:sldId id="262" r:id="rId2"/>
    <p:sldId id="265" r:id="rId3"/>
    <p:sldId id="264" r:id="rId4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A181F"/>
    <a:srgbClr val="F6E277"/>
    <a:srgbClr val="99141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969" autoAdjust="0"/>
    <p:restoredTop sz="88656" autoAdjust="0"/>
  </p:normalViewPr>
  <p:slideViewPr>
    <p:cSldViewPr snapToGrid="0" showGuides="1">
      <p:cViewPr varScale="1">
        <p:scale>
          <a:sx n="83" d="100"/>
          <a:sy n="83" d="100"/>
        </p:scale>
        <p:origin x="360" y="9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 showGuides="1">
      <p:cViewPr varScale="1">
        <p:scale>
          <a:sx n="98" d="100"/>
          <a:sy n="98" d="100"/>
        </p:scale>
        <p:origin x="2466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de-DE" sz="1000" dirty="0" smtClean="0">
                <a:latin typeface="+mj-lt"/>
              </a:rPr>
              <a:t>&lt; Datum &gt;</a:t>
            </a:r>
            <a:endParaRPr lang="de-DE" sz="1000" dirty="0">
              <a:latin typeface="+mj-lt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de-DE" sz="1000" dirty="0" smtClean="0">
                <a:latin typeface="+mj-lt"/>
              </a:rPr>
              <a:t>&lt; Titel der Präsentation &gt;</a:t>
            </a:r>
            <a:endParaRPr lang="de-DE" sz="1000" dirty="0">
              <a:latin typeface="+mj-lt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AF17EA-0DE6-4345-8E3A-2AFD7649C33E}" type="slidenum">
              <a:rPr lang="de-DE" sz="1000" smtClean="0">
                <a:latin typeface="+mj-lt"/>
              </a:rPr>
              <a:t>‹Nr.›</a:t>
            </a:fld>
            <a:endParaRPr lang="de-DE" sz="10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034113206"/>
      </p:ext>
    </p:extLst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de-DE" smtClean="0"/>
              <a:t>&lt; Titel der Präsentation &gt;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de-DE" smtClean="0"/>
              <a:t>&lt; Datum &gt;</a:t>
            </a:r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de-DE" smtClean="0"/>
              <a:t>&lt; Titel der Präsentation &gt;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DA6138-DFE9-4D19-9530-69718B5D4AC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20591199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de-DE" smtClean="0"/>
              <a:t>&lt; Datum &gt;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&lt; Titel der Präsentation &gt;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DA6138-DFE9-4D19-9530-69718B5D4AC6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137739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eoportal.de/" TargetMode="External"/><Relationship Id="rId2" Type="http://schemas.openxmlformats.org/officeDocument/2006/relationships/hyperlink" Target="http://www.gdi-de.org/" TargetMode="External"/><Relationship Id="rId1" Type="http://schemas.openxmlformats.org/officeDocument/2006/relationships/slideMaster" Target="../slideMasters/slideMaster1.xml"/><Relationship Id="rId4" Type="http://schemas.openxmlformats.org/officeDocument/2006/relationships/hyperlink" Target="https://twitter.com/GDI_DE" TargetMode="Externa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eoportal.de/" TargetMode="External"/><Relationship Id="rId2" Type="http://schemas.openxmlformats.org/officeDocument/2006/relationships/hyperlink" Target="http://www.gdi-de.org/" TargetMode="External"/><Relationship Id="rId1" Type="http://schemas.openxmlformats.org/officeDocument/2006/relationships/slideMaster" Target="../slideMasters/slideMaster1.xml"/><Relationship Id="rId4" Type="http://schemas.openxmlformats.org/officeDocument/2006/relationships/hyperlink" Target="https://twitter.com/GDI_DE" TargetMode="Externa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1524000" y="1268413"/>
            <a:ext cx="9144000" cy="1526406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14000"/>
              </a:lnSpc>
              <a:defRPr sz="3600" b="1">
                <a:solidFill>
                  <a:srgbClr val="991414"/>
                </a:solidFill>
              </a:defRPr>
            </a:lvl1pPr>
          </a:lstStyle>
          <a:p>
            <a:r>
              <a:rPr lang="de-DE" dirty="0" smtClean="0"/>
              <a:t>Titelmasterformat durch </a:t>
            </a:r>
            <a:br>
              <a:rPr lang="de-DE" dirty="0" smtClean="0"/>
            </a:br>
            <a:r>
              <a:rPr lang="de-DE" dirty="0" smtClean="0"/>
              <a:t>Klicken bearbeiten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2026128" y="3429001"/>
            <a:ext cx="8150259" cy="1165123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14000"/>
              </a:lnSpc>
              <a:buNone/>
              <a:defRPr sz="2400">
                <a:latin typeface="+mj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de-DE" dirty="0" smtClean="0"/>
              <a:t>Formatvorlage des Untertitelmasters </a:t>
            </a:r>
            <a:br>
              <a:rPr lang="de-DE" dirty="0" smtClean="0"/>
            </a:br>
            <a:r>
              <a:rPr lang="de-DE" dirty="0" smtClean="0"/>
              <a:t>durch Klicken </a:t>
            </a:r>
            <a:br>
              <a:rPr lang="de-DE" dirty="0" smtClean="0"/>
            </a:br>
            <a:r>
              <a:rPr lang="de-DE" dirty="0" smtClean="0"/>
              <a:t>bearbeiten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07.11.2019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TOP 4 INSPIRE-Monitoring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0DD74-0DCF-480B-AE3B-5BB51BC8C247}" type="slidenum">
              <a:rPr lang="de-DE" smtClean="0"/>
              <a:t>‹Nr.›</a:t>
            </a:fld>
            <a:endParaRPr lang="de-DE"/>
          </a:p>
        </p:txBody>
      </p:sp>
      <p:sp>
        <p:nvSpPr>
          <p:cNvPr id="11" name="Rechteck 10"/>
          <p:cNvSpPr/>
          <p:nvPr userDrawn="1"/>
        </p:nvSpPr>
        <p:spPr>
          <a:xfrm>
            <a:off x="2606040" y="5235416"/>
            <a:ext cx="69596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Koordinierungsstelle GDI-DE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 Light" panose="020F03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www.gdi-de.org | www.geoportal.de | wiki.gdi-de.org</a:t>
            </a:r>
            <a:endParaRPr lang="de-DE" sz="1800" dirty="0"/>
          </a:p>
        </p:txBody>
      </p:sp>
      <p:sp>
        <p:nvSpPr>
          <p:cNvPr id="13" name="Textplatzhalter 12"/>
          <p:cNvSpPr>
            <a:spLocks noGrp="1"/>
          </p:cNvSpPr>
          <p:nvPr>
            <p:ph type="body" sz="quarter" idx="13" hasCustomPrompt="1"/>
          </p:nvPr>
        </p:nvSpPr>
        <p:spPr>
          <a:xfrm>
            <a:off x="1524000" y="5524500"/>
            <a:ext cx="9144000" cy="350838"/>
          </a:xfrm>
        </p:spPr>
        <p:txBody>
          <a:bodyPr anchor="ctr"/>
          <a:lstStyle>
            <a:lvl1pPr marL="0" indent="0" algn="ctr">
              <a:buNone/>
              <a:defRPr b="0">
                <a:latin typeface="+mj-lt"/>
              </a:defRPr>
            </a:lvl1pPr>
          </a:lstStyle>
          <a:p>
            <a:pPr lvl="0"/>
            <a:r>
              <a:rPr lang="de-DE" dirty="0" smtClean="0"/>
              <a:t>&lt;Referent/en&gt;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050876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n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/>
          <p:cNvSpPr>
            <a:spLocks noGrp="1"/>
          </p:cNvSpPr>
          <p:nvPr>
            <p:ph type="title"/>
          </p:nvPr>
        </p:nvSpPr>
        <p:spPr>
          <a:xfrm>
            <a:off x="1547624" y="309717"/>
            <a:ext cx="10068644" cy="325387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171450" indent="-171450">
              <a:lnSpc>
                <a:spcPct val="125000"/>
              </a:lnSpc>
              <a:spcBef>
                <a:spcPts val="600"/>
              </a:spcBef>
              <a:spcAft>
                <a:spcPts val="0"/>
              </a:spcAft>
              <a:buClr>
                <a:srgbClr val="991414"/>
              </a:buClr>
              <a:buFont typeface="Wingdings" panose="05000000000000000000" pitchFamily="2" charset="2"/>
              <a:buChar char="§"/>
              <a:defRPr sz="2000"/>
            </a:lvl1pPr>
            <a:lvl2pPr marL="514350" indent="-171450">
              <a:lnSpc>
                <a:spcPct val="125000"/>
              </a:lnSpc>
              <a:spcBef>
                <a:spcPts val="600"/>
              </a:spcBef>
              <a:spcAft>
                <a:spcPts val="0"/>
              </a:spcAft>
              <a:buClr>
                <a:srgbClr val="991414"/>
              </a:buClr>
              <a:buFont typeface="Wingdings" panose="05000000000000000000" pitchFamily="2" charset="2"/>
              <a:buChar char="§"/>
              <a:defRPr sz="1800"/>
            </a:lvl2pPr>
            <a:lvl3pPr marL="857250" indent="-171450">
              <a:lnSpc>
                <a:spcPct val="125000"/>
              </a:lnSpc>
              <a:spcBef>
                <a:spcPts val="600"/>
              </a:spcBef>
              <a:spcAft>
                <a:spcPts val="0"/>
              </a:spcAft>
              <a:buClr>
                <a:srgbClr val="991414"/>
              </a:buClr>
              <a:buFont typeface="Wingdings" panose="05000000000000000000" pitchFamily="2" charset="2"/>
              <a:buChar char="§"/>
              <a:defRPr sz="1600" baseline="0"/>
            </a:lvl3pPr>
            <a:lvl4pPr marL="1200150" indent="-171450">
              <a:buClr>
                <a:srgbClr val="991414"/>
              </a:buClr>
              <a:buFont typeface="Wingdings" panose="05000000000000000000" pitchFamily="2" charset="2"/>
              <a:buChar char="§"/>
              <a:defRPr/>
            </a:lvl4pPr>
            <a:lvl5pPr marL="1543050" indent="-171450">
              <a:buClr>
                <a:srgbClr val="991414"/>
              </a:buClr>
              <a:buFont typeface="Wingdings" panose="05000000000000000000" pitchFamily="2" charset="2"/>
              <a:buChar char="§"/>
              <a:defRPr/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07.11.2019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TOP 4 INSPIRE-Monitoring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0DD74-0DCF-480B-AE3B-5BB51BC8C24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283239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32201" y="1016000"/>
            <a:ext cx="5344650" cy="5220000"/>
          </a:xfrm>
        </p:spPr>
        <p:txBody>
          <a:bodyPr/>
          <a:lstStyle>
            <a:lvl1pPr marL="171450" indent="-171450">
              <a:lnSpc>
                <a:spcPct val="125000"/>
              </a:lnSpc>
              <a:spcBef>
                <a:spcPts val="600"/>
              </a:spcBef>
              <a:spcAft>
                <a:spcPts val="0"/>
              </a:spcAft>
              <a:buClr>
                <a:srgbClr val="991414"/>
              </a:buClr>
              <a:buFont typeface="Wingdings" panose="05000000000000000000" pitchFamily="2" charset="2"/>
              <a:buChar char="§"/>
              <a:defRPr sz="2000"/>
            </a:lvl1pPr>
            <a:lvl2pPr marL="514350" indent="-171450">
              <a:lnSpc>
                <a:spcPct val="125000"/>
              </a:lnSpc>
              <a:spcBef>
                <a:spcPts val="600"/>
              </a:spcBef>
              <a:spcAft>
                <a:spcPts val="0"/>
              </a:spcAft>
              <a:buClr>
                <a:srgbClr val="991414"/>
              </a:buClr>
              <a:buFont typeface="Wingdings" panose="05000000000000000000" pitchFamily="2" charset="2"/>
              <a:buChar char="§"/>
              <a:defRPr sz="1800"/>
            </a:lvl2pPr>
            <a:lvl3pPr marL="685800" indent="0">
              <a:buNone/>
              <a:defRPr/>
            </a:lvl3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212378" y="1016000"/>
            <a:ext cx="5400000" cy="5220000"/>
          </a:xfrm>
        </p:spPr>
        <p:txBody>
          <a:bodyPr/>
          <a:lstStyle>
            <a:lvl1pPr marL="171450" indent="-171450">
              <a:lnSpc>
                <a:spcPct val="125000"/>
              </a:lnSpc>
              <a:spcBef>
                <a:spcPts val="600"/>
              </a:spcBef>
              <a:spcAft>
                <a:spcPts val="0"/>
              </a:spcAft>
              <a:buClr>
                <a:srgbClr val="991414"/>
              </a:buClr>
              <a:buFont typeface="Wingdings" panose="05000000000000000000" pitchFamily="2" charset="2"/>
              <a:buChar char="§"/>
              <a:defRPr sz="2000"/>
            </a:lvl1pPr>
            <a:lvl2pPr marL="514350" indent="-171450">
              <a:lnSpc>
                <a:spcPct val="125000"/>
              </a:lnSpc>
              <a:spcBef>
                <a:spcPts val="600"/>
              </a:spcBef>
              <a:spcAft>
                <a:spcPts val="0"/>
              </a:spcAft>
              <a:buClr>
                <a:srgbClr val="991414"/>
              </a:buClr>
              <a:buFont typeface="Wingdings" panose="05000000000000000000" pitchFamily="2" charset="2"/>
              <a:buChar char="§"/>
              <a:defRPr sz="1800"/>
            </a:lvl2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07.11.2019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TOP 4 INSPIRE-Monitoring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0DD74-0DCF-480B-AE3B-5BB51BC8C247}" type="slidenum">
              <a:rPr lang="de-DE" smtClean="0"/>
              <a:t>‹Nr.›</a:t>
            </a:fld>
            <a:endParaRPr lang="de-DE"/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1547624" y="309717"/>
            <a:ext cx="10068644" cy="325387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65106027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pos="384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 und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23888" y="1017288"/>
            <a:ext cx="5280000" cy="5220000"/>
          </a:xfrm>
          <a:ln>
            <a:noFill/>
          </a:ln>
        </p:spPr>
        <p:txBody>
          <a:bodyPr/>
          <a:lstStyle>
            <a:lvl1pPr marL="171450" marR="0" indent="-171450" algn="l" defTabSz="685800" rtl="0" eaLnBrk="1" fontAlgn="auto" latinLnBrk="0" hangingPunct="1">
              <a:lnSpc>
                <a:spcPct val="125000"/>
              </a:lnSpc>
              <a:spcBef>
                <a:spcPts val="600"/>
              </a:spcBef>
              <a:spcAft>
                <a:spcPts val="0"/>
              </a:spcAft>
              <a:buClr>
                <a:srgbClr val="BA181F"/>
              </a:buClr>
              <a:buSzTx/>
              <a:buFont typeface="Wingdings" panose="05000000000000000000" pitchFamily="2" charset="2"/>
              <a:buChar char="§"/>
              <a:tabLst/>
              <a:defRPr sz="2000"/>
            </a:lvl1pPr>
            <a:lvl2pPr marL="514350" marR="0" indent="-171450" algn="l" defTabSz="685800" rtl="0" eaLnBrk="1" fontAlgn="auto" latinLnBrk="0" hangingPunct="1">
              <a:lnSpc>
                <a:spcPct val="125000"/>
              </a:lnSpc>
              <a:spcBef>
                <a:spcPts val="600"/>
              </a:spcBef>
              <a:spcAft>
                <a:spcPts val="0"/>
              </a:spcAft>
              <a:buClr>
                <a:srgbClr val="BA181F"/>
              </a:buClr>
              <a:buSzTx/>
              <a:buFont typeface="Wingdings" panose="05000000000000000000" pitchFamily="2" charset="2"/>
              <a:buChar char="§"/>
              <a:tabLst/>
              <a:defRPr sz="1800"/>
            </a:lvl2pPr>
            <a:lvl3pPr marL="685800" indent="0">
              <a:buNone/>
              <a:defRPr/>
            </a:lvl3pPr>
          </a:lstStyle>
          <a:p>
            <a:pPr marL="171450" marR="0" lvl="0" indent="-171450" algn="l" defTabSz="685800" rtl="0" eaLnBrk="1" fontAlgn="auto" latinLnBrk="0" hangingPunct="1">
              <a:lnSpc>
                <a:spcPct val="114000"/>
              </a:lnSpc>
              <a:spcBef>
                <a:spcPts val="750"/>
              </a:spcBef>
              <a:spcAft>
                <a:spcPts val="1200"/>
              </a:spcAft>
              <a:buClr>
                <a:srgbClr val="BA181F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de-DE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Textmasterformat bearbeiten</a:t>
            </a:r>
          </a:p>
          <a:p>
            <a:pPr marL="171450" marR="0" lvl="1" indent="-171450" algn="l" defTabSz="685800" rtl="0" eaLnBrk="1" fontAlgn="auto" latinLnBrk="0" hangingPunct="1">
              <a:lnSpc>
                <a:spcPct val="114000"/>
              </a:lnSpc>
              <a:spcBef>
                <a:spcPts val="750"/>
              </a:spcBef>
              <a:spcAft>
                <a:spcPts val="1200"/>
              </a:spcAft>
              <a:buClr>
                <a:srgbClr val="BA181F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de-DE" sz="1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Zweite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633657" y="6356352"/>
            <a:ext cx="1200000" cy="365125"/>
          </a:xfrm>
        </p:spPr>
        <p:txBody>
          <a:bodyPr lIns="0"/>
          <a:lstStyle/>
          <a:p>
            <a:r>
              <a:rPr lang="de-DE" smtClean="0"/>
              <a:t>07.11.2019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TOP 4 INSPIRE-Monitoring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0DD74-0DCF-480B-AE3B-5BB51BC8C247}" type="slidenum">
              <a:rPr lang="de-DE" smtClean="0"/>
              <a:t>‹Nr.›</a:t>
            </a:fld>
            <a:endParaRPr lang="de-DE"/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1547624" y="309717"/>
            <a:ext cx="10068644" cy="325387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3"/>
          </p:nvPr>
        </p:nvSpPr>
        <p:spPr>
          <a:xfrm>
            <a:off x="6292735" y="1017287"/>
            <a:ext cx="5316945" cy="52200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de-DE" smtClean="0"/>
              <a:t>Bild durch Klicken auf Symbol hinzufügen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645831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4220" y="1020878"/>
            <a:ext cx="4604145" cy="788987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478087" y="1020878"/>
            <a:ext cx="6128019" cy="5220000"/>
          </a:xfrm>
        </p:spPr>
        <p:txBody>
          <a:bodyPr/>
          <a:lstStyle>
            <a:lvl1pPr marL="171450" indent="-171450">
              <a:lnSpc>
                <a:spcPct val="125000"/>
              </a:lnSpc>
              <a:spcBef>
                <a:spcPts val="600"/>
              </a:spcBef>
              <a:spcAft>
                <a:spcPts val="0"/>
              </a:spcAft>
              <a:buClr>
                <a:srgbClr val="991414"/>
              </a:buClr>
              <a:buFont typeface="Wingdings" panose="05000000000000000000" pitchFamily="2" charset="2"/>
              <a:buChar char="§"/>
              <a:defRPr sz="2000"/>
            </a:lvl1pPr>
            <a:lvl2pPr marL="514350" indent="-171450">
              <a:lnSpc>
                <a:spcPct val="125000"/>
              </a:lnSpc>
              <a:spcBef>
                <a:spcPts val="600"/>
              </a:spcBef>
              <a:spcAft>
                <a:spcPts val="0"/>
              </a:spcAft>
              <a:buClr>
                <a:srgbClr val="991414"/>
              </a:buClr>
              <a:buFont typeface="Wingdings" panose="05000000000000000000" pitchFamily="2" charset="2"/>
              <a:buChar char="§"/>
              <a:defRPr sz="1800"/>
            </a:lvl2pPr>
            <a:lvl3pPr marL="857250" indent="-171450">
              <a:lnSpc>
                <a:spcPct val="125000"/>
              </a:lnSpc>
              <a:spcBef>
                <a:spcPts val="600"/>
              </a:spcBef>
              <a:spcAft>
                <a:spcPts val="0"/>
              </a:spcAft>
              <a:buClr>
                <a:srgbClr val="991414"/>
              </a:buClr>
              <a:buFont typeface="Wingdings" panose="05000000000000000000" pitchFamily="2" charset="2"/>
              <a:buChar char="§"/>
              <a:defRPr sz="16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34220" y="1933653"/>
            <a:ext cx="4592307" cy="4298912"/>
          </a:xfrm>
        </p:spPr>
        <p:txBody>
          <a:bodyPr>
            <a:normAutofit/>
          </a:bodyPr>
          <a:lstStyle>
            <a:lvl1pPr marL="0" indent="0">
              <a:lnSpc>
                <a:spcPct val="125000"/>
              </a:lnSpc>
              <a:spcBef>
                <a:spcPts val="600"/>
              </a:spcBef>
              <a:spcAft>
                <a:spcPts val="0"/>
              </a:spcAft>
              <a:buNone/>
              <a:defRPr sz="20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07.11.2019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TOP 4 INSPIRE-Monitoring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0DD74-0DCF-480B-AE3B-5BB51BC8C247}" type="slidenum">
              <a:rPr lang="de-DE" smtClean="0"/>
              <a:t>‹Nr.›</a:t>
            </a:fld>
            <a:endParaRPr lang="de-DE"/>
          </a:p>
        </p:txBody>
      </p:sp>
      <p:sp>
        <p:nvSpPr>
          <p:cNvPr id="8" name="Titel 1"/>
          <p:cNvSpPr txBox="1">
            <a:spLocks/>
          </p:cNvSpPr>
          <p:nvPr userDrawn="1"/>
        </p:nvSpPr>
        <p:spPr>
          <a:xfrm>
            <a:off x="1547624" y="309717"/>
            <a:ext cx="10068644" cy="325387"/>
          </a:xfrm>
          <a:prstGeom prst="rect">
            <a:avLst/>
          </a:prstGeom>
        </p:spPr>
        <p:txBody>
          <a:bodyPr/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68282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547624" y="309717"/>
            <a:ext cx="10068644" cy="325387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07.11.2019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TOP 4 INSPIRE-Monitoring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0DD74-0DCF-480B-AE3B-5BB51BC8C24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85266734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orient="horz" pos="368" userDrawn="1">
          <p15:clr>
            <a:srgbClr val="5ACBF0"/>
          </p15:clr>
        </p15:guide>
        <p15:guide id="3" orient="horz" pos="232" userDrawn="1">
          <p15:clr>
            <a:srgbClr val="5ACBF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ontakt_persönl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07.11.2019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2020871" y="6356352"/>
            <a:ext cx="8150259" cy="365125"/>
          </a:xfrm>
        </p:spPr>
        <p:txBody>
          <a:bodyPr/>
          <a:lstStyle/>
          <a:p>
            <a:r>
              <a:rPr lang="en-US" smtClean="0"/>
              <a:t>TOP 4 INSPIRE-Monitoring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0DD74-0DCF-480B-AE3B-5BB51BC8C247}" type="slidenum">
              <a:rPr lang="de-DE" smtClean="0"/>
              <a:t>‹Nr.›</a:t>
            </a:fld>
            <a:endParaRPr lang="de-DE" dirty="0"/>
          </a:p>
        </p:txBody>
      </p:sp>
      <p:sp>
        <p:nvSpPr>
          <p:cNvPr id="10" name="Inhaltsplatzhalter 1"/>
          <p:cNvSpPr>
            <a:spLocks noGrp="1"/>
          </p:cNvSpPr>
          <p:nvPr userDrawn="1"/>
        </p:nvSpPr>
        <p:spPr>
          <a:xfrm>
            <a:off x="588223" y="2216298"/>
            <a:ext cx="11028044" cy="3949552"/>
          </a:xfrm>
          <a:prstGeom prst="rect">
            <a:avLst/>
          </a:prstGeom>
        </p:spPr>
        <p:txBody>
          <a:bodyPr lIns="90000" tIns="0" rIns="0" bIns="0">
            <a:noAutofit/>
          </a:bodyPr>
          <a:lstStyle>
            <a:lvl1pPr marL="0" indent="0" algn="l" rtl="0" eaLnBrk="1" fontAlgn="base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007040"/>
              </a:buClr>
              <a:buFontTx/>
              <a:buNone/>
              <a:defRPr sz="2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chemeClr val="accent2"/>
              </a:buClr>
              <a:buFontTx/>
              <a:buNone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indent="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None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None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lnSpc>
                <a:spcPct val="150000"/>
              </a:lnSpc>
            </a:pPr>
            <a:endParaRPr lang="de-DE" sz="2200" b="1" dirty="0" smtClean="0">
              <a:latin typeface="+mn-lt"/>
            </a:endParaRPr>
          </a:p>
          <a:p>
            <a:pPr eaLnBrk="1" hangingPunct="1">
              <a:lnSpc>
                <a:spcPct val="150000"/>
              </a:lnSpc>
              <a:spcAft>
                <a:spcPts val="1200"/>
              </a:spcAft>
            </a:pPr>
            <a:r>
              <a:rPr lang="de-DE" sz="2400" dirty="0" smtClean="0">
                <a:latin typeface="+mn-lt"/>
              </a:rPr>
              <a:t>Kontakt</a:t>
            </a:r>
          </a:p>
          <a:p>
            <a:pPr eaLnBrk="1" hangingPunct="1">
              <a:lnSpc>
                <a:spcPct val="114000"/>
              </a:lnSpc>
              <a:spcBef>
                <a:spcPts val="0"/>
              </a:spcBef>
            </a:pPr>
            <a:r>
              <a:rPr lang="de-DE" sz="1600" b="1" dirty="0" smtClean="0">
                <a:latin typeface="+mn-lt"/>
              </a:rPr>
              <a:t>Koordinierungsstelle GDI-DE </a:t>
            </a:r>
          </a:p>
          <a:p>
            <a:pPr eaLnBrk="1" hangingPunct="1">
              <a:lnSpc>
                <a:spcPct val="114000"/>
              </a:lnSpc>
              <a:spcBef>
                <a:spcPts val="0"/>
              </a:spcBef>
            </a:pPr>
            <a:r>
              <a:rPr lang="de-DE" sz="1400" dirty="0" smtClean="0">
                <a:latin typeface="+mn-lt"/>
              </a:rPr>
              <a:t>Bundesamt </a:t>
            </a:r>
            <a:r>
              <a:rPr lang="de-DE" sz="1400" dirty="0">
                <a:latin typeface="+mn-lt"/>
              </a:rPr>
              <a:t>für Kartographie und </a:t>
            </a:r>
            <a:r>
              <a:rPr lang="de-DE" sz="1400" dirty="0" smtClean="0">
                <a:latin typeface="+mn-lt"/>
              </a:rPr>
              <a:t>Geodäsie</a:t>
            </a:r>
          </a:p>
          <a:p>
            <a:pPr eaLnBrk="1" hangingPunct="1">
              <a:lnSpc>
                <a:spcPct val="114000"/>
              </a:lnSpc>
              <a:spcBef>
                <a:spcPts val="0"/>
              </a:spcBef>
            </a:pPr>
            <a:r>
              <a:rPr lang="de-DE" sz="1400" dirty="0" smtClean="0">
                <a:latin typeface="+mn-lt"/>
              </a:rPr>
              <a:t>Richard-</a:t>
            </a:r>
            <a:r>
              <a:rPr lang="en-US" sz="1400" noProof="0" dirty="0" smtClean="0">
                <a:latin typeface="+mn-lt"/>
              </a:rPr>
              <a:t>Strauss</a:t>
            </a:r>
            <a:r>
              <a:rPr lang="de-DE" sz="1400" dirty="0" smtClean="0">
                <a:latin typeface="+mn-lt"/>
              </a:rPr>
              <a:t>-Allee 11</a:t>
            </a:r>
          </a:p>
          <a:p>
            <a:pPr eaLnBrk="1" hangingPunct="1">
              <a:lnSpc>
                <a:spcPct val="114000"/>
              </a:lnSpc>
              <a:spcBef>
                <a:spcPts val="0"/>
              </a:spcBef>
            </a:pPr>
            <a:r>
              <a:rPr lang="de-DE" sz="1400" dirty="0" smtClean="0">
                <a:latin typeface="+mn-lt"/>
              </a:rPr>
              <a:t>60598 Frankfurt</a:t>
            </a:r>
          </a:p>
          <a:p>
            <a:pPr eaLnBrk="1" hangingPunct="1">
              <a:lnSpc>
                <a:spcPct val="114000"/>
              </a:lnSpc>
              <a:spcBef>
                <a:spcPts val="0"/>
              </a:spcBef>
            </a:pPr>
            <a:endParaRPr lang="de-DE" sz="1400" dirty="0" smtClean="0">
              <a:latin typeface="+mn-lt"/>
            </a:endParaRPr>
          </a:p>
          <a:p>
            <a:pPr eaLnBrk="1" hangingPunct="1">
              <a:lnSpc>
                <a:spcPct val="114000"/>
              </a:lnSpc>
              <a:spcBef>
                <a:spcPts val="0"/>
              </a:spcBef>
            </a:pPr>
            <a:r>
              <a:rPr lang="de-DE" sz="1400" b="1" dirty="0" smtClean="0">
                <a:latin typeface="+mn-lt"/>
              </a:rPr>
              <a:t>Ansprechpartner</a:t>
            </a:r>
          </a:p>
          <a:p>
            <a:pPr eaLnBrk="1" hangingPunct="1">
              <a:lnSpc>
                <a:spcPct val="114000"/>
              </a:lnSpc>
              <a:spcBef>
                <a:spcPts val="0"/>
              </a:spcBef>
            </a:pPr>
            <a:endParaRPr lang="de-DE" sz="1400" dirty="0" smtClean="0">
              <a:latin typeface="+mn-lt"/>
            </a:endParaRPr>
          </a:p>
          <a:p>
            <a:pPr eaLnBrk="1" hangingPunct="1">
              <a:lnSpc>
                <a:spcPct val="114000"/>
              </a:lnSpc>
              <a:spcBef>
                <a:spcPts val="0"/>
              </a:spcBef>
            </a:pPr>
            <a:r>
              <a:rPr lang="de-DE" sz="1400" dirty="0" smtClean="0">
                <a:latin typeface="+mn-lt"/>
              </a:rPr>
              <a:t>mail@gdi-de.org</a:t>
            </a:r>
          </a:p>
          <a:p>
            <a:pPr>
              <a:lnSpc>
                <a:spcPct val="114000"/>
              </a:lnSpc>
              <a:spcBef>
                <a:spcPts val="0"/>
              </a:spcBef>
            </a:pPr>
            <a:r>
              <a:rPr lang="de-DE" sz="1400" dirty="0">
                <a:latin typeface="+mn-lt"/>
              </a:rPr>
              <a:t>Tel. +49 (0) 69 </a:t>
            </a:r>
            <a:r>
              <a:rPr lang="de-DE" sz="1400" dirty="0" smtClean="0">
                <a:latin typeface="+mn-lt"/>
              </a:rPr>
              <a:t>6333-258</a:t>
            </a:r>
            <a:endParaRPr lang="en-US" sz="1400" dirty="0">
              <a:latin typeface="+mn-lt"/>
            </a:endParaRPr>
          </a:p>
          <a:p>
            <a:pPr eaLnBrk="1" hangingPunct="1">
              <a:lnSpc>
                <a:spcPct val="114000"/>
              </a:lnSpc>
              <a:spcBef>
                <a:spcPts val="0"/>
              </a:spcBef>
            </a:pPr>
            <a:r>
              <a:rPr lang="de-DE" sz="1400" dirty="0" smtClean="0">
                <a:latin typeface="+mn-lt"/>
                <a:hlinkClick r:id="rId2"/>
              </a:rPr>
              <a:t>www.gdi-de.org</a:t>
            </a:r>
            <a:r>
              <a:rPr lang="de-DE" sz="1400" dirty="0" smtClean="0">
                <a:latin typeface="+mn-lt"/>
              </a:rPr>
              <a:t> | </a:t>
            </a:r>
            <a:r>
              <a:rPr lang="de-DE" sz="1400" dirty="0" smtClean="0">
                <a:latin typeface="+mn-lt"/>
                <a:hlinkClick r:id="rId3"/>
              </a:rPr>
              <a:t>www.geoportal.de</a:t>
            </a:r>
            <a:r>
              <a:rPr lang="de-DE" sz="1400" dirty="0" smtClean="0">
                <a:latin typeface="+mn-lt"/>
              </a:rPr>
              <a:t> | </a:t>
            </a:r>
            <a:r>
              <a:rPr lang="de-DE" sz="1400" dirty="0" smtClean="0">
                <a:latin typeface="+mn-lt"/>
                <a:hlinkClick r:id="rId4"/>
              </a:rPr>
              <a:t>https://twitter.com/GDI_DE</a:t>
            </a:r>
            <a:endParaRPr lang="de-DE" sz="1400" dirty="0" smtClean="0">
              <a:latin typeface="+mn-lt"/>
            </a:endParaRPr>
          </a:p>
        </p:txBody>
      </p:sp>
      <p:sp>
        <p:nvSpPr>
          <p:cNvPr id="11" name="Titel 2"/>
          <p:cNvSpPr>
            <a:spLocks noGrp="1"/>
          </p:cNvSpPr>
          <p:nvPr userDrawn="1"/>
        </p:nvSpPr>
        <p:spPr>
          <a:xfrm>
            <a:off x="586523" y="1290786"/>
            <a:ext cx="6830483" cy="925513"/>
          </a:xfrm>
          <a:prstGeom prst="rect">
            <a:avLst/>
          </a:prstGeom>
        </p:spPr>
        <p:txBody>
          <a:bodyPr lIns="90000" tIns="0" rIns="0" bIns="0" anchor="t">
            <a:normAutofit/>
          </a:bodyPr>
          <a:lstStyle>
            <a:lvl1pPr algn="l" rtl="0" eaLnBrk="1" fontAlgn="base" hangingPunct="1">
              <a:lnSpc>
                <a:spcPts val="3300"/>
              </a:lnSpc>
              <a:spcBef>
                <a:spcPct val="0"/>
              </a:spcBef>
              <a:spcAft>
                <a:spcPct val="0"/>
              </a:spcAft>
              <a:defRPr sz="2800" kern="1200" baseline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9pPr>
          </a:lstStyle>
          <a:p>
            <a:pPr eaLnBrk="1" hangingPunct="1"/>
            <a:r>
              <a:rPr lang="de-DE" sz="3200" dirty="0" smtClean="0">
                <a:latin typeface="+mn-lt"/>
              </a:rPr>
              <a:t>Vielen Dank für </a:t>
            </a:r>
          </a:p>
          <a:p>
            <a:pPr eaLnBrk="1" hangingPunct="1"/>
            <a:r>
              <a:rPr lang="de-DE" sz="3200" dirty="0" smtClean="0">
                <a:latin typeface="+mn-lt"/>
              </a:rPr>
              <a:t>Ihre Aufmerksamkeit</a:t>
            </a:r>
            <a:r>
              <a:rPr lang="de-DE" sz="3200" baseline="0" dirty="0" smtClean="0">
                <a:latin typeface="+mn-lt"/>
              </a:rPr>
              <a:t>!</a:t>
            </a:r>
            <a:endParaRPr lang="de-DE" sz="3200" dirty="0" smtClean="0">
              <a:latin typeface="+mn-lt"/>
            </a:endParaRPr>
          </a:p>
        </p:txBody>
      </p:sp>
      <p:sp>
        <p:nvSpPr>
          <p:cNvPr id="13" name="Textplatzhalter 12"/>
          <p:cNvSpPr>
            <a:spLocks noGrp="1"/>
          </p:cNvSpPr>
          <p:nvPr>
            <p:ph type="body" sz="quarter" idx="13" hasCustomPrompt="1"/>
          </p:nvPr>
        </p:nvSpPr>
        <p:spPr>
          <a:xfrm>
            <a:off x="575734" y="5044441"/>
            <a:ext cx="4341284" cy="258763"/>
          </a:xfrm>
        </p:spPr>
        <p:txBody>
          <a:bodyPr lIns="90000" tIns="0" rIns="0" bIns="0" anchor="ctr">
            <a:noAutofit/>
          </a:bodyPr>
          <a:lstStyle>
            <a:lvl1pPr marL="0" indent="0">
              <a:buNone/>
              <a:defRPr sz="1400" baseline="0">
                <a:latin typeface="+mn-lt"/>
              </a:defRPr>
            </a:lvl1pPr>
          </a:lstStyle>
          <a:p>
            <a:pPr lvl="0"/>
            <a:r>
              <a:rPr lang="de-DE" dirty="0" smtClean="0"/>
              <a:t>&lt;Name eingeben&gt;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15281143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orient="horz" pos="368" userDrawn="1">
          <p15:clr>
            <a:srgbClr val="5ACBF0"/>
          </p15:clr>
        </p15:guide>
        <p15:guide id="3" orient="horz" pos="232" userDrawn="1">
          <p15:clr>
            <a:srgbClr val="5ACBF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ontakt_allgeme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07.11.2019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2020871" y="6356352"/>
            <a:ext cx="8150259" cy="365125"/>
          </a:xfrm>
        </p:spPr>
        <p:txBody>
          <a:bodyPr/>
          <a:lstStyle/>
          <a:p>
            <a:r>
              <a:rPr lang="en-US" smtClean="0"/>
              <a:t>TOP 4 INSPIRE-Monitoring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0DD74-0DCF-480B-AE3B-5BB51BC8C247}" type="slidenum">
              <a:rPr lang="de-DE" smtClean="0"/>
              <a:t>‹Nr.›</a:t>
            </a:fld>
            <a:endParaRPr lang="de-DE" dirty="0"/>
          </a:p>
        </p:txBody>
      </p:sp>
      <p:sp>
        <p:nvSpPr>
          <p:cNvPr id="10" name="Inhaltsplatzhalter 1"/>
          <p:cNvSpPr>
            <a:spLocks noGrp="1"/>
          </p:cNvSpPr>
          <p:nvPr userDrawn="1"/>
        </p:nvSpPr>
        <p:spPr>
          <a:xfrm>
            <a:off x="588223" y="2216298"/>
            <a:ext cx="11028044" cy="3949552"/>
          </a:xfrm>
          <a:prstGeom prst="rect">
            <a:avLst/>
          </a:prstGeom>
        </p:spPr>
        <p:txBody>
          <a:bodyPr lIns="90000" tIns="0" rIns="0" bIns="0">
            <a:noAutofit/>
          </a:bodyPr>
          <a:lstStyle>
            <a:lvl1pPr marL="0" indent="0" algn="l" rtl="0" eaLnBrk="1" fontAlgn="base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>
                <a:srgbClr val="007040"/>
              </a:buClr>
              <a:buFontTx/>
              <a:buNone/>
              <a:defRPr sz="2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chemeClr val="accent2"/>
              </a:buClr>
              <a:buFontTx/>
              <a:buNone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indent="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None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eaLnBrk="1" fontAlgn="base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None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lnSpc>
                <a:spcPct val="150000"/>
              </a:lnSpc>
            </a:pPr>
            <a:endParaRPr lang="de-DE" sz="1800" b="1" dirty="0" smtClean="0">
              <a:latin typeface="+mn-lt"/>
            </a:endParaRPr>
          </a:p>
          <a:p>
            <a:pPr eaLnBrk="1" hangingPunct="1">
              <a:lnSpc>
                <a:spcPct val="150000"/>
              </a:lnSpc>
            </a:pPr>
            <a:endParaRPr lang="de-DE" sz="1800" b="1" dirty="0" smtClean="0">
              <a:latin typeface="+mn-lt"/>
            </a:endParaRPr>
          </a:p>
          <a:p>
            <a:pPr eaLnBrk="1" hangingPunct="1">
              <a:lnSpc>
                <a:spcPct val="150000"/>
              </a:lnSpc>
              <a:spcAft>
                <a:spcPts val="1200"/>
              </a:spcAft>
            </a:pPr>
            <a:r>
              <a:rPr lang="de-DE" sz="2400" dirty="0" smtClean="0">
                <a:latin typeface="+mn-lt"/>
              </a:rPr>
              <a:t>Kontakt</a:t>
            </a:r>
          </a:p>
          <a:p>
            <a:pPr eaLnBrk="1" hangingPunct="1">
              <a:lnSpc>
                <a:spcPct val="114000"/>
              </a:lnSpc>
              <a:spcBef>
                <a:spcPts val="0"/>
              </a:spcBef>
            </a:pPr>
            <a:r>
              <a:rPr lang="de-DE" sz="1600" b="1" dirty="0" smtClean="0">
                <a:latin typeface="+mn-lt"/>
              </a:rPr>
              <a:t>Koordinierungsstelle GDI-DE </a:t>
            </a:r>
          </a:p>
          <a:p>
            <a:pPr eaLnBrk="1" hangingPunct="1">
              <a:lnSpc>
                <a:spcPct val="114000"/>
              </a:lnSpc>
              <a:spcBef>
                <a:spcPts val="0"/>
              </a:spcBef>
            </a:pPr>
            <a:r>
              <a:rPr lang="de-DE" sz="1400" dirty="0" smtClean="0">
                <a:latin typeface="+mn-lt"/>
              </a:rPr>
              <a:t>Bundesamt </a:t>
            </a:r>
            <a:r>
              <a:rPr lang="de-DE" sz="1400" dirty="0">
                <a:latin typeface="+mn-lt"/>
              </a:rPr>
              <a:t>für Kartographie und </a:t>
            </a:r>
            <a:r>
              <a:rPr lang="de-DE" sz="1400" dirty="0" smtClean="0">
                <a:latin typeface="+mn-lt"/>
              </a:rPr>
              <a:t>Geodäsie</a:t>
            </a:r>
          </a:p>
          <a:p>
            <a:pPr eaLnBrk="1" hangingPunct="1">
              <a:lnSpc>
                <a:spcPct val="114000"/>
              </a:lnSpc>
              <a:spcBef>
                <a:spcPts val="0"/>
              </a:spcBef>
            </a:pPr>
            <a:r>
              <a:rPr lang="de-DE" sz="1400" dirty="0" smtClean="0">
                <a:latin typeface="+mn-lt"/>
              </a:rPr>
              <a:t>Richard-</a:t>
            </a:r>
            <a:r>
              <a:rPr lang="en-US" sz="1400" noProof="0" dirty="0" smtClean="0">
                <a:latin typeface="+mn-lt"/>
              </a:rPr>
              <a:t>Strauss</a:t>
            </a:r>
            <a:r>
              <a:rPr lang="de-DE" sz="1400" dirty="0" smtClean="0">
                <a:latin typeface="+mn-lt"/>
              </a:rPr>
              <a:t>-Allee 11</a:t>
            </a:r>
          </a:p>
          <a:p>
            <a:pPr eaLnBrk="1" hangingPunct="1">
              <a:lnSpc>
                <a:spcPct val="114000"/>
              </a:lnSpc>
              <a:spcBef>
                <a:spcPts val="0"/>
              </a:spcBef>
            </a:pPr>
            <a:r>
              <a:rPr lang="de-DE" sz="1400" dirty="0" smtClean="0">
                <a:latin typeface="+mn-lt"/>
              </a:rPr>
              <a:t>60598 Frankfurt</a:t>
            </a:r>
          </a:p>
          <a:p>
            <a:pPr eaLnBrk="1" hangingPunct="1">
              <a:lnSpc>
                <a:spcPct val="114000"/>
              </a:lnSpc>
              <a:spcBef>
                <a:spcPts val="0"/>
              </a:spcBef>
            </a:pPr>
            <a:endParaRPr lang="de-DE" sz="1400" dirty="0" smtClean="0">
              <a:latin typeface="+mn-lt"/>
            </a:endParaRPr>
          </a:p>
          <a:p>
            <a:pPr eaLnBrk="1" hangingPunct="1">
              <a:lnSpc>
                <a:spcPct val="114000"/>
              </a:lnSpc>
              <a:spcBef>
                <a:spcPts val="0"/>
              </a:spcBef>
            </a:pPr>
            <a:r>
              <a:rPr lang="de-DE" sz="1400" dirty="0" smtClean="0">
                <a:latin typeface="+mn-lt"/>
              </a:rPr>
              <a:t>mail@gdi-de.org</a:t>
            </a:r>
          </a:p>
          <a:p>
            <a:pPr>
              <a:lnSpc>
                <a:spcPct val="114000"/>
              </a:lnSpc>
              <a:spcBef>
                <a:spcPts val="0"/>
              </a:spcBef>
            </a:pPr>
            <a:r>
              <a:rPr lang="de-DE" sz="1400" dirty="0">
                <a:latin typeface="+mn-lt"/>
              </a:rPr>
              <a:t>Tel. +49 (0) 69 </a:t>
            </a:r>
            <a:r>
              <a:rPr lang="de-DE" sz="1400" dirty="0" smtClean="0">
                <a:latin typeface="+mn-lt"/>
              </a:rPr>
              <a:t>6333-258</a:t>
            </a:r>
            <a:endParaRPr lang="en-US" sz="1400" dirty="0">
              <a:latin typeface="+mn-lt"/>
            </a:endParaRPr>
          </a:p>
          <a:p>
            <a:pPr eaLnBrk="1" hangingPunct="1">
              <a:lnSpc>
                <a:spcPct val="114000"/>
              </a:lnSpc>
              <a:spcBef>
                <a:spcPts val="0"/>
              </a:spcBef>
            </a:pPr>
            <a:r>
              <a:rPr lang="de-DE" sz="1400" dirty="0" smtClean="0">
                <a:latin typeface="+mn-lt"/>
                <a:hlinkClick r:id="rId2"/>
              </a:rPr>
              <a:t>www.gdi-de.org</a:t>
            </a:r>
            <a:r>
              <a:rPr lang="de-DE" sz="1400" dirty="0" smtClean="0">
                <a:latin typeface="+mn-lt"/>
              </a:rPr>
              <a:t> | </a:t>
            </a:r>
            <a:r>
              <a:rPr lang="de-DE" sz="1400" dirty="0" smtClean="0">
                <a:latin typeface="+mn-lt"/>
                <a:hlinkClick r:id="rId3"/>
              </a:rPr>
              <a:t>www.geoportal.de</a:t>
            </a:r>
            <a:r>
              <a:rPr lang="de-DE" sz="1400" dirty="0" smtClean="0">
                <a:latin typeface="+mn-lt"/>
              </a:rPr>
              <a:t> | </a:t>
            </a:r>
            <a:r>
              <a:rPr lang="de-DE" sz="1400" dirty="0" smtClean="0">
                <a:latin typeface="+mn-lt"/>
                <a:hlinkClick r:id="rId4"/>
              </a:rPr>
              <a:t>https://twitter.com/GDI_DE</a:t>
            </a:r>
            <a:endParaRPr lang="de-DE" sz="1400" dirty="0" smtClean="0">
              <a:latin typeface="+mn-lt"/>
            </a:endParaRPr>
          </a:p>
        </p:txBody>
      </p:sp>
      <p:sp>
        <p:nvSpPr>
          <p:cNvPr id="11" name="Titel 2"/>
          <p:cNvSpPr>
            <a:spLocks noGrp="1"/>
          </p:cNvSpPr>
          <p:nvPr userDrawn="1"/>
        </p:nvSpPr>
        <p:spPr>
          <a:xfrm>
            <a:off x="586523" y="1290786"/>
            <a:ext cx="6830483" cy="925513"/>
          </a:xfrm>
          <a:prstGeom prst="rect">
            <a:avLst/>
          </a:prstGeom>
        </p:spPr>
        <p:txBody>
          <a:bodyPr lIns="90000" tIns="0" rIns="0" bIns="0" anchor="t">
            <a:normAutofit/>
          </a:bodyPr>
          <a:lstStyle>
            <a:lvl1pPr algn="l" rtl="0" eaLnBrk="1" fontAlgn="base" hangingPunct="1">
              <a:lnSpc>
                <a:spcPts val="3300"/>
              </a:lnSpc>
              <a:spcBef>
                <a:spcPct val="0"/>
              </a:spcBef>
              <a:spcAft>
                <a:spcPct val="0"/>
              </a:spcAft>
              <a:defRPr sz="2800" kern="1200" baseline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</a:defRPr>
            </a:lvl9pPr>
          </a:lstStyle>
          <a:p>
            <a:pPr eaLnBrk="1" hangingPunct="1"/>
            <a:r>
              <a:rPr lang="de-DE" sz="3200" dirty="0" smtClean="0">
                <a:latin typeface="+mn-lt"/>
              </a:rPr>
              <a:t>Vielen Dank für </a:t>
            </a:r>
          </a:p>
          <a:p>
            <a:pPr eaLnBrk="1" hangingPunct="1"/>
            <a:r>
              <a:rPr lang="de-DE" sz="3200" dirty="0" smtClean="0">
                <a:latin typeface="+mn-lt"/>
              </a:rPr>
              <a:t>Ihre Aufmerksamkeit</a:t>
            </a:r>
            <a:r>
              <a:rPr lang="de-DE" sz="3200" baseline="0" dirty="0" smtClean="0">
                <a:latin typeface="+mn-lt"/>
              </a:rPr>
              <a:t>!</a:t>
            </a:r>
            <a:endParaRPr lang="de-DE" sz="3200" dirty="0" smtClean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2227365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orient="horz" pos="368">
          <p15:clr>
            <a:srgbClr val="5ACBF0"/>
          </p15:clr>
        </p15:guide>
        <p15:guide id="3" orient="horz" pos="232">
          <p15:clr>
            <a:srgbClr val="5ACBF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hyperlink" Target="http://creativecommons.org/licenses/by-sa/3.0/de/" TargetMode="Externa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34162" y="1016001"/>
            <a:ext cx="10989062" cy="52212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41970" y="6356352"/>
            <a:ext cx="1200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  <a:latin typeface="+mj-lt"/>
              </a:defRPr>
            </a:lvl1pPr>
          </a:lstStyle>
          <a:p>
            <a:r>
              <a:rPr lang="de-DE" smtClean="0"/>
              <a:t>07.11.2019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053989" y="6356352"/>
            <a:ext cx="815025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  <a:latin typeface="+mj-lt"/>
              </a:defRPr>
            </a:lvl1pPr>
          </a:lstStyle>
          <a:p>
            <a:r>
              <a:rPr lang="en-US" smtClean="0"/>
              <a:t>TOP 4 INSPIRE-Monitoring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0416267" y="6356352"/>
            <a:ext cx="1200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+mj-lt"/>
              </a:defRPr>
            </a:lvl1pPr>
          </a:lstStyle>
          <a:p>
            <a:fld id="{67E0DD74-0DCF-480B-AE3B-5BB51BC8C247}" type="slidenum">
              <a:rPr lang="de-DE" smtClean="0"/>
              <a:pPr/>
              <a:t>‹Nr.›</a:t>
            </a:fld>
            <a:endParaRPr lang="de-DE" dirty="0"/>
          </a:p>
        </p:txBody>
      </p:sp>
      <p:cxnSp>
        <p:nvCxnSpPr>
          <p:cNvPr id="7" name="Gerade Verbindung 22"/>
          <p:cNvCxnSpPr>
            <a:cxnSpLocks noChangeShapeType="1"/>
          </p:cNvCxnSpPr>
          <p:nvPr/>
        </p:nvCxnSpPr>
        <p:spPr bwMode="auto">
          <a:xfrm>
            <a:off x="1905001" y="857250"/>
            <a:ext cx="1428751" cy="0"/>
          </a:xfrm>
          <a:prstGeom prst="line">
            <a:avLst/>
          </a:prstGeom>
          <a:noFill/>
          <a:ln w="9525" algn="ctr">
            <a:noFill/>
            <a:round/>
            <a:headEnd/>
            <a:tailEnd/>
          </a:ln>
        </p:spPr>
      </p:cxnSp>
      <p:cxnSp>
        <p:nvCxnSpPr>
          <p:cNvPr id="8" name="Gerade Verbindung 13"/>
          <p:cNvCxnSpPr>
            <a:cxnSpLocks noChangeShapeType="1"/>
          </p:cNvCxnSpPr>
          <p:nvPr/>
        </p:nvCxnSpPr>
        <p:spPr bwMode="auto">
          <a:xfrm>
            <a:off x="2255574" y="653130"/>
            <a:ext cx="9360693" cy="0"/>
          </a:xfrm>
          <a:prstGeom prst="line">
            <a:avLst/>
          </a:prstGeom>
          <a:noFill/>
          <a:ln w="12700" algn="ctr">
            <a:solidFill>
              <a:srgbClr val="991414"/>
            </a:solidFill>
            <a:round/>
            <a:headEnd/>
            <a:tailEnd/>
          </a:ln>
        </p:spPr>
      </p:cxnSp>
      <p:grpSp>
        <p:nvGrpSpPr>
          <p:cNvPr id="16" name="Gruppieren 15"/>
          <p:cNvGrpSpPr/>
          <p:nvPr userDrawn="1"/>
        </p:nvGrpSpPr>
        <p:grpSpPr>
          <a:xfrm>
            <a:off x="9424086" y="645690"/>
            <a:ext cx="2228344" cy="246221"/>
            <a:chOff x="9424086" y="645690"/>
            <a:chExt cx="2228344" cy="246221"/>
          </a:xfrm>
        </p:grpSpPr>
        <p:sp>
          <p:nvSpPr>
            <p:cNvPr id="11" name="Textfeld 10"/>
            <p:cNvSpPr txBox="1"/>
            <p:nvPr/>
          </p:nvSpPr>
          <p:spPr>
            <a:xfrm>
              <a:off x="9424086" y="645690"/>
              <a:ext cx="2228344" cy="246221"/>
            </a:xfrm>
            <a:prstGeom prst="rect">
              <a:avLst/>
            </a:prstGeom>
            <a:noFill/>
          </p:spPr>
          <p:txBody>
            <a:bodyPr wrap="square" anchor="ctr">
              <a:spAutoFit/>
            </a:bodyPr>
            <a:lstStyle/>
            <a:p>
              <a:pPr algn="r">
                <a:defRPr/>
              </a:pPr>
              <a:r>
                <a:rPr lang="de-DE" sz="1000" spc="30" dirty="0" smtClean="0">
                  <a:solidFill>
                    <a:srgbClr val="991414"/>
                  </a:solidFill>
                  <a:latin typeface="+mn-lt"/>
                </a:rPr>
                <a:t>Geodateninfrastruktur Deutschland</a:t>
              </a:r>
              <a:endParaRPr lang="de-DE" sz="1000" b="1" spc="30" dirty="0">
                <a:solidFill>
                  <a:srgbClr val="991414"/>
                </a:solidFill>
                <a:latin typeface="+mn-lt"/>
              </a:endParaRPr>
            </a:p>
          </p:txBody>
        </p:sp>
        <p:cxnSp>
          <p:nvCxnSpPr>
            <p:cNvPr id="12" name="Gerade Verbindung 21"/>
            <p:cNvCxnSpPr/>
            <p:nvPr/>
          </p:nvCxnSpPr>
          <p:spPr bwMode="auto">
            <a:xfrm rot="5400000">
              <a:off x="9434124" y="771562"/>
              <a:ext cx="142876" cy="0"/>
            </a:xfrm>
            <a:prstGeom prst="line">
              <a:avLst/>
            </a:prstGeom>
            <a:solidFill>
              <a:srgbClr val="CE0000"/>
            </a:solidFill>
            <a:ln w="12700" cap="flat" cmpd="sng" algn="ctr">
              <a:solidFill>
                <a:srgbClr val="991414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3" name="Gerade Verbindung 22"/>
            <p:cNvCxnSpPr/>
            <p:nvPr/>
          </p:nvCxnSpPr>
          <p:spPr bwMode="auto">
            <a:xfrm rot="5400000">
              <a:off x="11541511" y="771562"/>
              <a:ext cx="142876" cy="0"/>
            </a:xfrm>
            <a:prstGeom prst="line">
              <a:avLst/>
            </a:prstGeom>
            <a:solidFill>
              <a:srgbClr val="CE0000"/>
            </a:solidFill>
            <a:ln w="12700" cap="flat" cmpd="sng" algn="ctr">
              <a:solidFill>
                <a:srgbClr val="991414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cxnSp>
        <p:nvCxnSpPr>
          <p:cNvPr id="15" name="Gerade Verbindung 22"/>
          <p:cNvCxnSpPr>
            <a:cxnSpLocks noChangeShapeType="1"/>
          </p:cNvCxnSpPr>
          <p:nvPr/>
        </p:nvCxnSpPr>
        <p:spPr bwMode="auto">
          <a:xfrm>
            <a:off x="1905001" y="857250"/>
            <a:ext cx="1428751" cy="0"/>
          </a:xfrm>
          <a:prstGeom prst="line">
            <a:avLst/>
          </a:prstGeom>
          <a:noFill/>
          <a:ln w="9525" algn="ctr">
            <a:noFill/>
            <a:round/>
            <a:headEnd/>
            <a:tailEnd/>
          </a:ln>
        </p:spPr>
      </p:cxnSp>
      <p:cxnSp>
        <p:nvCxnSpPr>
          <p:cNvPr id="17" name="Gerade Verbindung 13"/>
          <p:cNvCxnSpPr>
            <a:cxnSpLocks noChangeShapeType="1"/>
          </p:cNvCxnSpPr>
          <p:nvPr/>
        </p:nvCxnSpPr>
        <p:spPr bwMode="auto">
          <a:xfrm>
            <a:off x="1647568" y="653130"/>
            <a:ext cx="9968699" cy="0"/>
          </a:xfrm>
          <a:prstGeom prst="line">
            <a:avLst/>
          </a:prstGeom>
          <a:noFill/>
          <a:ln w="12700" algn="ctr">
            <a:solidFill>
              <a:srgbClr val="991414"/>
            </a:solidFill>
            <a:round/>
            <a:headEnd/>
            <a:tailEnd/>
          </a:ln>
        </p:spPr>
      </p:cxnSp>
      <p:pic>
        <p:nvPicPr>
          <p:cNvPr id="10" name="Grafik 9"/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886" y="118894"/>
            <a:ext cx="1104256" cy="576214"/>
          </a:xfrm>
          <a:prstGeom prst="rect">
            <a:avLst/>
          </a:prstGeom>
        </p:spPr>
      </p:pic>
      <p:pic>
        <p:nvPicPr>
          <p:cNvPr id="18" name="Grafik 17" descr="by-sa.png">
            <a:hlinkClick r:id="rId11"/>
          </p:cNvPr>
          <p:cNvPicPr>
            <a:picLocks noChangeAspect="1"/>
          </p:cNvPicPr>
          <p:nvPr userDrawn="1"/>
        </p:nvPicPr>
        <p:blipFill>
          <a:blip r:embed="rId12" cstate="print"/>
          <a:stretch>
            <a:fillRect/>
          </a:stretch>
        </p:blipFill>
        <p:spPr>
          <a:xfrm>
            <a:off x="9630252" y="6438138"/>
            <a:ext cx="576063" cy="2015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86123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6" r:id="rId3"/>
    <p:sldLayoutId id="2147483691" r:id="rId4"/>
    <p:sldLayoutId id="2147483690" r:id="rId5"/>
    <p:sldLayoutId id="2147483688" r:id="rId6"/>
    <p:sldLayoutId id="2147483692" r:id="rId7"/>
    <p:sldLayoutId id="2147483693" r:id="rId8"/>
  </p:sldLayoutIdLst>
  <p:timing>
    <p:tnLst>
      <p:par>
        <p:cTn id="1" dur="indefinite" restart="never" nodeType="tmRoot"/>
      </p:par>
    </p:tnLst>
  </p:timing>
  <p:hf hdr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125000"/>
        </a:lnSpc>
        <a:spcBef>
          <a:spcPts val="600"/>
        </a:spcBef>
        <a:spcAft>
          <a:spcPts val="0"/>
        </a:spcAft>
        <a:buClr>
          <a:srgbClr val="BA181F"/>
        </a:buClr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125000"/>
        </a:lnSpc>
        <a:spcBef>
          <a:spcPts val="600"/>
        </a:spcBef>
        <a:spcAft>
          <a:spcPts val="0"/>
        </a:spcAft>
        <a:buClr>
          <a:srgbClr val="BA181F"/>
        </a:buClr>
        <a:buFont typeface="Wingdings" panose="05000000000000000000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125000"/>
        </a:lnSpc>
        <a:spcBef>
          <a:spcPts val="600"/>
        </a:spcBef>
        <a:spcAft>
          <a:spcPts val="0"/>
        </a:spcAft>
        <a:buClr>
          <a:srgbClr val="BA181F"/>
        </a:buClr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0" orient="horz" pos="414" userDrawn="1">
          <p15:clr>
            <a:srgbClr val="F26B43"/>
          </p15:clr>
        </p15:guide>
        <p15:guide id="1" orient="horz" pos="2160" userDrawn="1">
          <p15:clr>
            <a:srgbClr val="F26B43"/>
          </p15:clr>
        </p15:guide>
        <p15:guide id="2" orient="horz" pos="3929" userDrawn="1">
          <p15:clr>
            <a:srgbClr val="F26B43"/>
          </p15:clr>
        </p15:guide>
        <p15:guide id="3" orient="horz" pos="73" userDrawn="1">
          <p15:clr>
            <a:srgbClr val="F26B43"/>
          </p15:clr>
        </p15:guide>
        <p15:guide id="4" pos="3840" userDrawn="1">
          <p15:clr>
            <a:srgbClr val="F26B43"/>
          </p15:clr>
        </p15:guide>
        <p15:guide id="5" pos="211" userDrawn="1">
          <p15:clr>
            <a:srgbClr val="F26B43"/>
          </p15:clr>
        </p15:guide>
        <p15:guide id="6" pos="7317" userDrawn="1">
          <p15:clr>
            <a:srgbClr val="F26B43"/>
          </p15:clr>
        </p15:guide>
        <p15:guide id="7" orient="horz" pos="640" userDrawn="1">
          <p15:clr>
            <a:srgbClr val="F26B43"/>
          </p15:clr>
        </p15:guide>
        <p15:guide id="8" pos="393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TOP 4 INSPIRE-Monitoring</a:t>
            </a:r>
            <a:endParaRPr lang="de-DE" dirty="0"/>
          </a:p>
        </p:txBody>
      </p:sp>
      <p:sp>
        <p:nvSpPr>
          <p:cNvPr id="6" name="Untertitel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 smtClean="0"/>
              <a:t>INSPIRE Webinar, 07.11.2019</a:t>
            </a:r>
            <a:endParaRPr lang="de-DE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77500" lnSpcReduction="20000"/>
          </a:bodyPr>
          <a:lstStyle/>
          <a:p>
            <a:r>
              <a:rPr lang="de-DE" dirty="0" smtClean="0"/>
              <a:t>Daniela </a:t>
            </a:r>
            <a:r>
              <a:rPr lang="de-DE" dirty="0" err="1" smtClean="0"/>
              <a:t>Hogrebe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17209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Weiteres Vorgehen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08.11.2019: Neue Version INSPIRE-Geoportal (inkl. </a:t>
            </a:r>
            <a:r>
              <a:rPr lang="de-DE" dirty="0" err="1" smtClean="0"/>
              <a:t>Indikatorenberechnung</a:t>
            </a:r>
            <a:r>
              <a:rPr lang="de-DE" dirty="0" smtClean="0"/>
              <a:t>)</a:t>
            </a:r>
          </a:p>
          <a:p>
            <a:r>
              <a:rPr lang="de-DE" dirty="0" smtClean="0"/>
              <a:t>11.11.-20.11.2019: Testphase durch die Mitgliedstaaten</a:t>
            </a:r>
          </a:p>
          <a:p>
            <a:r>
              <a:rPr lang="de-DE" dirty="0" smtClean="0"/>
              <a:t>14.11.2019: Meeting MIG sub-group 2018.1 (Feedback Mitgliedstaaten)</a:t>
            </a:r>
          </a:p>
          <a:p>
            <a:r>
              <a:rPr lang="de-DE" dirty="0" smtClean="0"/>
              <a:t>02.12.2019: Finale Version INSPIRE-Geoportal (</a:t>
            </a:r>
            <a:r>
              <a:rPr lang="de-DE" dirty="0" err="1" smtClean="0"/>
              <a:t>Harvesting</a:t>
            </a:r>
            <a:r>
              <a:rPr lang="de-DE" dirty="0" smtClean="0"/>
              <a:t> und </a:t>
            </a:r>
            <a:r>
              <a:rPr lang="de-DE" dirty="0" err="1" smtClean="0"/>
              <a:t>Indikatorenberechnung</a:t>
            </a:r>
            <a:r>
              <a:rPr lang="de-DE" dirty="0" smtClean="0"/>
              <a:t>)</a:t>
            </a:r>
          </a:p>
          <a:p>
            <a:r>
              <a:rPr lang="de-DE" dirty="0" smtClean="0"/>
              <a:t>15.12.2019: Deadline für das </a:t>
            </a:r>
            <a:r>
              <a:rPr lang="de-DE" dirty="0" err="1" smtClean="0"/>
              <a:t>Harvesting</a:t>
            </a:r>
            <a:r>
              <a:rPr lang="de-DE" dirty="0" smtClean="0"/>
              <a:t> und die Bestätigung der </a:t>
            </a:r>
            <a:r>
              <a:rPr lang="de-DE" dirty="0" err="1" smtClean="0"/>
              <a:t>Indikatorenwerte</a:t>
            </a:r>
            <a:endParaRPr lang="de-DE" dirty="0" smtClean="0"/>
          </a:p>
          <a:p>
            <a:r>
              <a:rPr lang="de-DE" dirty="0" smtClean="0"/>
              <a:t>31.03.2020: Veröffentlichung der Ergebnisse durch die EU in der INSPIRE Knowledge Base</a:t>
            </a:r>
          </a:p>
          <a:p>
            <a:endParaRPr lang="de-DE" dirty="0"/>
          </a:p>
          <a:p>
            <a:pPr marL="0" indent="0">
              <a:buNone/>
            </a:pPr>
            <a:r>
              <a:rPr lang="de-DE" dirty="0" smtClean="0"/>
              <a:t>Auf Nachfrage: ab dem INSPIRE-Monitoring 2019 werden die Indikatoren jeweils zu einem „Stichtag“ (15.12.) erhoben, ohne Bezug auf ein Berichtsjahr. Da das </a:t>
            </a:r>
            <a:r>
              <a:rPr lang="de-DE" dirty="0" err="1" smtClean="0"/>
              <a:t>Harvesting</a:t>
            </a:r>
            <a:r>
              <a:rPr lang="de-DE" dirty="0" smtClean="0"/>
              <a:t> aller Kataloge der Mitgliedstaaten an einem Tag (technisch) nicht möglich ist, hat man sich darauf verständigt, dass das </a:t>
            </a:r>
            <a:r>
              <a:rPr lang="de-DE" dirty="0" err="1" smtClean="0"/>
              <a:t>Harvesting</a:t>
            </a:r>
            <a:r>
              <a:rPr lang="de-DE" dirty="0" smtClean="0"/>
              <a:t> im Zeitraum 01.-15.12. erfolgen soll. 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07.11.2019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TOP 4 INSPIRE-Monitoring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0DD74-0DCF-480B-AE3B-5BB51BC8C247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738076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07.11.2019</a:t>
            </a:r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TOP 4 INSPIRE-Monitoring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0DD74-0DCF-480B-AE3B-5BB51BC8C247}" type="slidenum">
              <a:rPr lang="de-DE" smtClean="0"/>
              <a:t>3</a:t>
            </a:fld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 smtClean="0"/>
              <a:t>Daniela </a:t>
            </a:r>
            <a:r>
              <a:rPr lang="de-DE" dirty="0" err="1" smtClean="0"/>
              <a:t>Hogrebe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40071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DI-DE Folienmaster">
  <a:themeElements>
    <a:clrScheme name="GDI-DE">
      <a:dk1>
        <a:srgbClr val="000000"/>
      </a:dk1>
      <a:lt1>
        <a:srgbClr val="FFFFFF"/>
      </a:lt1>
      <a:dk2>
        <a:srgbClr val="BA181F"/>
      </a:dk2>
      <a:lt2>
        <a:srgbClr val="FFFFFF"/>
      </a:lt2>
      <a:accent1>
        <a:srgbClr val="F0C818"/>
      </a:accent1>
      <a:accent2>
        <a:srgbClr val="BA181F"/>
      </a:accent2>
      <a:accent3>
        <a:srgbClr val="31859B"/>
      </a:accent3>
      <a:accent4>
        <a:srgbClr val="FFFFDC"/>
      </a:accent4>
      <a:accent5>
        <a:srgbClr val="4BACC6"/>
      </a:accent5>
      <a:accent6>
        <a:srgbClr val="7F7F7F"/>
      </a:accent6>
      <a:hlink>
        <a:srgbClr val="0000BF"/>
      </a:hlink>
      <a:folHlink>
        <a:srgbClr val="80008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auchglas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18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18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2159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28575" h="41275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2018-09-14_Template_PPT_GDI-DE_de_16-9.potx" id="{1D7B91F2-0DAB-4A03-AD6D-81B6157D35FC}" vid="{A402B871-DA95-44CB-B05A-B8EC8BB50BF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GDI-DE">
      <a:dk1>
        <a:srgbClr val="000000"/>
      </a:dk1>
      <a:lt1>
        <a:srgbClr val="FFFFFF"/>
      </a:lt1>
      <a:dk2>
        <a:srgbClr val="BA181F"/>
      </a:dk2>
      <a:lt2>
        <a:srgbClr val="FFFFFF"/>
      </a:lt2>
      <a:accent1>
        <a:srgbClr val="F0C818"/>
      </a:accent1>
      <a:accent2>
        <a:srgbClr val="BA181F"/>
      </a:accent2>
      <a:accent3>
        <a:srgbClr val="31859B"/>
      </a:accent3>
      <a:accent4>
        <a:srgbClr val="FFFFDC"/>
      </a:accent4>
      <a:accent5>
        <a:srgbClr val="4BACC6"/>
      </a:accent5>
      <a:accent6>
        <a:srgbClr val="7F7F7F"/>
      </a:accent6>
      <a:hlink>
        <a:srgbClr val="0000BF"/>
      </a:hlink>
      <a:folHlink>
        <a:srgbClr val="80008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Template_PPT_GDI-DE_de_16-9_190917</Template>
  <TotalTime>0</TotalTime>
  <Words>156</Words>
  <Application>Microsoft Office PowerPoint</Application>
  <PresentationFormat>Breitbild</PresentationFormat>
  <Paragraphs>22</Paragraphs>
  <Slides>3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Wingdings</vt:lpstr>
      <vt:lpstr>GDI-DE Folienmaster</vt:lpstr>
      <vt:lpstr>TOP 4 INSPIRE-Monitoring</vt:lpstr>
      <vt:lpstr>Weiteres Vorgehen</vt:lpstr>
      <vt:lpstr>PowerPoint-Präsentation</vt:lpstr>
    </vt:vector>
  </TitlesOfParts>
  <Company>BKG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TOP 3 Priority Data Sets</dc:title>
  <dc:creator>Hogrebe, Daniela</dc:creator>
  <cp:lastModifiedBy>Hogrebe, Daniela</cp:lastModifiedBy>
  <cp:revision>17</cp:revision>
  <dcterms:created xsi:type="dcterms:W3CDTF">2019-11-07T07:10:02Z</dcterms:created>
  <dcterms:modified xsi:type="dcterms:W3CDTF">2019-11-07T10:37:15Z</dcterms:modified>
</cp:coreProperties>
</file>