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29"/>
  </p:notesMasterIdLst>
  <p:handoutMasterIdLst>
    <p:handoutMasterId r:id="rId30"/>
  </p:handoutMasterIdLst>
  <p:sldIdLst>
    <p:sldId id="276" r:id="rId3"/>
    <p:sldId id="289" r:id="rId4"/>
    <p:sldId id="278" r:id="rId5"/>
    <p:sldId id="283" r:id="rId6"/>
    <p:sldId id="284" r:id="rId7"/>
    <p:sldId id="292" r:id="rId8"/>
    <p:sldId id="285" r:id="rId9"/>
    <p:sldId id="295" r:id="rId10"/>
    <p:sldId id="286" r:id="rId11"/>
    <p:sldId id="298" r:id="rId12"/>
    <p:sldId id="301" r:id="rId13"/>
    <p:sldId id="287" r:id="rId14"/>
    <p:sldId id="304" r:id="rId15"/>
    <p:sldId id="288" r:id="rId16"/>
    <p:sldId id="305" r:id="rId17"/>
    <p:sldId id="306" r:id="rId18"/>
    <p:sldId id="307" r:id="rId19"/>
    <p:sldId id="312" r:id="rId20"/>
    <p:sldId id="313" r:id="rId21"/>
    <p:sldId id="316" r:id="rId22"/>
    <p:sldId id="317" r:id="rId23"/>
    <p:sldId id="318" r:id="rId24"/>
    <p:sldId id="308" r:id="rId25"/>
    <p:sldId id="309" r:id="rId26"/>
    <p:sldId id="310" r:id="rId27"/>
    <p:sldId id="277" r:id="rId2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7F"/>
    <a:srgbClr val="000000"/>
    <a:srgbClr val="CE0000"/>
    <a:srgbClr val="BD181D"/>
    <a:srgbClr val="E8E8E8"/>
    <a:srgbClr val="8C8C8C"/>
    <a:srgbClr val="595151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0373" autoAdjust="0"/>
  </p:normalViewPr>
  <p:slideViewPr>
    <p:cSldViewPr>
      <p:cViewPr varScale="1">
        <p:scale>
          <a:sx n="78" d="100"/>
          <a:sy n="78" d="100"/>
        </p:scale>
        <p:origin x="558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97" d="100"/>
          <a:sy n="97" d="100"/>
        </p:scale>
        <p:origin x="3618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Einführung in Action 1.1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84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Einführung in Action 2.4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7619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905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Einführung in Action 3.1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997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9487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4136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Einführung in Action 2.1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474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836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Einführung in Action 2.2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2014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979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Einführung in Action 2.3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970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575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703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 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individuell mit Platzhal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77306C9-5110-4F8B-A44C-88030B5296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96976"/>
            <a:ext cx="12192000" cy="2880097"/>
          </a:xfrm>
          <a:prstGeom prst="rect">
            <a:avLst/>
          </a:prstGeom>
          <a:solidFill>
            <a:srgbClr val="E8E8E8"/>
          </a:solidFill>
        </p:spPr>
        <p:txBody>
          <a:bodyPr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61DAAACF-3DBB-4A76-BC76-7DEC5F3521BE}"/>
              </a:ext>
            </a:extLst>
          </p:cNvPr>
          <p:cNvSpPr>
            <a:spLocks noGrp="1"/>
          </p:cNvSpPr>
          <p:nvPr userDrawn="1"/>
        </p:nvSpPr>
        <p:spPr>
          <a:xfrm>
            <a:off x="1621605" y="4077072"/>
            <a:ext cx="9011470" cy="2448273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kumimoji="1" lang="de-DE" sz="1200" kern="1200" dirty="0">
              <a:solidFill>
                <a:srgbClr val="59515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kumimoji="1" lang="de-DE" sz="1200" kern="1200" dirty="0">
              <a:solidFill>
                <a:srgbClr val="59515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platzhalter 12">
            <a:extLst>
              <a:ext uri="{FF2B5EF4-FFF2-40B4-BE49-F238E27FC236}">
                <a16:creationId xmlns:a16="http://schemas.microsoft.com/office/drawing/2014/main" id="{4D70212B-0FB9-4BCA-B7F6-A1035DCD6F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31504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177523E2-4E98-4C45-8A87-058FC1C0A8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31504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&lt;Telefon eingeben&gt;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C5646613-0EDE-4B92-B1AF-7C8A1334B7E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31504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3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266700" marR="0" indent="-2667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Char char="§"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…</a:t>
            </a:r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0DFFC28D-7B6A-4291-8AF1-3BBBDBAC0E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65F5A908-F8CA-4A70-8916-2646DFFC04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F23C1059-4C2A-4B10-9637-C545609B6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63552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E858BB5-5D8F-4EA2-8595-018120E6F9BF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5856288" y="1628775"/>
            <a:ext cx="5040312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265113" indent="-2651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F7F"/>
              </a:buClr>
              <a:buSzPct val="90000"/>
              <a:buFont typeface="Wingdings" panose="05000000000000000000" pitchFamily="2" charset="2"/>
              <a:buChar char="§"/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538163" indent="-273050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…</a:t>
            </a:r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25C75F2-80A9-4795-93D0-23EBFA0F5A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665385EF-1B3C-4178-9AB4-B9843159486A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09D60940-1098-474F-9E55-7326CB6FB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461F293E-343E-49EA-8FCC-5F59E6B353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63552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89E1DF18-A360-4C67-804F-7638A792B66C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623888" y="1628775"/>
            <a:ext cx="5040312" cy="475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tabLst/>
              <a:defRPr sz="1800" b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F7F"/>
              </a:buClr>
              <a:buSzPct val="90000"/>
              <a:buFont typeface="Wingdings" panose="05000000000000000000" pitchFamily="2" charset="2"/>
              <a:buNone/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538163" indent="-273050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Textmasterformat bearbeiten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Inhalt - Key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FCA7B75E-42C6-4BFE-9C4F-C7F7A3B872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967663" y="1628774"/>
            <a:ext cx="2928937" cy="360000"/>
          </a:xfrm>
          <a:prstGeom prst="rect">
            <a:avLst/>
          </a:prstGeom>
          <a:solidFill>
            <a:srgbClr val="007F7F"/>
          </a:solidFill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600"/>
              </a:spcBef>
              <a:defRPr sz="1400" b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265113" indent="-265113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2pPr>
            <a:lvl3pPr marL="538163" indent="-273050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de-DE" dirty="0">
                <a:cs typeface="Calibri" panose="020F0502020204030204" pitchFamily="34" charset="0"/>
              </a:rPr>
              <a:t>Textmasterformat bearbeiten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8286E91-BE65-4C87-8867-104FE82A4A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67663" y="2061750"/>
            <a:ext cx="2928937" cy="4320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265113" indent="-265113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2pPr>
            <a:lvl3pPr marL="538163" indent="-273050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de-DE" dirty="0"/>
              <a:t>Textmasterformat bearbeiten</a:t>
            </a:r>
            <a:endParaRPr lang="de-DE" dirty="0">
              <a:cs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E280D5E1-08F4-45D1-A657-0448D1BCB6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390CE8FB-8732-4F12-82EF-DF71ADAA4157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39C31906-2F85-4C5A-8B07-74C50B0F27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CEC0EF98-5D44-4CB8-9993-5036DEB8A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7930" y="6491113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B38D7AD-C69D-4E77-B5CB-BEAC29834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AA7E913-7568-4ED0-BD7F-EF67944FEE6A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0E5ABC5F-520F-4D72-BE8A-7A4AC0291B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A552DD1B-71B6-45F4-8945-F740B4605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7930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sa/3.0/de/" TargetMode="Externa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16" name="Grafik 15" descr="by-sa.pn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0268503" y="6669361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97" r:id="rId2"/>
    <p:sldLayoutId id="2147483671" r:id="rId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" y="6525344"/>
            <a:ext cx="11857567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0" name="Grafik 19" descr="by-sa.png">
            <a:hlinkClick r:id="rId7"/>
            <a:extLst>
              <a:ext uri="{FF2B5EF4-FFF2-40B4-BE49-F238E27FC236}">
                <a16:creationId xmlns:a16="http://schemas.microsoft.com/office/drawing/2014/main" id="{2211A1B2-7810-4C76-BE35-B45FAFDE787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1991544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ionet.europa.eu/countries/national-reference-centres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application-schemas/blob/main/governance-release-process/process.md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gp-data-service-linking-simplification)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c.europa.eu/info/law/better-regulation/have-your-say/initiatives/12427-Sharing-geospatial-data-on-the-environment-evaluation-INSPIRE-Directive-/public-consultation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06.05.2021</a:t>
            </a:r>
          </a:p>
          <a:p>
            <a:r>
              <a:rPr lang="de-DE" dirty="0"/>
              <a:t>TOP 3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Andreas von </a:t>
            </a:r>
            <a:r>
              <a:rPr lang="de-DE" dirty="0" err="1"/>
              <a:t>Dömming</a:t>
            </a:r>
            <a:r>
              <a:rPr lang="de-DE" dirty="0"/>
              <a:t> | Daniela </a:t>
            </a:r>
            <a:r>
              <a:rPr lang="de-DE" dirty="0" err="1"/>
              <a:t>Hogrebe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INSPIRE Work Programme 2021-2024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657244826"/>
              </p:ext>
            </p:extLst>
          </p:nvPr>
        </p:nvGraphicFramePr>
        <p:xfrm>
          <a:off x="623888" y="1628775"/>
          <a:ext cx="10272712" cy="35712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Simplification of INSPIRE implementation – Governance of INSPIRE artefacts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Mitwirkungsziele GDI-DE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(was wollen wir erreichen?)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Nutzbarkeit von INSPIRE-Daten verbessern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INSPIRE anwenderfreundlicher für Nicht-Experten machen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einfache Umsetzbarkeit gewährleisten, Umsetzbarkeit von INSPIRE verbessern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"Mut zur Lücke", d.h. Vereinfachung auch durch Verringerung des Detaillierungsgrades der Datensätze erreichen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>
                          <a:solidFill>
                            <a:schemeClr val="accent3"/>
                          </a:solidFill>
                        </a:rPr>
                        <a:t>kurzfristige und agilere Fehlerbereinigung unterstützen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81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Priorität GDI-DE 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(niedrig / mittel / hoch)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mittel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5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Am 12.03.2021 nominiert: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Andreas von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Dömming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, Daniela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Hogrebe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 (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Kst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. GDI-DE)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 err="1">
                          <a:solidFill>
                            <a:srgbClr val="000000"/>
                          </a:solidFill>
                        </a:rPr>
                        <a:t>Kst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</a:rPr>
                        <a:t>. GDI-DE koordiniert/sammelt Änderungsbedarf aus DE, </a:t>
                      </a:r>
                      <a:br>
                        <a:rPr lang="de-DE" sz="1600" dirty="0">
                          <a:solidFill>
                            <a:srgbClr val="000000"/>
                          </a:solidFill>
                        </a:rPr>
                      </a:br>
                      <a:r>
                        <a:rPr lang="de-DE" sz="1600" dirty="0">
                          <a:solidFill>
                            <a:srgbClr val="000000"/>
                          </a:solidFill>
                        </a:rPr>
                        <a:t>Arbeitskreise und Kontaktstellen GDI-DE werden bei Bedarf einbezogen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100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691552905"/>
              </p:ext>
            </p:extLst>
          </p:nvPr>
        </p:nvGraphicFramePr>
        <p:xfrm>
          <a:off x="623888" y="1628775"/>
          <a:ext cx="10272712" cy="2352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Simplification of INSPIRE implementation – Simplification of Data and Service linking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Mitwirkungsziele GDI-DE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(was wollen wir erreichen?)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bisheriger Ansatz der Daten-Dienste-Kopplung soll weiter unterstützt werden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81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Priorität GDI-DE 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(niedrig / mittel / hoch)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mittel-hoch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5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Am 02.03.2021 nominiert: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Anja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Litka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 (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Kst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. GDI-DE, AK Metadaten)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rgbClr val="000000"/>
                          </a:solidFill>
                        </a:rPr>
                        <a:t>Arbeitskreise GDI-DE (insbesondere AK Metadaten) werden bei Bedarf einbezogen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11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373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0EAEF5-87A5-4D21-9C94-14CE217851F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D1C6A4-9631-4E04-B8D8-B62DB7834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Areas of </a:t>
            </a:r>
            <a:r>
              <a:rPr lang="de-DE" dirty="0" err="1"/>
              <a:t>work</a:t>
            </a:r>
            <a:r>
              <a:rPr lang="de-DE" dirty="0"/>
              <a:t> und Actions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8A49EF7-4DBB-4FCC-938F-9E0DEBA76FD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251085254"/>
              </p:ext>
            </p:extLst>
          </p:nvPr>
        </p:nvGraphicFramePr>
        <p:xfrm>
          <a:off x="623888" y="1628775"/>
          <a:ext cx="10272712" cy="3576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03760">
                  <a:extLst>
                    <a:ext uri="{9D8B030D-6E8A-4147-A177-3AD203B41FA5}">
                      <a16:colId xmlns:a16="http://schemas.microsoft.com/office/drawing/2014/main" val="1363980819"/>
                    </a:ext>
                  </a:extLst>
                </a:gridCol>
                <a:gridCol w="7968952">
                  <a:extLst>
                    <a:ext uri="{9D8B030D-6E8A-4147-A177-3AD203B41FA5}">
                      <a16:colId xmlns:a16="http://schemas.microsoft.com/office/drawing/2014/main" val="663590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Central INSPIRE </a:t>
                      </a:r>
                      <a:r>
                        <a:rPr lang="de-DE" sz="1600" dirty="0" err="1"/>
                        <a:t>infrastructure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components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1.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Operate and evolve the central infrastructure components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2. Perform annual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INSPIRE monitoring and reporting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based on the INSPIRE geoportal and validator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3.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Simplify and align the approaches for different solutions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, incl. cloud hosting, common approach for helpdesks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4. Establish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governance approaches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for central INSPIRE components and ensure interaction with stakeholders for the long-term sustainability of the components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5.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Migrate central components to mainstream ICT tools and cloud hosting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4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Sustainable central INSPIRE components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that are reusable within the context of the European Green Deal data space.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Organisational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set-up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Action wird geleitet durch JRC mit Unterstützung von MIG-T, EU-KOM DGs und EEA. </a:t>
                      </a:r>
                    </a:p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Es werden temporäre Arbeitsgruppen und Experten-Netzwerke eingerichtet und bei Bedarf Ausschreibungen für bestimmte Aufgaben vorbereitet.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1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Zeitrahmen / 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bis 12/2024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024969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75F20B9-9554-46BD-A541-C78B14524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84B1EC-571D-4991-9D82-43D0D04BB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F127570-ED2F-4000-B619-D0B1BDD7C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755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961677704"/>
              </p:ext>
            </p:extLst>
          </p:nvPr>
        </p:nvGraphicFramePr>
        <p:xfrm>
          <a:off x="623888" y="1628775"/>
          <a:ext cx="10272712" cy="2352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Central INSPIRE infrastructure components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Mitwirkungsziele GDI-DE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(was wollen wir erreichen?)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erfolgreiches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Harvesting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 des Geodatenkatalog.de im INSPIRE Geoportal sicherstellen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agilere Weiterentwicklung der zentralen Infrastrukturkomponenten erreichen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Nachnutzung des INSPIRE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Validator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 für die GDI-DE Testsuite sicherstellen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81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Priorität GDI-DE 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(niedrig / mittel / hoch)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mittel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5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Kst. oder Betrieb GDI-DE (beobachtend),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Arbeitskreise GDI-DE werden bei Bedarf einbezogen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369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0EAEF5-87A5-4D21-9C94-14CE217851F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3: GreenData4All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D1C6A4-9631-4E04-B8D8-B62DB7834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Areas of </a:t>
            </a:r>
            <a:r>
              <a:rPr lang="de-DE" dirty="0" err="1"/>
              <a:t>work</a:t>
            </a:r>
            <a:r>
              <a:rPr lang="de-DE" dirty="0"/>
              <a:t> und Actions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8A49EF7-4DBB-4FCC-938F-9E0DEBA76FD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118621401"/>
              </p:ext>
            </p:extLst>
          </p:nvPr>
        </p:nvGraphicFramePr>
        <p:xfrm>
          <a:off x="623888" y="1628775"/>
          <a:ext cx="10272712" cy="23622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03760">
                  <a:extLst>
                    <a:ext uri="{9D8B030D-6E8A-4147-A177-3AD203B41FA5}">
                      <a16:colId xmlns:a16="http://schemas.microsoft.com/office/drawing/2014/main" val="1363980819"/>
                    </a:ext>
                  </a:extLst>
                </a:gridCol>
                <a:gridCol w="7968952">
                  <a:extLst>
                    <a:ext uri="{9D8B030D-6E8A-4147-A177-3AD203B41FA5}">
                      <a16:colId xmlns:a16="http://schemas.microsoft.com/office/drawing/2014/main" val="663590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GreenData4all initiative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1. The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Commission will inform the MIG on the progress of the evaluation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of the INSPIRE Directive.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2.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MIG to provide input to the process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(Open Public Consultation, targeted interviews ...).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4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Commission evaluation Staff Working Document.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Evaluation report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Impact Assessment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and if politically desired, a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proposal to update the legal framework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Organisational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set-up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Action wird geleitet durch DG ENV.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1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Zeitrahmen / 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bis 12/2021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513320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75F20B9-9554-46BD-A541-C78B14524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84B1EC-571D-4991-9D82-43D0D04BB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F127570-ED2F-4000-B619-D0B1BDD7C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438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3: GreenData4All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31031246"/>
              </p:ext>
            </p:extLst>
          </p:nvPr>
        </p:nvGraphicFramePr>
        <p:xfrm>
          <a:off x="623888" y="1628775"/>
          <a:ext cx="10272712" cy="14376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GreenData4all initiative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DE wird über die Nationale Anlaufstelle (National Contact Point) an der Evaluierung der INSPIRE-Richtlinie beteiligt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Vorsitz LG GDI-DE,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Kst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. GDI-DE, BMU und BMI/BKG begleiten die Evaluierung der INSPIRE-Richtlinie und koordinieren notwendigen Abstimmungsbedarf in DE</a:t>
                      </a:r>
                      <a:endParaRPr lang="de-DE" sz="1600" dirty="0">
                        <a:solidFill>
                          <a:srgbClr val="BD181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70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399536-ADE7-4368-BCE5-FBD4559636B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Action 2.1: Need-</a:t>
            </a:r>
            <a:r>
              <a:rPr lang="de-DE" dirty="0" err="1"/>
              <a:t>driven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prioritisation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916B3F-F178-4D72-A54C-A5D23FF8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F7300-C243-4B0F-B76B-393492779D2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Arbeitsgruppe ist auf 46 Mitglieder angewachsen (Erweiterung der bisherigen Arbeitsgruppe MIWP 2016.5 - </a:t>
            </a:r>
            <a:r>
              <a:rPr lang="en-US" dirty="0"/>
              <a:t>Priority list of datasets for e-Reporting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Kick-Off Meeting am 21.04.2021 (</a:t>
            </a:r>
            <a:r>
              <a:rPr lang="de-DE" dirty="0" err="1"/>
              <a:t>joint</a:t>
            </a:r>
            <a:r>
              <a:rPr lang="de-DE" dirty="0"/>
              <a:t> </a:t>
            </a:r>
            <a:r>
              <a:rPr lang="de-DE" dirty="0" err="1"/>
              <a:t>meeting</a:t>
            </a:r>
            <a:r>
              <a:rPr lang="de-DE" dirty="0"/>
              <a:t> mit </a:t>
            </a:r>
            <a:r>
              <a:rPr lang="de-DE" dirty="0" err="1">
                <a:hlinkClick r:id="rId2"/>
              </a:rPr>
              <a:t>Eionet</a:t>
            </a:r>
            <a:r>
              <a:rPr lang="de-DE" dirty="0">
                <a:hlinkClick r:id="rId2"/>
              </a:rPr>
              <a:t> NRC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für die Aktivitäten wird ein Repository auf GitHub eingerichtet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0875E2-8AE9-4592-9179-11459C9D3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47AAE6-BE21-4E1F-BB5F-D8B09CCA8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9C279F-1765-4DF3-B32D-3F5EE58E1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1385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399536-ADE7-4368-BCE5-FBD4559636B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Action 2.2: </a:t>
            </a:r>
            <a:r>
              <a:rPr lang="en-US" dirty="0"/>
              <a:t>Roadmap for priority-driven implementation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916B3F-F178-4D72-A54C-A5D23FF8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F7300-C243-4B0F-B76B-393492779D2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Kleine, agile Arbeitsgruppe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7 </a:t>
            </a:r>
            <a:r>
              <a:rPr lang="de-DE" dirty="0" err="1"/>
              <a:t>Expert:innen</a:t>
            </a:r>
            <a:r>
              <a:rPr lang="de-DE" dirty="0"/>
              <a:t> aus 6 Mitgliedstaaten wurden nominiert (AT, CZ, EL, ES, NL, SK)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Kick-Off Meeting für Anfang Mai geplant</a:t>
            </a:r>
          </a:p>
          <a:p>
            <a:endParaRPr lang="de-DE" dirty="0"/>
          </a:p>
          <a:p>
            <a:r>
              <a:rPr lang="de-DE" dirty="0"/>
              <a:t>-&gt; Diskussion über die Bereitstellung von harmonisierten und "</a:t>
            </a:r>
            <a:r>
              <a:rPr lang="de-DE" dirty="0" err="1"/>
              <a:t>as</a:t>
            </a:r>
            <a:r>
              <a:rPr lang="de-DE" dirty="0"/>
              <a:t>-</a:t>
            </a:r>
            <a:r>
              <a:rPr lang="de-DE" dirty="0" err="1"/>
              <a:t>is</a:t>
            </a:r>
            <a:r>
              <a:rPr lang="de-DE" dirty="0"/>
              <a:t>"-Datensätzen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0875E2-8AE9-4592-9179-11459C9D3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47AAE6-BE21-4E1F-BB5F-D8B09CCA8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9C279F-1765-4DF3-B32D-3F5EE58E1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5235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399536-ADE7-4368-BCE5-FBD4559636B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Action 2.2: </a:t>
            </a:r>
            <a:r>
              <a:rPr lang="en-US" dirty="0"/>
              <a:t>Roadmap for priority-driven implementation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916B3F-F178-4D72-A54C-A5D23FF8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F7300-C243-4B0F-B76B-393492779D2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Kleine, agile Arbeitsgruppe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7 </a:t>
            </a:r>
            <a:r>
              <a:rPr lang="de-DE" dirty="0" err="1"/>
              <a:t>Expert:innen</a:t>
            </a:r>
            <a:r>
              <a:rPr lang="de-DE" dirty="0"/>
              <a:t> aus 6 Mitgliedstaaten wurden nominiert (AT, CZ, EL, ES, NL, SK)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Kick-Off Meeting für Anfang Mai geplant</a:t>
            </a:r>
          </a:p>
          <a:p>
            <a:endParaRPr lang="de-DE" dirty="0"/>
          </a:p>
          <a:p>
            <a:r>
              <a:rPr lang="de-DE" dirty="0"/>
              <a:t>Bereitstellung von harmonisierten und nicht-harmonisierten („</a:t>
            </a:r>
            <a:r>
              <a:rPr lang="de-DE" dirty="0" err="1"/>
              <a:t>as-is</a:t>
            </a:r>
            <a:r>
              <a:rPr lang="de-DE" dirty="0"/>
              <a:t>“) Datensätzen in INSPIRE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NL &amp; SK </a:t>
            </a:r>
            <a:r>
              <a:rPr lang="de-DE" dirty="0"/>
              <a:t>initiierten Diskussion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JRC stellte 3 Lösungsansätze vor </a:t>
            </a:r>
          </a:p>
          <a:p>
            <a:pPr marL="0" indent="0"/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0875E2-8AE9-4592-9179-11459C9D3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47AAE6-BE21-4E1F-BB5F-D8B09CCA8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9C279F-1765-4DF3-B32D-3F5EE58E1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017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91CAF4F1-03F0-4BE5-8545-6EE757503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 &gt; Action 2.2 &gt; As-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Harmonized</a:t>
            </a:r>
            <a:r>
              <a:rPr lang="de-DE" dirty="0"/>
              <a:t> - Lösungsansatz 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C26E7C-8551-408E-A44C-6274725CA3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AA7B6CA-925E-4890-AD0C-29E33DB426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65136C5-0317-41F1-820B-A58171D05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B9DB5FA9-DB6C-4109-AE1E-DF2E310B2B30}"/>
              </a:ext>
            </a:extLst>
          </p:cNvPr>
          <p:cNvSpPr/>
          <p:nvPr/>
        </p:nvSpPr>
        <p:spPr bwMode="auto">
          <a:xfrm>
            <a:off x="5223517" y="909947"/>
            <a:ext cx="2329681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View-Service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2E4E312-0CD7-4B1C-B020-6F7E0E829B75}"/>
              </a:ext>
            </a:extLst>
          </p:cNvPr>
          <p:cNvSpPr/>
          <p:nvPr/>
        </p:nvSpPr>
        <p:spPr bwMode="auto">
          <a:xfrm>
            <a:off x="5223517" y="1930930"/>
            <a:ext cx="2322004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Download-Service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as-is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FC01144-4763-451E-A834-2951B10C47C6}"/>
              </a:ext>
            </a:extLst>
          </p:cNvPr>
          <p:cNvSpPr/>
          <p:nvPr/>
        </p:nvSpPr>
        <p:spPr bwMode="auto">
          <a:xfrm>
            <a:off x="5223517" y="2951913"/>
            <a:ext cx="2322004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Download-Service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4F5CF56B-BD66-4C3F-90AE-B8808ACEA53F}"/>
              </a:ext>
            </a:extLst>
          </p:cNvPr>
          <p:cNvSpPr/>
          <p:nvPr/>
        </p:nvSpPr>
        <p:spPr bwMode="auto">
          <a:xfrm>
            <a:off x="6600056" y="4745200"/>
            <a:ext cx="5186536" cy="1502029"/>
          </a:xfrm>
          <a:prstGeom prst="roundRect">
            <a:avLst>
              <a:gd name="adj" fmla="val 571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Erläuterung: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DTO: </a:t>
            </a: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MD_DigitalTransferOptions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CR: </a:t>
            </a: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CoupledResource</a:t>
            </a: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 (</a:t>
            </a: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ogc:metadataURL</a:t>
            </a: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4D882952-5FDF-42DD-9364-538B3B3DA280}"/>
              </a:ext>
            </a:extLst>
          </p:cNvPr>
          <p:cNvSpPr/>
          <p:nvPr/>
        </p:nvSpPr>
        <p:spPr bwMode="auto">
          <a:xfrm>
            <a:off x="623888" y="912756"/>
            <a:ext cx="3023840" cy="2759237"/>
          </a:xfrm>
          <a:prstGeom prst="roundRect">
            <a:avLst>
              <a:gd name="adj" fmla="val 327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Datensatz-Metadaten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(</a:t>
            </a: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as-is</a:t>
            </a: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&amp; </a:t>
            </a: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r>
              <a:rPr lang="de-DE" dirty="0">
                <a:solidFill>
                  <a:schemeClr val="bg1"/>
                </a:solidFill>
                <a:latin typeface="Arial" charset="0"/>
              </a:rPr>
              <a:t>)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  <a:p>
            <a:pPr algn="ctr"/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de-DE" sz="1400" dirty="0" err="1"/>
              <a:t>DQ_ConformanceResult</a:t>
            </a:r>
            <a:r>
              <a:rPr lang="de-DE" sz="1400" dirty="0"/>
              <a:t>=</a:t>
            </a:r>
            <a:r>
              <a:rPr lang="de-DE" sz="1400" dirty="0" err="1"/>
              <a:t>true</a:t>
            </a:r>
            <a:endParaRPr lang="de-DE" sz="1400" dirty="0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B74B93E1-E81D-4D7B-AB01-64870720EBC0}"/>
              </a:ext>
            </a:extLst>
          </p:cNvPr>
          <p:cNvGrpSpPr/>
          <p:nvPr/>
        </p:nvGrpSpPr>
        <p:grpSpPr>
          <a:xfrm>
            <a:off x="4257177" y="934428"/>
            <a:ext cx="648072" cy="2382610"/>
            <a:chOff x="4257177" y="934428"/>
            <a:chExt cx="648072" cy="2382610"/>
          </a:xfrm>
        </p:grpSpPr>
        <p:sp>
          <p:nvSpPr>
            <p:cNvPr id="17" name="Pfeil: nach rechts 16">
              <a:extLst>
                <a:ext uri="{FF2B5EF4-FFF2-40B4-BE49-F238E27FC236}">
                  <a16:creationId xmlns:a16="http://schemas.microsoft.com/office/drawing/2014/main" id="{22EF198D-F3F0-4ABB-AB36-47B8D2AEE392}"/>
                </a:ext>
              </a:extLst>
            </p:cNvPr>
            <p:cNvSpPr/>
            <p:nvPr/>
          </p:nvSpPr>
          <p:spPr bwMode="auto">
            <a:xfrm>
              <a:off x="4257177" y="934428"/>
              <a:ext cx="648072" cy="3651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100" dirty="0">
                  <a:solidFill>
                    <a:schemeClr val="bg1"/>
                  </a:solidFill>
                  <a:latin typeface="Arial" charset="0"/>
                </a:rPr>
                <a:t>D</a:t>
              </a:r>
              <a:r>
                <a:rPr kumimoji="1" lang="de-DE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TO</a:t>
              </a:r>
            </a:p>
          </p:txBody>
        </p:sp>
        <p:sp>
          <p:nvSpPr>
            <p:cNvPr id="31" name="Pfeil: nach rechts 30">
              <a:extLst>
                <a:ext uri="{FF2B5EF4-FFF2-40B4-BE49-F238E27FC236}">
                  <a16:creationId xmlns:a16="http://schemas.microsoft.com/office/drawing/2014/main" id="{74904162-4BD7-42E8-9B30-4E45BF06725A}"/>
                </a:ext>
              </a:extLst>
            </p:cNvPr>
            <p:cNvSpPr/>
            <p:nvPr/>
          </p:nvSpPr>
          <p:spPr bwMode="auto">
            <a:xfrm>
              <a:off x="4257177" y="1943170"/>
              <a:ext cx="648072" cy="3651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de-DE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DTO</a:t>
              </a:r>
            </a:p>
          </p:txBody>
        </p:sp>
        <p:sp>
          <p:nvSpPr>
            <p:cNvPr id="34" name="Pfeil: nach rechts 33">
              <a:extLst>
                <a:ext uri="{FF2B5EF4-FFF2-40B4-BE49-F238E27FC236}">
                  <a16:creationId xmlns:a16="http://schemas.microsoft.com/office/drawing/2014/main" id="{05661FEA-5246-44C8-8F93-0F978D4C7657}"/>
                </a:ext>
              </a:extLst>
            </p:cNvPr>
            <p:cNvSpPr/>
            <p:nvPr/>
          </p:nvSpPr>
          <p:spPr bwMode="auto">
            <a:xfrm>
              <a:off x="4257177" y="2951913"/>
              <a:ext cx="648072" cy="3651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de-DE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DTO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78FC8F0C-DCEF-4E2C-B4F2-6A9AA4BE3E65}"/>
              </a:ext>
            </a:extLst>
          </p:cNvPr>
          <p:cNvGrpSpPr/>
          <p:nvPr/>
        </p:nvGrpSpPr>
        <p:grpSpPr>
          <a:xfrm>
            <a:off x="3965994" y="1286739"/>
            <a:ext cx="639685" cy="2382610"/>
            <a:chOff x="3965994" y="1286739"/>
            <a:chExt cx="639685" cy="2382610"/>
          </a:xfrm>
        </p:grpSpPr>
        <p:sp>
          <p:nvSpPr>
            <p:cNvPr id="18" name="Pfeil: nach rechts 17">
              <a:extLst>
                <a:ext uri="{FF2B5EF4-FFF2-40B4-BE49-F238E27FC236}">
                  <a16:creationId xmlns:a16="http://schemas.microsoft.com/office/drawing/2014/main" id="{88E5411F-ACBE-471D-8C39-7B797BE6034C}"/>
                </a:ext>
              </a:extLst>
            </p:cNvPr>
            <p:cNvSpPr/>
            <p:nvPr/>
          </p:nvSpPr>
          <p:spPr bwMode="auto">
            <a:xfrm flipH="1">
              <a:off x="3965994" y="1286739"/>
              <a:ext cx="639685" cy="3651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charset="0"/>
                </a:rPr>
                <a:t>CR</a:t>
              </a:r>
            </a:p>
          </p:txBody>
        </p:sp>
        <p:sp>
          <p:nvSpPr>
            <p:cNvPr id="32" name="Pfeil: nach rechts 31">
              <a:extLst>
                <a:ext uri="{FF2B5EF4-FFF2-40B4-BE49-F238E27FC236}">
                  <a16:creationId xmlns:a16="http://schemas.microsoft.com/office/drawing/2014/main" id="{37E35DE2-7C5E-41AA-931D-19C77920D473}"/>
                </a:ext>
              </a:extLst>
            </p:cNvPr>
            <p:cNvSpPr/>
            <p:nvPr/>
          </p:nvSpPr>
          <p:spPr bwMode="auto">
            <a:xfrm flipH="1">
              <a:off x="3965994" y="2295481"/>
              <a:ext cx="639685" cy="3651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charset="0"/>
                </a:rPr>
                <a:t>CR</a:t>
              </a:r>
            </a:p>
          </p:txBody>
        </p:sp>
        <p:sp>
          <p:nvSpPr>
            <p:cNvPr id="35" name="Pfeil: nach rechts 34">
              <a:extLst>
                <a:ext uri="{FF2B5EF4-FFF2-40B4-BE49-F238E27FC236}">
                  <a16:creationId xmlns:a16="http://schemas.microsoft.com/office/drawing/2014/main" id="{89203719-9DDE-4888-88E7-3FF71FAF5488}"/>
                </a:ext>
              </a:extLst>
            </p:cNvPr>
            <p:cNvSpPr/>
            <p:nvPr/>
          </p:nvSpPr>
          <p:spPr bwMode="auto">
            <a:xfrm flipH="1">
              <a:off x="3965994" y="3304224"/>
              <a:ext cx="639685" cy="3651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charset="0"/>
                </a:rPr>
                <a:t>CR</a:t>
              </a:r>
            </a:p>
          </p:txBody>
        </p: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4E402DE5-51F4-4617-A2F7-E68544B7B9A6}"/>
              </a:ext>
            </a:extLst>
          </p:cNvPr>
          <p:cNvSpPr txBox="1"/>
          <p:nvPr/>
        </p:nvSpPr>
        <p:spPr>
          <a:xfrm>
            <a:off x="623888" y="4386941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Nutzerperspektive: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kann selbst entscheiden, welchen Datensatz (</a:t>
            </a:r>
            <a:r>
              <a:rPr lang="de-DE" dirty="0" err="1"/>
              <a:t>as-is</a:t>
            </a:r>
            <a:r>
              <a:rPr lang="de-DE" dirty="0"/>
              <a:t> oder harmonisiert) er nutzt.</a:t>
            </a:r>
            <a:br>
              <a:rPr lang="de-DE" dirty="0"/>
            </a:br>
            <a:endParaRPr lang="de-DE" dirty="0"/>
          </a:p>
          <a:p>
            <a:r>
              <a:rPr lang="de-DE" dirty="0"/>
              <a:t>Monitoring &amp; Reporting: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eindeutige Zuordnung ist sichergestellt, keine Anpassung nötig</a:t>
            </a:r>
          </a:p>
        </p:txBody>
      </p:sp>
    </p:spTree>
    <p:extLst>
      <p:ext uri="{BB962C8B-B14F-4D97-AF65-F5344CB8AC3E}">
        <p14:creationId xmlns:p14="http://schemas.microsoft.com/office/powerpoint/2010/main" val="1202587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5F49A97-A713-4270-961D-7BA575DE88C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 TOP 3 möchten wir…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3CF468A-EB72-450D-9ECB-8AEEE713F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2E748C-5660-4DD0-B5E4-2DE93A00020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Ihnen einen Überblick über die „Actions“ aus dem INSPIRE Work Programme 2021-2024 geben.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Sie über die Beteiligung der GDI-DE an den „Actions“ informieren.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Ihnen einen Überblick über den aktuellen Stand der Tätigkeiten in den einzelnen „Actions“ geben.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7DF0268-9478-4FD2-887A-B62DD78CB0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D582308-63F8-4B53-AA5A-65869D1D33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8E07F66-1A69-48F3-A8ED-A8DBB4378F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CD9DA87-88D5-40F1-B099-9AB6682D29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EB8B8"/>
              </a:clrFrom>
              <a:clrTo>
                <a:srgbClr val="BEB8B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570" y="3068960"/>
            <a:ext cx="3345345" cy="315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96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91CAF4F1-03F0-4BE5-8545-6EE757503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543" y="278937"/>
            <a:ext cx="10272712" cy="288000"/>
          </a:xfrm>
        </p:spPr>
        <p:txBody>
          <a:bodyPr/>
          <a:lstStyle/>
          <a:p>
            <a:r>
              <a:rPr lang="de-DE" dirty="0"/>
              <a:t>INSPIRE Work Programme 2021-2024 &gt; Status Actions &gt; Action 2.2 &gt; As-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Harmonized</a:t>
            </a:r>
            <a:r>
              <a:rPr lang="de-DE" dirty="0"/>
              <a:t> - Lösungsansatz 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C26E7C-8551-408E-A44C-6274725CA3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AA7B6CA-925E-4890-AD0C-29E33DB426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65136C5-0317-41F1-820B-A58171D05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B9DB5FA9-DB6C-4109-AE1E-DF2E310B2B30}"/>
              </a:ext>
            </a:extLst>
          </p:cNvPr>
          <p:cNvSpPr/>
          <p:nvPr/>
        </p:nvSpPr>
        <p:spPr bwMode="auto">
          <a:xfrm>
            <a:off x="5204699" y="863253"/>
            <a:ext cx="2329681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View-Service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</a:t>
            </a:r>
            <a:r>
              <a:rPr lang="de-DE" dirty="0" err="1">
                <a:solidFill>
                  <a:schemeClr val="bg1"/>
                </a:solidFill>
                <a:latin typeface="Arial" charset="0"/>
              </a:rPr>
              <a:t>-is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2E4E312-0CD7-4B1C-B020-6F7E0E829B75}"/>
              </a:ext>
            </a:extLst>
          </p:cNvPr>
          <p:cNvSpPr/>
          <p:nvPr/>
        </p:nvSpPr>
        <p:spPr bwMode="auto">
          <a:xfrm>
            <a:off x="5214935" y="1631072"/>
            <a:ext cx="2322004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Download-Service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as-is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FC01144-4763-451E-A834-2951B10C47C6}"/>
              </a:ext>
            </a:extLst>
          </p:cNvPr>
          <p:cNvSpPr/>
          <p:nvPr/>
        </p:nvSpPr>
        <p:spPr bwMode="auto">
          <a:xfrm>
            <a:off x="5212376" y="3166709"/>
            <a:ext cx="2322004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Download-Service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22EF198D-F3F0-4ABB-AB36-47B8D2AEE392}"/>
              </a:ext>
            </a:extLst>
          </p:cNvPr>
          <p:cNvSpPr/>
          <p:nvPr/>
        </p:nvSpPr>
        <p:spPr bwMode="auto">
          <a:xfrm>
            <a:off x="4329185" y="868309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88E5411F-ACBE-471D-8C39-7B797BE6034C}"/>
              </a:ext>
            </a:extLst>
          </p:cNvPr>
          <p:cNvSpPr/>
          <p:nvPr/>
        </p:nvSpPr>
        <p:spPr bwMode="auto">
          <a:xfrm flipH="1">
            <a:off x="4057546" y="1106011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E402DE5-51F4-4617-A2F7-E68544B7B9A6}"/>
              </a:ext>
            </a:extLst>
          </p:cNvPr>
          <p:cNvSpPr txBox="1"/>
          <p:nvPr/>
        </p:nvSpPr>
        <p:spPr>
          <a:xfrm>
            <a:off x="405408" y="4126739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Nutzerperspektive: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Bezug zwischen „</a:t>
            </a:r>
            <a:r>
              <a:rPr lang="de-DE" dirty="0" err="1"/>
              <a:t>as-is</a:t>
            </a:r>
            <a:r>
              <a:rPr lang="de-DE" dirty="0"/>
              <a:t>“ und harmonisiert ist nicht nachvollziehbar.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Monitoring &amp; Reporting: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Es wird eine Regelung für die Zuordnung benötigt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Anpassung des M&amp;R-Workflow nötig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3ADA0FB2-F539-4B25-8120-0202051D3E8C}"/>
              </a:ext>
            </a:extLst>
          </p:cNvPr>
          <p:cNvSpPr/>
          <p:nvPr/>
        </p:nvSpPr>
        <p:spPr bwMode="auto">
          <a:xfrm>
            <a:off x="623888" y="868309"/>
            <a:ext cx="3167856" cy="129691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DS Metadaten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as-is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de-DE" sz="1400" dirty="0" err="1"/>
              <a:t>DQ_ConformanceResult</a:t>
            </a:r>
            <a:r>
              <a:rPr lang="de-DE" sz="1400" dirty="0"/>
              <a:t>=</a:t>
            </a:r>
            <a:r>
              <a:rPr lang="de-DE" sz="1400" dirty="0" err="1"/>
              <a:t>false</a:t>
            </a:r>
            <a:endParaRPr lang="de-DE" sz="1400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538499D9-405A-41DB-8DFE-7A1F48F51ED1}"/>
              </a:ext>
            </a:extLst>
          </p:cNvPr>
          <p:cNvSpPr/>
          <p:nvPr/>
        </p:nvSpPr>
        <p:spPr bwMode="auto">
          <a:xfrm>
            <a:off x="619478" y="2398892"/>
            <a:ext cx="3167855" cy="12731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DS Metadaten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de-DE" sz="1400" dirty="0" err="1"/>
              <a:t>DQ_ConformanceResult</a:t>
            </a:r>
            <a:r>
              <a:rPr lang="de-DE" sz="1400" dirty="0"/>
              <a:t>=</a:t>
            </a:r>
            <a:r>
              <a:rPr lang="de-DE" sz="1400" dirty="0" err="1"/>
              <a:t>true</a:t>
            </a:r>
            <a:endParaRPr lang="de-DE" sz="1400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FB7752C3-443E-4CDB-A2D6-C2FA829D8D5A}"/>
              </a:ext>
            </a:extLst>
          </p:cNvPr>
          <p:cNvSpPr/>
          <p:nvPr/>
        </p:nvSpPr>
        <p:spPr bwMode="auto">
          <a:xfrm>
            <a:off x="5209817" y="2398891"/>
            <a:ext cx="2329681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View-Service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A943ECFD-E950-4156-916F-329E3EBF2606}"/>
              </a:ext>
            </a:extLst>
          </p:cNvPr>
          <p:cNvSpPr/>
          <p:nvPr/>
        </p:nvSpPr>
        <p:spPr bwMode="auto">
          <a:xfrm>
            <a:off x="4329185" y="1621695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B1DD9698-6336-4862-9D9D-FD225B6C5540}"/>
              </a:ext>
            </a:extLst>
          </p:cNvPr>
          <p:cNvSpPr/>
          <p:nvPr/>
        </p:nvSpPr>
        <p:spPr bwMode="auto">
          <a:xfrm flipH="1">
            <a:off x="4057546" y="1859397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D29DF06C-21AF-4980-A26B-B8DDC6A56055}"/>
              </a:ext>
            </a:extLst>
          </p:cNvPr>
          <p:cNvSpPr/>
          <p:nvPr/>
        </p:nvSpPr>
        <p:spPr bwMode="auto">
          <a:xfrm>
            <a:off x="4329185" y="2375081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49AB00DB-4BB0-4E1E-8636-CFE7A7E5A52F}"/>
              </a:ext>
            </a:extLst>
          </p:cNvPr>
          <p:cNvSpPr/>
          <p:nvPr/>
        </p:nvSpPr>
        <p:spPr bwMode="auto">
          <a:xfrm flipH="1">
            <a:off x="4057546" y="2612783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40" name="Pfeil: nach rechts 39">
            <a:extLst>
              <a:ext uri="{FF2B5EF4-FFF2-40B4-BE49-F238E27FC236}">
                <a16:creationId xmlns:a16="http://schemas.microsoft.com/office/drawing/2014/main" id="{F5D48B04-B884-4A8A-BAB5-36A9D76A9FF0}"/>
              </a:ext>
            </a:extLst>
          </p:cNvPr>
          <p:cNvSpPr/>
          <p:nvPr/>
        </p:nvSpPr>
        <p:spPr bwMode="auto">
          <a:xfrm>
            <a:off x="4329185" y="3128468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41" name="Pfeil: nach rechts 40">
            <a:extLst>
              <a:ext uri="{FF2B5EF4-FFF2-40B4-BE49-F238E27FC236}">
                <a16:creationId xmlns:a16="http://schemas.microsoft.com/office/drawing/2014/main" id="{23A7FEAF-A121-4273-ACE5-8BF0C2F08924}"/>
              </a:ext>
            </a:extLst>
          </p:cNvPr>
          <p:cNvSpPr/>
          <p:nvPr/>
        </p:nvSpPr>
        <p:spPr bwMode="auto">
          <a:xfrm flipH="1">
            <a:off x="4057546" y="3366170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</p:spTree>
    <p:extLst>
      <p:ext uri="{BB962C8B-B14F-4D97-AF65-F5344CB8AC3E}">
        <p14:creationId xmlns:p14="http://schemas.microsoft.com/office/powerpoint/2010/main" val="1895393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feil: nach rechts 28">
            <a:extLst>
              <a:ext uri="{FF2B5EF4-FFF2-40B4-BE49-F238E27FC236}">
                <a16:creationId xmlns:a16="http://schemas.microsoft.com/office/drawing/2014/main" id="{568C5E8A-E0D8-4F3D-AE65-7FF4BA1817BB}"/>
              </a:ext>
            </a:extLst>
          </p:cNvPr>
          <p:cNvSpPr/>
          <p:nvPr/>
        </p:nvSpPr>
        <p:spPr bwMode="auto">
          <a:xfrm rot="758721">
            <a:off x="8141877" y="1255793"/>
            <a:ext cx="1872208" cy="81905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harvesting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91CAF4F1-03F0-4BE5-8545-6EE757503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 &gt; Action 2.2 &gt; As-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Harmonized</a:t>
            </a:r>
            <a:r>
              <a:rPr lang="de-DE" dirty="0"/>
              <a:t> - Lösungsansatz 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C26E7C-8551-408E-A44C-6274725CA3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21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AA7B6CA-925E-4890-AD0C-29E33DB426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65136C5-0317-41F1-820B-A58171D05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B9DB5FA9-DB6C-4109-AE1E-DF2E310B2B30}"/>
              </a:ext>
            </a:extLst>
          </p:cNvPr>
          <p:cNvSpPr/>
          <p:nvPr/>
        </p:nvSpPr>
        <p:spPr bwMode="auto">
          <a:xfrm>
            <a:off x="5204699" y="863253"/>
            <a:ext cx="2329681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View-Service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</a:t>
            </a:r>
            <a:r>
              <a:rPr lang="de-DE" dirty="0" err="1">
                <a:solidFill>
                  <a:schemeClr val="bg1"/>
                </a:solidFill>
                <a:latin typeface="Arial" charset="0"/>
              </a:rPr>
              <a:t>-is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2E4E312-0CD7-4B1C-B020-6F7E0E829B75}"/>
              </a:ext>
            </a:extLst>
          </p:cNvPr>
          <p:cNvSpPr/>
          <p:nvPr/>
        </p:nvSpPr>
        <p:spPr bwMode="auto">
          <a:xfrm>
            <a:off x="5214935" y="1631072"/>
            <a:ext cx="2322004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Download-Service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as-is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FC01144-4763-451E-A834-2951B10C47C6}"/>
              </a:ext>
            </a:extLst>
          </p:cNvPr>
          <p:cNvSpPr/>
          <p:nvPr/>
        </p:nvSpPr>
        <p:spPr bwMode="auto">
          <a:xfrm>
            <a:off x="5212376" y="3166709"/>
            <a:ext cx="2322004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Download-Service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22EF198D-F3F0-4ABB-AB36-47B8D2AEE392}"/>
              </a:ext>
            </a:extLst>
          </p:cNvPr>
          <p:cNvSpPr/>
          <p:nvPr/>
        </p:nvSpPr>
        <p:spPr bwMode="auto">
          <a:xfrm>
            <a:off x="4329185" y="868309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88E5411F-ACBE-471D-8C39-7B797BE6034C}"/>
              </a:ext>
            </a:extLst>
          </p:cNvPr>
          <p:cNvSpPr/>
          <p:nvPr/>
        </p:nvSpPr>
        <p:spPr bwMode="auto">
          <a:xfrm flipH="1">
            <a:off x="4057546" y="1106011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E402DE5-51F4-4617-A2F7-E68544B7B9A6}"/>
              </a:ext>
            </a:extLst>
          </p:cNvPr>
          <p:cNvSpPr txBox="1"/>
          <p:nvPr/>
        </p:nvSpPr>
        <p:spPr>
          <a:xfrm>
            <a:off x="405408" y="4126739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Nutzerperspektive: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Es ist nur eine reduzierte Teilmenge der Daten nutzbar, Reichhaltigkeit der </a:t>
            </a:r>
            <a:r>
              <a:rPr lang="de-DE" dirty="0" err="1"/>
              <a:t>as</a:t>
            </a:r>
            <a:r>
              <a:rPr lang="de-DE" dirty="0"/>
              <a:t>-</a:t>
            </a:r>
            <a:r>
              <a:rPr lang="de-DE" dirty="0" err="1"/>
              <a:t>is</a:t>
            </a:r>
            <a:r>
              <a:rPr lang="de-DE" dirty="0"/>
              <a:t>-Daten geht verloren</a:t>
            </a:r>
          </a:p>
          <a:p>
            <a:r>
              <a:rPr lang="de-DE" dirty="0"/>
              <a:t>Monitoring &amp; Reporting: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Geoportal würde ausschließlich auf harmonisierte DS fokussieren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3ADA0FB2-F539-4B25-8120-0202051D3E8C}"/>
              </a:ext>
            </a:extLst>
          </p:cNvPr>
          <p:cNvSpPr/>
          <p:nvPr/>
        </p:nvSpPr>
        <p:spPr bwMode="auto">
          <a:xfrm>
            <a:off x="623888" y="868309"/>
            <a:ext cx="3167856" cy="129691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DS Metadaten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as-is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de-DE" sz="1400" dirty="0" err="1"/>
              <a:t>DQ_ConformanceResult</a:t>
            </a:r>
            <a:r>
              <a:rPr lang="de-DE" sz="1400" dirty="0"/>
              <a:t>=</a:t>
            </a:r>
            <a:r>
              <a:rPr lang="de-DE" sz="1400" dirty="0" err="1"/>
              <a:t>false</a:t>
            </a:r>
            <a:endParaRPr lang="de-DE" sz="1400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538499D9-405A-41DB-8DFE-7A1F48F51ED1}"/>
              </a:ext>
            </a:extLst>
          </p:cNvPr>
          <p:cNvSpPr/>
          <p:nvPr/>
        </p:nvSpPr>
        <p:spPr bwMode="auto">
          <a:xfrm>
            <a:off x="619478" y="2398892"/>
            <a:ext cx="3167855" cy="12731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DS Metadaten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de-DE" sz="1400" dirty="0" err="1"/>
              <a:t>DQ_ConformanceResult</a:t>
            </a:r>
            <a:r>
              <a:rPr lang="de-DE" sz="1400" dirty="0"/>
              <a:t>=</a:t>
            </a:r>
            <a:r>
              <a:rPr lang="de-DE" sz="1400" dirty="0" err="1"/>
              <a:t>true</a:t>
            </a:r>
            <a:endParaRPr lang="de-DE" sz="1400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FB7752C3-443E-4CDB-A2D6-C2FA829D8D5A}"/>
              </a:ext>
            </a:extLst>
          </p:cNvPr>
          <p:cNvSpPr/>
          <p:nvPr/>
        </p:nvSpPr>
        <p:spPr bwMode="auto">
          <a:xfrm>
            <a:off x="5209817" y="2398891"/>
            <a:ext cx="2329681" cy="5052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View-Service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harmonized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A943ECFD-E950-4156-916F-329E3EBF2606}"/>
              </a:ext>
            </a:extLst>
          </p:cNvPr>
          <p:cNvSpPr/>
          <p:nvPr/>
        </p:nvSpPr>
        <p:spPr bwMode="auto">
          <a:xfrm>
            <a:off x="4329185" y="1621695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B1DD9698-6336-4862-9D9D-FD225B6C5540}"/>
              </a:ext>
            </a:extLst>
          </p:cNvPr>
          <p:cNvSpPr/>
          <p:nvPr/>
        </p:nvSpPr>
        <p:spPr bwMode="auto">
          <a:xfrm flipH="1">
            <a:off x="4057546" y="1859397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D29DF06C-21AF-4980-A26B-B8DDC6A56055}"/>
              </a:ext>
            </a:extLst>
          </p:cNvPr>
          <p:cNvSpPr/>
          <p:nvPr/>
        </p:nvSpPr>
        <p:spPr bwMode="auto">
          <a:xfrm>
            <a:off x="4329185" y="2375081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49AB00DB-4BB0-4E1E-8636-CFE7A7E5A52F}"/>
              </a:ext>
            </a:extLst>
          </p:cNvPr>
          <p:cNvSpPr/>
          <p:nvPr/>
        </p:nvSpPr>
        <p:spPr bwMode="auto">
          <a:xfrm flipH="1">
            <a:off x="4057546" y="2612783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40" name="Pfeil: nach rechts 39">
            <a:extLst>
              <a:ext uri="{FF2B5EF4-FFF2-40B4-BE49-F238E27FC236}">
                <a16:creationId xmlns:a16="http://schemas.microsoft.com/office/drawing/2014/main" id="{F5D48B04-B884-4A8A-BAB5-36A9D76A9FF0}"/>
              </a:ext>
            </a:extLst>
          </p:cNvPr>
          <p:cNvSpPr/>
          <p:nvPr/>
        </p:nvSpPr>
        <p:spPr bwMode="auto">
          <a:xfrm>
            <a:off x="4329185" y="3128468"/>
            <a:ext cx="542679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DTO</a:t>
            </a:r>
          </a:p>
        </p:txBody>
      </p:sp>
      <p:sp>
        <p:nvSpPr>
          <p:cNvPr id="41" name="Pfeil: nach rechts 40">
            <a:extLst>
              <a:ext uri="{FF2B5EF4-FFF2-40B4-BE49-F238E27FC236}">
                <a16:creationId xmlns:a16="http://schemas.microsoft.com/office/drawing/2014/main" id="{23A7FEAF-A121-4273-ACE5-8BF0C2F08924}"/>
              </a:ext>
            </a:extLst>
          </p:cNvPr>
          <p:cNvSpPr/>
          <p:nvPr/>
        </p:nvSpPr>
        <p:spPr bwMode="auto">
          <a:xfrm flipH="1">
            <a:off x="4057546" y="3366170"/>
            <a:ext cx="535656" cy="30582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050" dirty="0">
                <a:solidFill>
                  <a:schemeClr val="bg1"/>
                </a:solidFill>
                <a:latin typeface="Arial" charset="0"/>
              </a:rPr>
              <a:t>CR</a:t>
            </a:r>
          </a:p>
        </p:txBody>
      </p:sp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3E6ACC6F-4F5C-45C8-9207-30C1316909D8}"/>
              </a:ext>
            </a:extLst>
          </p:cNvPr>
          <p:cNvSpPr/>
          <p:nvPr/>
        </p:nvSpPr>
        <p:spPr bwMode="auto">
          <a:xfrm rot="21158150">
            <a:off x="8112223" y="2399094"/>
            <a:ext cx="1872208" cy="81905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harvesting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32AEE2D-DEC0-4FEF-AF51-9AD1D5CE6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99" y="2669140"/>
            <a:ext cx="596817" cy="59681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911FD70-A57E-40CF-ABEA-5150883F1F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038" y="1193934"/>
            <a:ext cx="596817" cy="596817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9082CB44-015C-4A21-AD53-6CB7CCF5492C}"/>
              </a:ext>
            </a:extLst>
          </p:cNvPr>
          <p:cNvSpPr/>
          <p:nvPr/>
        </p:nvSpPr>
        <p:spPr bwMode="auto">
          <a:xfrm>
            <a:off x="10132859" y="1516764"/>
            <a:ext cx="1584176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INSPIRE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0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Monitoring &amp;</a:t>
            </a:r>
            <a:br>
              <a:rPr kumimoji="1" lang="de-DE" sz="10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0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Reporting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ADC4080-B32D-463B-8D69-72391F505F10}"/>
              </a:ext>
            </a:extLst>
          </p:cNvPr>
          <p:cNvSpPr txBox="1"/>
          <p:nvPr/>
        </p:nvSpPr>
        <p:spPr>
          <a:xfrm>
            <a:off x="7874893" y="3551578"/>
            <a:ext cx="391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Mittels Filter werden nur harmonisierte Ressourcen </a:t>
            </a:r>
            <a:r>
              <a:rPr lang="de-DE" dirty="0" err="1"/>
              <a:t>geharvestet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151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0D6368D-E2E6-479A-B503-165DBDDA6F7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Ergebnis der Diskussion „</a:t>
            </a:r>
            <a:r>
              <a:rPr lang="de-DE" dirty="0" err="1"/>
              <a:t>as-is</a:t>
            </a:r>
            <a:r>
              <a:rPr lang="de-DE" dirty="0"/>
              <a:t> vs. </a:t>
            </a:r>
            <a:r>
              <a:rPr lang="de-DE" dirty="0" err="1"/>
              <a:t>harmonized</a:t>
            </a:r>
            <a:r>
              <a:rPr lang="de-DE" dirty="0"/>
              <a:t>“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B94D094-2AED-4390-B6AC-40F6069F2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 &gt; Action 2.2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17B3B9D-8BB7-48EF-A862-3513BC472B1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 den Mitgliedstaaten sind unterschiedliche – zum Teil gemischte – Ansätze etabliert.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Diskussion hat bestätigt, dass alle Datensätze (harmonisiert and nicht-harmonisiert) als Teil von INSPIRE gesehen werden und auch „</a:t>
            </a:r>
            <a:r>
              <a:rPr lang="de-DE" dirty="0" err="1"/>
              <a:t>as</a:t>
            </a:r>
            <a:r>
              <a:rPr lang="de-DE" dirty="0"/>
              <a:t>-</a:t>
            </a:r>
            <a:r>
              <a:rPr lang="de-DE" dirty="0" err="1"/>
              <a:t>is</a:t>
            </a:r>
            <a:r>
              <a:rPr lang="de-DE" dirty="0"/>
              <a:t>”-Datensätze bereitgestellt werden sollen.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Eine Anpassung der gesetzlichen Grundlage zur Berechnung der INSPIRE-Indikatoren ist derzeit keine Option.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Diskussion wird in Action 2.2. fortgesetzt.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Action 2.3.2 (</a:t>
            </a:r>
            <a:r>
              <a:rPr lang="de-DE" dirty="0" err="1"/>
              <a:t>data</a:t>
            </a:r>
            <a:r>
              <a:rPr lang="de-DE" dirty="0"/>
              <a:t>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) wird ggf. technische Lösungsansätze beitragen.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BD0B2A5-0918-4606-AE80-A0DD15806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22</a:t>
            </a:fld>
            <a:endParaRPr lang="de-DE" i="1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D8C258-83FA-40FA-A9ED-4B6E5D8E7F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260FEE-B4ED-4D52-9BBC-0EC681F61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916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399536-ADE7-4368-BCE5-FBD4559636B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Action 2.3.1: </a:t>
            </a:r>
            <a:r>
              <a:rPr lang="en-US" dirty="0"/>
              <a:t>Simplification of INSPIRE implementation – Governance of INSPIRE artefacts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916B3F-F178-4D72-A54C-A5D23FF8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F7300-C243-4B0F-B76B-393492779D2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/>
            <a:r>
              <a:rPr lang="en-US" dirty="0" err="1"/>
              <a:t>nominierte</a:t>
            </a:r>
            <a:r>
              <a:rPr lang="en-US" dirty="0"/>
              <a:t> </a:t>
            </a:r>
            <a:r>
              <a:rPr lang="en-US" dirty="0" err="1"/>
              <a:t>Expert:innen</a:t>
            </a:r>
            <a:r>
              <a:rPr lang="en-US" dirty="0"/>
              <a:t>:</a:t>
            </a:r>
            <a:r>
              <a:rPr lang="de-DE" dirty="0"/>
              <a:t> 6 aus 4 Mitgliedstaaten (CZ, </a:t>
            </a:r>
            <a:r>
              <a:rPr lang="de-DE" b="1" dirty="0"/>
              <a:t>DE</a:t>
            </a:r>
            <a:r>
              <a:rPr lang="de-DE" dirty="0"/>
              <a:t>, ES, PL)</a:t>
            </a:r>
          </a:p>
          <a:p>
            <a:endParaRPr lang="de-DE" dirty="0"/>
          </a:p>
          <a:p>
            <a:r>
              <a:rPr lang="de-DE" dirty="0"/>
              <a:t>Kickoff-Meeting: </a:t>
            </a:r>
            <a:r>
              <a:rPr lang="de-DE" strike="sngStrike" dirty="0"/>
              <a:t>Ende April/Anfang </a:t>
            </a:r>
            <a:r>
              <a:rPr lang="de-DE" dirty="0"/>
              <a:t>Mai geplant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Inhalte: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Organisation der INSPIRE </a:t>
            </a:r>
            <a:r>
              <a:rPr lang="de-DE" dirty="0" err="1"/>
              <a:t>Artefacts</a:t>
            </a:r>
            <a:r>
              <a:rPr lang="de-DE" dirty="0"/>
              <a:t> in </a:t>
            </a:r>
            <a:r>
              <a:rPr lang="de-DE" dirty="0" err="1"/>
              <a:t>Github</a:t>
            </a:r>
            <a:r>
              <a:rPr lang="de-DE" dirty="0"/>
              <a:t> </a:t>
            </a:r>
            <a:r>
              <a:rPr lang="de-DE" dirty="0" err="1"/>
              <a:t>repositories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Geplante </a:t>
            </a:r>
            <a:r>
              <a:rPr lang="de-DE" dirty="0">
                <a:hlinkClick r:id="rId2"/>
              </a:rPr>
              <a:t>Arbeitsweise</a:t>
            </a:r>
            <a:r>
              <a:rPr lang="de-DE" dirty="0"/>
              <a:t> über </a:t>
            </a:r>
            <a:r>
              <a:rPr lang="de-DE" dirty="0" err="1"/>
              <a:t>Github</a:t>
            </a:r>
            <a:r>
              <a:rPr lang="de-DE" dirty="0"/>
              <a:t>-Workflow: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Arbeitsgruppe prüft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proposals</a:t>
            </a:r>
            <a:endParaRPr lang="de-DE" dirty="0"/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Abstimmung mit INSPIRE CT, MIG-T und MIG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Einarbeitung der Empfehlungen und Fortschreibung der </a:t>
            </a:r>
            <a:r>
              <a:rPr lang="de-DE" dirty="0" err="1"/>
              <a:t>Artefacts</a:t>
            </a:r>
            <a:endParaRPr lang="de-DE" dirty="0"/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Kommunikation über </a:t>
            </a:r>
            <a:r>
              <a:rPr lang="de-DE" dirty="0" err="1"/>
              <a:t>Github</a:t>
            </a:r>
            <a:r>
              <a:rPr lang="de-DE" dirty="0"/>
              <a:t> und bei Bedarf ad-hoc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erster Schritt: Strukturen und Workflows werden in </a:t>
            </a:r>
            <a:r>
              <a:rPr lang="de-DE" dirty="0" err="1"/>
              <a:t>Github</a:t>
            </a:r>
            <a:r>
              <a:rPr lang="de-DE" dirty="0"/>
              <a:t> eingerichtet (JRC)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0875E2-8AE9-4592-9179-11459C9D3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47AAE6-BE21-4E1F-BB5F-D8B09CCA8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9C279F-1765-4DF3-B32D-3F5EE58E1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9327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399536-ADE7-4368-BCE5-FBD4559636B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8" y="848198"/>
            <a:ext cx="10872712" cy="709141"/>
          </a:xfrm>
        </p:spPr>
        <p:txBody>
          <a:bodyPr/>
          <a:lstStyle/>
          <a:p>
            <a:r>
              <a:rPr lang="de-DE" dirty="0"/>
              <a:t>Action 2.3.2: </a:t>
            </a:r>
            <a:r>
              <a:rPr lang="en-US" dirty="0"/>
              <a:t>Simplification of INSPIRE implementation – Simplification of Data and Service linking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916B3F-F178-4D72-A54C-A5D23FF8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F7300-C243-4B0F-B76B-393492779D2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err="1"/>
              <a:t>nominierte</a:t>
            </a:r>
            <a:r>
              <a:rPr lang="en-US" dirty="0"/>
              <a:t> </a:t>
            </a:r>
            <a:r>
              <a:rPr lang="en-US" dirty="0" err="1"/>
              <a:t>Expert:innen</a:t>
            </a:r>
            <a:r>
              <a:rPr lang="en-US" dirty="0"/>
              <a:t>:</a:t>
            </a:r>
            <a:r>
              <a:rPr lang="de-DE" dirty="0"/>
              <a:t> 15 aus 12 Mitgliedstaaten (</a:t>
            </a:r>
            <a:r>
              <a:rPr lang="es-ES" dirty="0"/>
              <a:t>AT, CZ, </a:t>
            </a:r>
            <a:r>
              <a:rPr lang="es-ES" b="1" dirty="0"/>
              <a:t>DE</a:t>
            </a:r>
            <a:r>
              <a:rPr lang="es-ES" dirty="0"/>
              <a:t>, DK, EL, ES, FR, LT, NL, PL, SE, SK</a:t>
            </a:r>
            <a:r>
              <a:rPr lang="de-DE" dirty="0"/>
              <a:t>)</a:t>
            </a:r>
          </a:p>
          <a:p>
            <a:r>
              <a:rPr lang="de-DE" dirty="0"/>
              <a:t>Themen: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Ausgangspunkt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Discussion Paper (Action 2019.2)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neuer vereinfachter Ansatz alternativ zum bisherigen Ansatz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JRC verspricht sich durch die Umsetzung des vereinfachten Ansatzes eine bessere Zugänglichkeit der Datensätze</a:t>
            </a:r>
          </a:p>
          <a:p>
            <a:r>
              <a:rPr lang="de-DE" dirty="0"/>
              <a:t>Aktuelle Aktivitäten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bereits zwei Meetings, nächstes Meeting Anfang Mai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bisher 4 Vorschläge aus NL, FR, LT und ES für technische Umsetzung des </a:t>
            </a:r>
            <a:r>
              <a:rPr lang="de-DE" dirty="0" err="1"/>
              <a:t>Discussion</a:t>
            </a:r>
            <a:r>
              <a:rPr lang="de-DE" dirty="0"/>
              <a:t> Papers (siehe </a:t>
            </a:r>
            <a:r>
              <a:rPr lang="de-DE" dirty="0">
                <a:hlinkClick r:id="rId2"/>
              </a:rPr>
              <a:t>https://github.com/INSPIRE-MIF/gp-data-service-linking-simplification)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bisheriger Ansatz der Daten-Dienste-Kopplung wird weiterhin unterstützt, beide Ansätze sollen parallel genutzt werden</a:t>
            </a:r>
          </a:p>
          <a:p>
            <a:pPr marL="0"/>
            <a:r>
              <a:rPr lang="de-DE" dirty="0"/>
              <a:t>Ergebnisse sollen auf dem nächsten MIG-T Meeting vorgestellt werden, </a:t>
            </a:r>
            <a:r>
              <a:rPr lang="de-DE" dirty="0" err="1"/>
              <a:t>Good</a:t>
            </a:r>
            <a:r>
              <a:rPr lang="de-DE" dirty="0"/>
              <a:t>-Practice-Dokument soll im November der MIG vorgelegt werden.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0875E2-8AE9-4592-9179-11459C9D3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47AAE6-BE21-4E1F-BB5F-D8B09CCA8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9C279F-1765-4DF3-B32D-3F5EE58E1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 dirty="0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41773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399536-ADE7-4368-BCE5-FBD4559636B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8" y="848198"/>
            <a:ext cx="10872712" cy="709141"/>
          </a:xfrm>
        </p:spPr>
        <p:txBody>
          <a:bodyPr/>
          <a:lstStyle/>
          <a:p>
            <a:r>
              <a:rPr lang="de-DE" dirty="0"/>
              <a:t>Action 3.1: GreenData4all initiative</a:t>
            </a:r>
            <a:r>
              <a:rPr lang="en-US" dirty="0"/>
              <a:t> (</a:t>
            </a:r>
            <a:r>
              <a:rPr lang="en-US" dirty="0" err="1"/>
              <a:t>Evaluierung</a:t>
            </a:r>
            <a:r>
              <a:rPr lang="en-US" dirty="0"/>
              <a:t> INSPIRE-</a:t>
            </a:r>
            <a:r>
              <a:rPr lang="en-US" dirty="0" err="1"/>
              <a:t>Richtlinie</a:t>
            </a:r>
            <a:r>
              <a:rPr lang="en-US" dirty="0"/>
              <a:t>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916B3F-F178-4D72-A54C-A5D23FF8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Status Actions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F7300-C243-4B0F-B76B-393492779D2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3887" y="1628776"/>
            <a:ext cx="10656689" cy="475297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„</a:t>
            </a:r>
            <a:r>
              <a:rPr lang="de-DE" b="1" dirty="0">
                <a:solidFill>
                  <a:schemeClr val="tx2"/>
                </a:solidFill>
              </a:rPr>
              <a:t>Country Form</a:t>
            </a:r>
            <a:r>
              <a:rPr lang="de-DE" dirty="0"/>
              <a:t>“: Bewertung der Umsetzung der INSPIRE-Richtlinie im Mitgliedstaat im Zeitraum 2014-2020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Feedback zum Entwurf durch </a:t>
            </a:r>
            <a:r>
              <a:rPr lang="de-DE" dirty="0" err="1"/>
              <a:t>Kst</a:t>
            </a:r>
            <a:r>
              <a:rPr lang="de-DE" dirty="0"/>
              <a:t>. GDI-DE in Abstimmung mit Vorsitz LG GDI-DE, BMU und BMI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DE" dirty="0"/>
              <a:t>„</a:t>
            </a:r>
            <a:r>
              <a:rPr lang="de-DE" b="1" dirty="0">
                <a:solidFill>
                  <a:schemeClr val="tx2"/>
                </a:solidFill>
              </a:rPr>
              <a:t>Focus Group Interview</a:t>
            </a:r>
            <a:r>
              <a:rPr lang="de-DE" dirty="0"/>
              <a:t>“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Interview mit acht </a:t>
            </a:r>
            <a:r>
              <a:rPr lang="de-DE" dirty="0" err="1"/>
              <a:t>Expert:innen</a:t>
            </a:r>
            <a:r>
              <a:rPr lang="de-DE" dirty="0"/>
              <a:t> aus DE (stellvertretend für große, föderal/dezentral organisierte Mitgliedstaaten) am 22.04.2021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DE" dirty="0"/>
              <a:t>„</a:t>
            </a:r>
            <a:r>
              <a:rPr lang="de-DE" b="1" dirty="0" err="1">
                <a:solidFill>
                  <a:schemeClr val="tx2"/>
                </a:solidFill>
              </a:rPr>
              <a:t>Targeted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Consultation</a:t>
            </a:r>
            <a:r>
              <a:rPr lang="de-DE" dirty="0"/>
              <a:t>“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Umfrage, die sich an Organisationen/Akteure aus den Bereichen Umwelt, Geodaten, Marine, Landwirtschaft und private Nutzung richtet.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Frist: 21.05.2021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DE" dirty="0"/>
              <a:t>„</a:t>
            </a:r>
            <a:r>
              <a:rPr lang="de-DE" b="1" dirty="0">
                <a:hlinkClick r:id="rId2"/>
              </a:rPr>
              <a:t>Public </a:t>
            </a:r>
            <a:r>
              <a:rPr lang="de-DE" b="1" dirty="0" err="1">
                <a:hlinkClick r:id="rId2"/>
              </a:rPr>
              <a:t>Consultation</a:t>
            </a:r>
            <a:r>
              <a:rPr lang="de-DE" dirty="0"/>
              <a:t>“ (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Say)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öffentliche Umfrage, offen für </a:t>
            </a:r>
            <a:r>
              <a:rPr lang="de-DE" dirty="0" err="1"/>
              <a:t>jede:n</a:t>
            </a:r>
            <a:r>
              <a:rPr lang="de-DE" dirty="0"/>
              <a:t> </a:t>
            </a:r>
            <a:r>
              <a:rPr lang="de-DE" dirty="0" err="1"/>
              <a:t>Interessierte:n</a:t>
            </a:r>
            <a:endParaRPr lang="de-DE" dirty="0"/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Frist: 12.07.2021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GDI-DE möchte Beantwortung des Fragenkatalogs abstimmen und konsolidiertes Feedback abgeben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0875E2-8AE9-4592-9179-11459C9D3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47AAE6-BE21-4E1F-BB5F-D8B09CCA8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9C279F-1765-4DF3-B32D-3F5EE58E1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pic>
        <p:nvPicPr>
          <p:cNvPr id="9" name="Grafik 8" descr="Häkchen">
            <a:extLst>
              <a:ext uri="{FF2B5EF4-FFF2-40B4-BE49-F238E27FC236}">
                <a16:creationId xmlns:a16="http://schemas.microsoft.com/office/drawing/2014/main" id="{F0F0553E-044B-4D70-99BB-1731CA2CD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5887" y="1813424"/>
            <a:ext cx="468000" cy="468000"/>
          </a:xfrm>
          <a:prstGeom prst="rect">
            <a:avLst/>
          </a:prstGeom>
        </p:spPr>
      </p:pic>
      <p:pic>
        <p:nvPicPr>
          <p:cNvPr id="10" name="Grafik 9" descr="Häkchen">
            <a:extLst>
              <a:ext uri="{FF2B5EF4-FFF2-40B4-BE49-F238E27FC236}">
                <a16:creationId xmlns:a16="http://schemas.microsoft.com/office/drawing/2014/main" id="{D9E64D17-68A2-4AE9-A392-B2298D009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5887" y="2778650"/>
            <a:ext cx="468000" cy="468000"/>
          </a:xfrm>
          <a:prstGeom prst="rect">
            <a:avLst/>
          </a:prstGeom>
        </p:spPr>
      </p:pic>
      <p:pic>
        <p:nvPicPr>
          <p:cNvPr id="15" name="Grafik 14" descr="Zahnrad">
            <a:extLst>
              <a:ext uri="{FF2B5EF4-FFF2-40B4-BE49-F238E27FC236}">
                <a16:creationId xmlns:a16="http://schemas.microsoft.com/office/drawing/2014/main" id="{7621E6BC-CCBA-4D35-B88B-6E01E51AFF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887" y="3598536"/>
            <a:ext cx="612000" cy="612000"/>
          </a:xfrm>
          <a:prstGeom prst="rect">
            <a:avLst/>
          </a:prstGeom>
        </p:spPr>
      </p:pic>
      <p:pic>
        <p:nvPicPr>
          <p:cNvPr id="16" name="Grafik 15" descr="Zahnrad">
            <a:extLst>
              <a:ext uri="{FF2B5EF4-FFF2-40B4-BE49-F238E27FC236}">
                <a16:creationId xmlns:a16="http://schemas.microsoft.com/office/drawing/2014/main" id="{5B60EE23-34E0-47F4-BAC6-5219F5EA16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887" y="4941199"/>
            <a:ext cx="612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1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1285306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0EAEF5-87A5-4D21-9C94-14CE217851F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1: A digital </a:t>
            </a:r>
            <a:r>
              <a:rPr lang="de-DE" dirty="0" err="1"/>
              <a:t>ecosystem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environment</a:t>
            </a:r>
            <a:r>
              <a:rPr lang="de-DE" dirty="0"/>
              <a:t> and </a:t>
            </a:r>
            <a:r>
              <a:rPr lang="de-DE" dirty="0" err="1"/>
              <a:t>sustainability</a:t>
            </a: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D1C6A4-9631-4E04-B8D8-B62DB7834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4113"/>
            <a:ext cx="10272712" cy="288000"/>
          </a:xfrm>
        </p:spPr>
        <p:txBody>
          <a:bodyPr/>
          <a:lstStyle/>
          <a:p>
            <a:r>
              <a:rPr lang="de-DE" dirty="0"/>
              <a:t>INSPIRE Work Programme 2021-2024 &gt; Areas of </a:t>
            </a:r>
            <a:r>
              <a:rPr lang="de-DE" dirty="0" err="1"/>
              <a:t>work</a:t>
            </a:r>
            <a:r>
              <a:rPr lang="de-DE" dirty="0"/>
              <a:t> und Actions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8A49EF7-4DBB-4FCC-938F-9E0DEBA76FD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449042747"/>
              </p:ext>
            </p:extLst>
          </p:nvPr>
        </p:nvGraphicFramePr>
        <p:xfrm>
          <a:off x="623888" y="1628775"/>
          <a:ext cx="10272712" cy="4643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03760">
                  <a:extLst>
                    <a:ext uri="{9D8B030D-6E8A-4147-A177-3AD203B41FA5}">
                      <a16:colId xmlns:a16="http://schemas.microsoft.com/office/drawing/2014/main" val="1363980819"/>
                    </a:ext>
                  </a:extLst>
                </a:gridCol>
                <a:gridCol w="7968952">
                  <a:extLst>
                    <a:ext uri="{9D8B030D-6E8A-4147-A177-3AD203B41FA5}">
                      <a16:colId xmlns:a16="http://schemas.microsoft.com/office/drawing/2014/main" val="663590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/>
                        <a:t>Towards</a:t>
                      </a:r>
                      <a:r>
                        <a:rPr lang="de-DE" sz="1600" dirty="0"/>
                        <a:t> a digital </a:t>
                      </a:r>
                      <a:r>
                        <a:rPr lang="de-DE" sz="1600" dirty="0" err="1"/>
                        <a:t>ecosystem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for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the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environment</a:t>
                      </a:r>
                      <a:r>
                        <a:rPr lang="de-DE" sz="1600" dirty="0"/>
                        <a:t> and </a:t>
                      </a:r>
                      <a:r>
                        <a:rPr lang="de-DE" sz="1600" dirty="0" err="1"/>
                        <a:t>sustainability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1. Vision for the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technological evolution of INSPIRE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within the context of the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European Green Deal data space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;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2.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New reference architecture for the INSPIRE infrastructure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as part of the Green Deal data space;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3. Experiment and </a:t>
                      </a:r>
                      <a:r>
                        <a:rPr lang="en-US" sz="1400" dirty="0" err="1">
                          <a:solidFill>
                            <a:schemeClr val="accent3"/>
                          </a:solidFill>
                        </a:rPr>
                        <a:t>summarise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 lessons from the use of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modern technologies and standards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through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sandboxing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;</a:t>
                      </a:r>
                    </a:p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Task 4. Create and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endorsement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of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a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stack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of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‘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enabling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’ </a:t>
                      </a:r>
                      <a:r>
                        <a:rPr lang="de-DE" sz="1400" dirty="0" err="1">
                          <a:solidFill>
                            <a:schemeClr val="accent1"/>
                          </a:solidFill>
                        </a:rPr>
                        <a:t>good</a:t>
                      </a:r>
                      <a:r>
                        <a:rPr lang="de-DE" sz="14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1"/>
                          </a:solidFill>
                        </a:rPr>
                        <a:t>practices</a:t>
                      </a:r>
                      <a:r>
                        <a:rPr lang="de-DE" sz="14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1"/>
                          </a:solidFill>
                        </a:rPr>
                        <a:t>for</a:t>
                      </a:r>
                      <a:r>
                        <a:rPr lang="de-DE" sz="14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1"/>
                          </a:solidFill>
                        </a:rPr>
                        <a:t>data</a:t>
                      </a:r>
                      <a:r>
                        <a:rPr lang="de-DE" sz="14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1"/>
                          </a:solidFill>
                        </a:rPr>
                        <a:t>provision</a:t>
                      </a:r>
                      <a:r>
                        <a:rPr lang="de-DE" sz="14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(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based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on e.g. OGC APIs, different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encodings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: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GeoJSON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,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GeoPackage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,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VectorTiles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) in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collaboration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with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standardisation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bodies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,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software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vendors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 and open source </a:t>
                      </a:r>
                      <a:r>
                        <a:rPr lang="de-DE" sz="1400" dirty="0" err="1">
                          <a:solidFill>
                            <a:schemeClr val="accent3"/>
                          </a:solidFill>
                        </a:rPr>
                        <a:t>projects</a:t>
                      </a: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;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5.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Improve the discoverability of INSPIRE data through search engines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and combine them with other sources (citizen data, private data, research data);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6. Develop and promote a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common approach for licensing of datasets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in accordance with existing licensing frameworks (e.g. Creative Commons).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4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accent1"/>
                          </a:solidFill>
                        </a:rPr>
                        <a:t>Modernised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 technical framework of INSPIRE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that is well integrated into the European Green Deal data space and ensures the evolution of INSPIRE into a digital ecosystem for the environment and sustainability.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Organisational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set-up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Action wird geleitet durch JRC mit Unterstützung von MIG, MIG-T, EU-KOM DGs und EEA.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Es werden temporäre Arbeitsgruppen und Experten-Netzwerke eingerichtet und bei Bedarf Ausschreibungen für bestimmte Aufgaben vorbereitet.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1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Zeitrahmen / 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bis 12/2024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70108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75F20B9-9554-46BD-A541-C78B14524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84B1EC-571D-4991-9D82-43D0D04BB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F127570-ED2F-4000-B619-D0B1BDD7C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161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1: A digital </a:t>
            </a:r>
            <a:r>
              <a:rPr lang="de-DE" dirty="0" err="1"/>
              <a:t>ecosystem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environment</a:t>
            </a:r>
            <a:r>
              <a:rPr lang="de-DE" dirty="0"/>
              <a:t> and </a:t>
            </a:r>
            <a:r>
              <a:rPr lang="de-DE" dirty="0" err="1"/>
              <a:t>sustainability</a:t>
            </a: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62747028"/>
              </p:ext>
            </p:extLst>
          </p:nvPr>
        </p:nvGraphicFramePr>
        <p:xfrm>
          <a:off x="623888" y="1628775"/>
          <a:ext cx="10272712" cy="30835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Towards a digital ecosystem for the environment and sustainability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Mitwirkungsziele GDI-DE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(was wollen wir erreichen?)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Interoperabilität zu anderen Datenräumen sicherstellen, basierend auf einer gemeinsamen Architektur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bereits vorhandene Datensätze/ Infrastruktur nachnutzen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Bekanntheitsgrad von INSPIRE erhöhen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Thema "GAIA-X und INSPIRE" (Modernisierung von INSPIRE) einbringen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81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Priorität GDI-DE 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(niedrig / mittel / hoch)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kern="12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hoch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5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Aktive Mitwirkung</a:t>
                      </a:r>
                      <a:r>
                        <a:rPr lang="de-DE" sz="1600" baseline="0" dirty="0">
                          <a:solidFill>
                            <a:schemeClr val="accent3"/>
                          </a:solidFill>
                        </a:rPr>
                        <a:t> durch 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BMU und Kst. GDI-DE,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LG GDI-DE/Vorsitz</a:t>
                      </a:r>
                      <a:r>
                        <a:rPr lang="de-DE" sz="1600" baseline="0" dirty="0">
                          <a:solidFill>
                            <a:schemeClr val="accent3"/>
                          </a:solidFill>
                        </a:rPr>
                        <a:t> und 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Arbeitskreise GDI-DE (insbesondere AK Architektur) werden bei Bedarf einbezogen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7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0EAEF5-87A5-4D21-9C94-14CE217851F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D1C6A4-9631-4E04-B8D8-B62DB7834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Areas of </a:t>
            </a:r>
            <a:r>
              <a:rPr lang="de-DE" dirty="0" err="1"/>
              <a:t>work</a:t>
            </a:r>
            <a:r>
              <a:rPr lang="de-DE" dirty="0"/>
              <a:t> und Actions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8A49EF7-4DBB-4FCC-938F-9E0DEBA76FD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139393089"/>
              </p:ext>
            </p:extLst>
          </p:nvPr>
        </p:nvGraphicFramePr>
        <p:xfrm>
          <a:off x="623888" y="1628775"/>
          <a:ext cx="10272712" cy="48564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03760">
                  <a:extLst>
                    <a:ext uri="{9D8B030D-6E8A-4147-A177-3AD203B41FA5}">
                      <a16:colId xmlns:a16="http://schemas.microsoft.com/office/drawing/2014/main" val="1363980819"/>
                    </a:ext>
                  </a:extLst>
                </a:gridCol>
                <a:gridCol w="7968952">
                  <a:extLst>
                    <a:ext uri="{9D8B030D-6E8A-4147-A177-3AD203B41FA5}">
                      <a16:colId xmlns:a16="http://schemas.microsoft.com/office/drawing/2014/main" val="663590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Need-</a:t>
                      </a:r>
                      <a:r>
                        <a:rPr lang="de-DE" sz="1600" dirty="0" err="1"/>
                        <a:t>driven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data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prioritisation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1. </a:t>
                      </a:r>
                      <a:r>
                        <a:rPr lang="en-US" sz="1400" dirty="0" err="1">
                          <a:solidFill>
                            <a:schemeClr val="accent1"/>
                          </a:solidFill>
                        </a:rPr>
                        <a:t>Prioritisation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 methodology and processes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2.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Document the data priorities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3.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Manage the list(s) of priority datasets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including list of priority datasets for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e-Reporting, core data sets, High Value Datasets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, or others (annually reviewed)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4.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Monitor implementation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and address identified issues. Initiate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pilot projects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to remediate issues or demonstrate different uses of data, (annually reviewed)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5.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Process fast-track data requests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(ad hoc)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6.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Improve the INSPIRE Geoportal discoverability and </a:t>
                      </a:r>
                      <a:r>
                        <a:rPr lang="en-US" sz="1400" dirty="0" err="1">
                          <a:solidFill>
                            <a:schemeClr val="accent1"/>
                          </a:solidFill>
                        </a:rPr>
                        <a:t>visualisation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 of priority datasets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and provide statistics (continuous task in line with the INSPIRE Geoportal development and evolution - see action 2.4, estimated deadline: aligned with the INSPIRE Geoportal releases)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4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>
                          <a:solidFill>
                            <a:schemeClr val="accent3"/>
                          </a:solidFill>
                        </a:rPr>
                        <a:t>Prioritisation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 methodology and procedures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List of priority datasets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Documented data priorities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Dissemination of results and communication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Higher availability and visibility of priority datasets in the INSPIRE Geoportal</a:t>
                      </a:r>
                      <a:endParaRPr lang="de-DE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Organisational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set-up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Action wird geleitet durch DG ENV, ESTAT und EEA mit Unterstützung von JRC, Mitgliedstaaten und EU-KOM DGs. MIG und MIG-T werden regelmäßig informiert und beteiligt.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Es wird eine temporäre Arbeitsgruppe eingerichtet (Nachfolge MIWP 2016.5).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1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Zeitrahmen / 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bis 12/2024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409390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75F20B9-9554-46BD-A541-C78B14524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84B1EC-571D-4991-9D82-43D0D04BB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F127570-ED2F-4000-B619-D0B1BDD7C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058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008768434"/>
              </p:ext>
            </p:extLst>
          </p:nvPr>
        </p:nvGraphicFramePr>
        <p:xfrm>
          <a:off x="623888" y="1628775"/>
          <a:ext cx="10272712" cy="30835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Need-</a:t>
                      </a:r>
                      <a:r>
                        <a:rPr lang="de-DE" sz="1600" dirty="0" err="1"/>
                        <a:t>driven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data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prioritisation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Mitwirkungsziele GDI-DE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(was wollen wir erreichen?)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keine zusätzliche Komplexität schaffen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>
                          <a:solidFill>
                            <a:schemeClr val="accent3"/>
                          </a:solidFill>
                        </a:rPr>
                        <a:t>Ressourcen fokussieren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Anwendungsbeispiele durch Pilotprojekte generieren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81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Priorität GDI-DE 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(niedrig / mittel / hoch)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 mittel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5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Am 12.03.2021 nominiert (Fortführung der Beteiligung an MIWP 2016.5):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Marco Hohmann , Dr. Dirk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Hinterlang</a:t>
                      </a: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 , Daniela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Hogrebe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Vertretung erstmal so beibehalten und ggf. anpassen, wenn Beteiligung an Action 1.1 geklärt ist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AK INSPIRE und Kontaktstellen GDI-DE bei Bedarf einbeziehen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33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0EAEF5-87A5-4D21-9C94-14CE217851F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D1C6A4-9631-4E04-B8D8-B62DB7834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Areas of </a:t>
            </a:r>
            <a:r>
              <a:rPr lang="de-DE" dirty="0" err="1"/>
              <a:t>work</a:t>
            </a:r>
            <a:r>
              <a:rPr lang="de-DE" dirty="0"/>
              <a:t> und Actions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8A49EF7-4DBB-4FCC-938F-9E0DEBA76FD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438929487"/>
              </p:ext>
            </p:extLst>
          </p:nvPr>
        </p:nvGraphicFramePr>
        <p:xfrm>
          <a:off x="623888" y="1628775"/>
          <a:ext cx="10272712" cy="37896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03760">
                  <a:extLst>
                    <a:ext uri="{9D8B030D-6E8A-4147-A177-3AD203B41FA5}">
                      <a16:colId xmlns:a16="http://schemas.microsoft.com/office/drawing/2014/main" val="1363980819"/>
                    </a:ext>
                  </a:extLst>
                </a:gridCol>
                <a:gridCol w="7968952">
                  <a:extLst>
                    <a:ext uri="{9D8B030D-6E8A-4147-A177-3AD203B41FA5}">
                      <a16:colId xmlns:a16="http://schemas.microsoft.com/office/drawing/2014/main" val="663590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Roadmap </a:t>
                      </a:r>
                      <a:r>
                        <a:rPr lang="de-DE" sz="1600" dirty="0" err="1"/>
                        <a:t>for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priority-driven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implementation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1: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Identifying the flexibilities of the legal framework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, building on previous simplification efforts.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2: Develop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implementation maturity levels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based on the level of interoperability, data priorities and identified legal flexibility (incl. legal validation).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3: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Impact assessment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of the proposal on existing and future implementation.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4: Develop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good practices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to support a common understanding and facilitate a common implementation of the maturity levels.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Pilot the proposed maturity levels on selected data sets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.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5: Draft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guidance (legal, political, technical)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on application of maturity levels.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6: Gather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recommendations for future improvements to the legal framework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4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 priority- and case-driven, consistent and comparable INSPIRE implementation across Europe.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Compliant implementation maturity levels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for a more feasible and cost-effective implementation.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Implementation guidance. 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Organisational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set-up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Action wird geleitet durch DG ENV mit Unterstützung von MIG, MIG-T, EU-KOM DGs und EEA.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Es wird eine temporäre Arbeitsgruppe eingerichtet.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1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Zeitrahmen / 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bis 09/2022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3350335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75F20B9-9554-46BD-A541-C78B14524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84B1EC-571D-4991-9D82-43D0D04BB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F127570-ED2F-4000-B619-D0B1BDD7C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D8D6CE-6978-4763-BDFA-515F8910B2C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93CC39-1289-4751-82FA-B7B0DFD5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Beteiligung der GDI-DE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E4348AFB-F75A-4AEA-A8BC-475A303F14E6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039415498"/>
              </p:ext>
            </p:extLst>
          </p:nvPr>
        </p:nvGraphicFramePr>
        <p:xfrm>
          <a:off x="623888" y="1628775"/>
          <a:ext cx="10272712" cy="2352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3800">
                  <a:extLst>
                    <a:ext uri="{9D8B030D-6E8A-4147-A177-3AD203B41FA5}">
                      <a16:colId xmlns:a16="http://schemas.microsoft.com/office/drawing/2014/main" val="3804114067"/>
                    </a:ext>
                  </a:extLst>
                </a:gridCol>
                <a:gridCol w="7608912">
                  <a:extLst>
                    <a:ext uri="{9D8B030D-6E8A-4147-A177-3AD203B41FA5}">
                      <a16:colId xmlns:a16="http://schemas.microsoft.com/office/drawing/2014/main" val="2433179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Roadmap for priority-driven implementation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2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Mitwirkungsziele GDI-DE </a:t>
                      </a:r>
                      <a:br>
                        <a:rPr lang="de-DE" sz="16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(was wollen wir erreichen?)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Nutzbarkeit von INSPIRE-Daten verbessern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>
                          <a:solidFill>
                            <a:schemeClr val="accent3"/>
                          </a:solidFill>
                        </a:rPr>
                        <a:t>Umsetzung von INSPIRE nicht komplizierter, sondern einfacher machen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81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Priorität GDI-DE 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(niedrig / mittel / hoch)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niedrig-mittel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5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Beteiligung GDI-DE</a:t>
                      </a:r>
                    </a:p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(wer mit welcher Rolle?)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keine unmittelbare Beteiligung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Kst. GDI-DE beobachtet Aktivitäten über die MIG-T, bei Bedarf werden die Arbeitskreise</a:t>
                      </a:r>
                      <a:r>
                        <a:rPr lang="de-DE" sz="1600" baseline="0" dirty="0">
                          <a:solidFill>
                            <a:schemeClr val="accent3"/>
                          </a:solidFill>
                        </a:rPr>
                        <a:t> eingebunden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20708"/>
                  </a:ext>
                </a:extLst>
              </a:tr>
            </a:tbl>
          </a:graphicData>
        </a:graphic>
      </p:graphicFrame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76BE-644E-4E84-91DC-C9A2A9CE0C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A88DE2-7715-4DA9-BCF5-4C88EC1E9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0B49A-F9BC-4B27-BB79-D1D98FFE2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623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0EAEF5-87A5-4D21-9C94-14CE217851F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2: </a:t>
            </a:r>
            <a:r>
              <a:rPr lang="de-DE" dirty="0" err="1"/>
              <a:t>Towards</a:t>
            </a:r>
            <a:r>
              <a:rPr lang="de-DE" dirty="0"/>
              <a:t> a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D1C6A4-9631-4E04-B8D8-B62DB7834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Work Programme 2021-2024 &gt; Areas of </a:t>
            </a:r>
            <a:r>
              <a:rPr lang="de-DE" dirty="0" err="1"/>
              <a:t>work</a:t>
            </a:r>
            <a:r>
              <a:rPr lang="de-DE" dirty="0"/>
              <a:t> und Actions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8A49EF7-4DBB-4FCC-938F-9E0DEBA76FD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864187471"/>
              </p:ext>
            </p:extLst>
          </p:nvPr>
        </p:nvGraphicFramePr>
        <p:xfrm>
          <a:off x="623888" y="1628775"/>
          <a:ext cx="10272712" cy="3362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03760">
                  <a:extLst>
                    <a:ext uri="{9D8B030D-6E8A-4147-A177-3AD203B41FA5}">
                      <a16:colId xmlns:a16="http://schemas.microsoft.com/office/drawing/2014/main" val="1363980819"/>
                    </a:ext>
                  </a:extLst>
                </a:gridCol>
                <a:gridCol w="7968952">
                  <a:extLst>
                    <a:ext uri="{9D8B030D-6E8A-4147-A177-3AD203B41FA5}">
                      <a16:colId xmlns:a16="http://schemas.microsoft.com/office/drawing/2014/main" val="663590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Action 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/>
                        <a:t>Simplification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of</a:t>
                      </a:r>
                      <a:r>
                        <a:rPr lang="de-DE" sz="1600" dirty="0"/>
                        <a:t> INSPIRE </a:t>
                      </a:r>
                      <a:r>
                        <a:rPr lang="de-DE" sz="1600" dirty="0" err="1"/>
                        <a:t>implementation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1. Develop a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procedure and </a:t>
                      </a:r>
                      <a:r>
                        <a:rPr lang="en-US" sz="1400" dirty="0" err="1">
                          <a:solidFill>
                            <a:schemeClr val="accent1"/>
                          </a:solidFill>
                        </a:rPr>
                        <a:t>prioritisation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 for updates of INSPIRE artefacts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, e.g. Technical Guidelines, UML models, XML schemas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2.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Review and amendment of selected artefacts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. Priority would be given to TGs that have the highest impact on the implementation</a:t>
                      </a:r>
                    </a:p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Task 3.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Agree on a simplification approach for data-service linking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and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update the existing metadata TG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accordingly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4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Simplified, flexible and transparent approach for the update of the technical artefacts 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</a:rPr>
                        <a:t>in INSPIRE that also considers the support by software tools for both implementers and users.</a:t>
                      </a:r>
                      <a:endParaRPr lang="de-DE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Organisational </a:t>
                      </a:r>
                      <a:r>
                        <a:rPr lang="de-DE" sz="1600" dirty="0" err="1">
                          <a:solidFill>
                            <a:schemeClr val="accent3"/>
                          </a:solidFill>
                        </a:rPr>
                        <a:t>set-up</a:t>
                      </a:r>
                      <a:endParaRPr lang="de-DE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Action wird geleitet durch JRC mit Unterstützung von MIG-T, EU-KOM DGs und EEA.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Es werden temporäre Arbeitsgruppen und Experten-Netzwerke eingerichtet und bei Bedarf Ausschreibungen für bestimmte Aufgaben vorbereitet.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1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accent3"/>
                          </a:solidFill>
                        </a:rPr>
                        <a:t>Zeitrahmen / 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3"/>
                          </a:solidFill>
                        </a:rPr>
                        <a:t>bis 12/2024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89023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75F20B9-9554-46BD-A541-C78B14524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84B1EC-571D-4991-9D82-43D0D04BB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 Work Programme 2021-2024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F127570-ED2F-4000-B619-D0B1BDD7C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337950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AAD98F06-0A4B-4CF3-9A2F-414EEA89E4D5}" vid="{36817E32-F943-4D5E-95AD-971CF10F5329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AAD98F06-0A4B-4CF3-9A2F-414EEA89E4D5}" vid="{248E98BF-31CA-4A41-86A4-F30BAA9F5E71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Template_PPT_GDI-DE_de_16-9</Template>
  <TotalTime>0</TotalTime>
  <Words>3048</Words>
  <Application>Microsoft Office PowerPoint</Application>
  <PresentationFormat>Breitbild</PresentationFormat>
  <Paragraphs>424</Paragraphs>
  <Slides>26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INSPIRE Work Programme 2021-2024</vt:lpstr>
      <vt:lpstr>INSPIRE Work Programme 2021-2024</vt:lpstr>
      <vt:lpstr>INSPIRE Work Programme 2021-2024 &gt; Areas of work und Actions</vt:lpstr>
      <vt:lpstr>INSPIRE Work Programme 2021-2024 &gt; Beteiligung der GDI-DE</vt:lpstr>
      <vt:lpstr>INSPIRE Work Programme 2021-2024 &gt; Areas of work und Actions</vt:lpstr>
      <vt:lpstr>INSPIRE Work Programme 2021-2024 &gt; Beteiligung der GDI-DE</vt:lpstr>
      <vt:lpstr>INSPIRE Work Programme 2021-2024 &gt; Areas of work und Actions</vt:lpstr>
      <vt:lpstr>INSPIRE Work Programme 2021-2024 &gt; Beteiligung der GDI-DE</vt:lpstr>
      <vt:lpstr>INSPIRE Work Programme 2021-2024 &gt; Areas of work und Actions</vt:lpstr>
      <vt:lpstr>INSPIRE Work Programme 2021-2024 &gt; Beteiligung der GDI-DE</vt:lpstr>
      <vt:lpstr>INSPIRE Work Programme 2021-2024 &gt; Beteiligung der GDI-DE</vt:lpstr>
      <vt:lpstr>INSPIRE Work Programme 2021-2024 &gt; Areas of work und Actions</vt:lpstr>
      <vt:lpstr>INSPIRE Work Programme 2021-2024 &gt; Beteiligung der GDI-DE</vt:lpstr>
      <vt:lpstr>INSPIRE Work Programme 2021-2024 &gt; Areas of work und Actions</vt:lpstr>
      <vt:lpstr>INSPIRE Work Programme 2021-2024 &gt; Beteiligung der GDI-DE</vt:lpstr>
      <vt:lpstr>INSPIRE Work Programme 2021-2024 &gt; Status Actions</vt:lpstr>
      <vt:lpstr>INSPIRE Work Programme 2021-2024 &gt; Status Actions</vt:lpstr>
      <vt:lpstr>INSPIRE Work Programme 2021-2024 &gt; Status Actions </vt:lpstr>
      <vt:lpstr>INSPIRE Work Programme 2021-2024 &gt; Status Actions &gt; Action 2.2 &gt; As-is vs Harmonized - Lösungsansatz 1</vt:lpstr>
      <vt:lpstr>INSPIRE Work Programme 2021-2024 &gt; Status Actions &gt; Action 2.2 &gt; As-is vs Harmonized - Lösungsansatz 2</vt:lpstr>
      <vt:lpstr>INSPIRE Work Programme 2021-2024 &gt; Status Actions &gt; Action 2.2 &gt; As-is vs Harmonized - Lösungsansatz 3</vt:lpstr>
      <vt:lpstr>INSPIRE Work Programme 2021-2024 &gt; Status Actions &gt; Action 2.2</vt:lpstr>
      <vt:lpstr>INSPIRE Work Programme 2021-2024 &gt; Status Actions</vt:lpstr>
      <vt:lpstr>INSPIRE Work Programme 2021-2024 &gt; Status Actions</vt:lpstr>
      <vt:lpstr>INSPIRE Work Programme 2021-2024 &gt; Status Actions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Hogrebe, Daniela</dc:creator>
  <cp:lastModifiedBy>DE</cp:lastModifiedBy>
  <cp:revision>89</cp:revision>
  <cp:lastPrinted>1601-01-01T00:00:00Z</cp:lastPrinted>
  <dcterms:created xsi:type="dcterms:W3CDTF">2021-03-04T08:11:48Z</dcterms:created>
  <dcterms:modified xsi:type="dcterms:W3CDTF">2021-05-05T13:41:11Z</dcterms:modified>
</cp:coreProperties>
</file>