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6" r:id="rId2"/>
  </p:sldMasterIdLst>
  <p:notesMasterIdLst>
    <p:notesMasterId r:id="rId14"/>
  </p:notesMasterIdLst>
  <p:handoutMasterIdLst>
    <p:handoutMasterId r:id="rId15"/>
  </p:handoutMasterIdLst>
  <p:sldIdLst>
    <p:sldId id="276" r:id="rId3"/>
    <p:sldId id="278" r:id="rId4"/>
    <p:sldId id="279" r:id="rId5"/>
    <p:sldId id="280" r:id="rId6"/>
    <p:sldId id="282" r:id="rId7"/>
    <p:sldId id="283" r:id="rId8"/>
    <p:sldId id="284" r:id="rId9"/>
    <p:sldId id="285" r:id="rId10"/>
    <p:sldId id="286" r:id="rId11"/>
    <p:sldId id="287" r:id="rId12"/>
    <p:sldId id="277" r:id="rId13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151"/>
    <a:srgbClr val="007F7F"/>
    <a:srgbClr val="E8E8E8"/>
    <a:srgbClr val="8C8C8C"/>
    <a:srgbClr val="000000"/>
    <a:srgbClr val="CE0000"/>
    <a:srgbClr val="BD181D"/>
    <a:srgbClr val="3C3C3C"/>
    <a:srgbClr val="FFFFFF"/>
    <a:srgbClr val="2F1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0373" autoAdjust="0"/>
  </p:normalViewPr>
  <p:slideViewPr>
    <p:cSldViewPr>
      <p:cViewPr varScale="1">
        <p:scale>
          <a:sx n="86" d="100"/>
          <a:sy n="86" d="100"/>
        </p:scale>
        <p:origin x="282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388"/>
    </p:cViewPr>
  </p:sorterViewPr>
  <p:notesViewPr>
    <p:cSldViewPr>
      <p:cViewPr varScale="1">
        <p:scale>
          <a:sx n="82" d="100"/>
          <a:sy n="82" d="100"/>
        </p:scale>
        <p:origin x="301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7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Klicken Sie, um die Formate des Vorlagentextes zu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f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7504596-92EE-43E8-A6A3-6B6263B7F3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20"/>
          <a:stretch/>
        </p:blipFill>
        <p:spPr>
          <a:xfrm>
            <a:off x="0" y="1196752"/>
            <a:ext cx="12192000" cy="2852928"/>
          </a:xfrm>
          <a:prstGeom prst="rect">
            <a:avLst/>
          </a:prstGeom>
          <a:solidFill>
            <a:srgbClr val="007F7F"/>
          </a:solidFill>
        </p:spPr>
      </p:pic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639401" y="4149080"/>
            <a:ext cx="8993674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Formatvorlage des Untertitelmasters </a:t>
            </a:r>
            <a:br>
              <a:rPr lang="de-DE" dirty="0"/>
            </a:br>
            <a:r>
              <a:rPr lang="de-DE" dirty="0"/>
              <a:t>durch Klicken bearbeiten &gt;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1639402" y="5383906"/>
            <a:ext cx="8993674" cy="970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595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Koordinierungsstelle GDI-DE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4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38873" y="5733256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&lt;Referent/in&gt;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83C78BB-9FB7-4777-A489-288571134E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&lt; Formatvorlage des Titels bearbeiten &gt;</a:t>
            </a:r>
          </a:p>
        </p:txBody>
      </p:sp>
    </p:spTree>
    <p:extLst>
      <p:ext uri="{BB962C8B-B14F-4D97-AF65-F5344CB8AC3E}">
        <p14:creationId xmlns:p14="http://schemas.microsoft.com/office/powerpoint/2010/main" val="208962741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">
            <a:extLst>
              <a:ext uri="{FF2B5EF4-FFF2-40B4-BE49-F238E27FC236}">
                <a16:creationId xmlns:a16="http://schemas.microsoft.com/office/drawing/2014/main" id="{D3390E5C-09EB-4F9D-BBF6-957B3A7587C6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196976"/>
            <a:ext cx="12192000" cy="2877168"/>
          </a:xfrm>
          <a:prstGeom prst="rect">
            <a:avLst/>
          </a:prstGeom>
          <a:solidFill>
            <a:srgbClr val="E8E8E8"/>
          </a:solidFill>
        </p:spPr>
        <p:txBody>
          <a:bodyPr lIns="90000"/>
          <a:lstStyle>
            <a:lvl1pPr>
              <a:defRPr sz="1400"/>
            </a:lvl1pPr>
          </a:lstStyle>
          <a:p>
            <a:r>
              <a:rPr lang="de-DE" dirty="0"/>
              <a:t>&lt; Platzhalter Bild &gt;</a:t>
            </a:r>
          </a:p>
        </p:txBody>
      </p:sp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639401" y="4149080"/>
            <a:ext cx="8993674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Formatvorlage des Untertitelmasters </a:t>
            </a:r>
            <a:br>
              <a:rPr lang="de-DE" dirty="0"/>
            </a:br>
            <a:r>
              <a:rPr lang="de-DE" dirty="0"/>
              <a:t>durch Klicken bearbeiten &gt;</a:t>
            </a: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38873" y="5733256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&lt;Referent/in&gt;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83C78BB-9FB7-4777-A489-288571134E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&lt; Formatvorlage des Titels bearbeiten &gt;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B7011760-AF12-4EB8-BB21-F84A296668DF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8976891" y="4941169"/>
            <a:ext cx="1656184" cy="1656000"/>
          </a:xfrm>
          <a:prstGeom prst="rect">
            <a:avLst/>
          </a:prstGeom>
          <a:blipFill dpi="0" rotWithShape="1">
            <a:blip r:embed="rId2">
              <a:biLevel thresh="25000"/>
            </a:blip>
            <a:srcRect/>
            <a:stretch>
              <a:fillRect/>
            </a:stretch>
          </a:blipFill>
        </p:spPr>
        <p:txBody>
          <a:bodyPr lIns="90000" anchor="ctr">
            <a:normAutofit/>
          </a:bodyPr>
          <a:lstStyle>
            <a:lvl1pPr algn="ctr">
              <a:defRPr sz="1400"/>
            </a:lvl1pPr>
          </a:lstStyle>
          <a:p>
            <a:r>
              <a:rPr lang="de-DE" dirty="0"/>
              <a:t>&lt; Platzhalter für alternatives Logo 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CB2B9906-D90C-4E36-BAEA-017C483F1EF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38873" y="5427118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595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Behörde/Dienststelle eingeben</a:t>
            </a:r>
            <a:r>
              <a:rPr lang="de-DE" dirty="0"/>
              <a:t>&gt;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12F499A-0853-4D1C-AF32-F3FC46659DF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38873" y="6376052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&lt;Internetseite/n eingeben&gt;</a:t>
            </a:r>
          </a:p>
        </p:txBody>
      </p:sp>
    </p:spTree>
    <p:extLst>
      <p:ext uri="{BB962C8B-B14F-4D97-AF65-F5344CB8AC3E}">
        <p14:creationId xmlns:p14="http://schemas.microsoft.com/office/powerpoint/2010/main" val="62635904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tzte Seite fix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AF1B0EF4-0B49-4D3C-A47C-B763467E43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97" b="106"/>
          <a:stretch/>
        </p:blipFill>
        <p:spPr>
          <a:xfrm>
            <a:off x="0" y="1196752"/>
            <a:ext cx="12192000" cy="2846881"/>
          </a:xfrm>
          <a:prstGeom prst="rect">
            <a:avLst/>
          </a:prstGeom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5045A73B-D045-4962-B75F-DF692352EA78}"/>
              </a:ext>
            </a:extLst>
          </p:cNvPr>
          <p:cNvSpPr>
            <a:spLocks noGrp="1"/>
          </p:cNvSpPr>
          <p:nvPr userDrawn="1"/>
        </p:nvSpPr>
        <p:spPr>
          <a:xfrm>
            <a:off x="1631950" y="4037300"/>
            <a:ext cx="9793816" cy="2488045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b="1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Koordinierungsstelle GDI-DE 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Bundesamt für Kartographie und Geodäsie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Richard-Strauß-Allee 11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60598 Frankfurt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Kontakt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mail@gdi-de.org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Tel. +49 (0) 69 6333-258</a:t>
            </a: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2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1216DE66-2B67-4B5D-BD94-7103D937C7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Kompetenz durch</a:t>
            </a:r>
            <a:br>
              <a:rPr lang="de-DE" dirty="0"/>
            </a:br>
            <a:r>
              <a:rPr lang="de-DE" dirty="0"/>
              <a:t>Kooperation</a:t>
            </a:r>
          </a:p>
        </p:txBody>
      </p:sp>
    </p:spTree>
    <p:extLst>
      <p:ext uri="{BB962C8B-B14F-4D97-AF65-F5344CB8AC3E}">
        <p14:creationId xmlns:p14="http://schemas.microsoft.com/office/powerpoint/2010/main" val="39843348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83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tzte Seite individuell ( 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>
            <a:extLst>
              <a:ext uri="{FF2B5EF4-FFF2-40B4-BE49-F238E27FC236}">
                <a16:creationId xmlns:a16="http://schemas.microsoft.com/office/drawing/2014/main" id="{1CB1D2A5-9DDF-488A-92B3-437BF3AC0935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196976"/>
            <a:ext cx="12192000" cy="2877168"/>
          </a:xfrm>
          <a:prstGeom prst="rect">
            <a:avLst/>
          </a:prstGeom>
          <a:solidFill>
            <a:srgbClr val="E8E8E8"/>
          </a:solidFill>
        </p:spPr>
        <p:txBody>
          <a:bodyPr lIns="90000"/>
          <a:lstStyle>
            <a:lvl1pPr>
              <a:defRPr sz="1400"/>
            </a:lvl1pPr>
          </a:lstStyle>
          <a:p>
            <a:r>
              <a:rPr lang="de-DE" dirty="0"/>
              <a:t>&lt; Platzhalter Bild &gt;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B8C437F-88A1-424A-B09C-B2ABF152DD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49093" y="1412875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/>
          <a:lstStyle>
            <a:lvl1pPr marL="0" indent="0">
              <a:defRPr sz="4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&lt; Formatvorlage bearbeiten &gt;</a:t>
            </a:r>
          </a:p>
        </p:txBody>
      </p:sp>
      <p:sp>
        <p:nvSpPr>
          <p:cNvPr id="11" name="Textplatzhalter 12">
            <a:extLst>
              <a:ext uri="{FF2B5EF4-FFF2-40B4-BE49-F238E27FC236}">
                <a16:creationId xmlns:a16="http://schemas.microsoft.com/office/drawing/2014/main" id="{336DCACB-0246-4645-A9BD-104939EBEA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29916" y="5545513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 eingeben&gt;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727A9528-3BF1-48DE-9400-BFA8A8A7FD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29916" y="5783617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&lt;E-Mail eingeben&gt;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AA0EC55B-3FA4-4B4F-AA20-F0C8299ADD7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29916" y="6021721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&lt;Telefon eingeben&gt;</a:t>
            </a:r>
          </a:p>
        </p:txBody>
      </p:sp>
      <p:sp>
        <p:nvSpPr>
          <p:cNvPr id="14" name="Bildplatzhalter 2">
            <a:extLst>
              <a:ext uri="{FF2B5EF4-FFF2-40B4-BE49-F238E27FC236}">
                <a16:creationId xmlns:a16="http://schemas.microsoft.com/office/drawing/2014/main" id="{1B6119B0-4372-4BED-B011-D82398F8265E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8976891" y="4941169"/>
            <a:ext cx="1656184" cy="1656000"/>
          </a:xfrm>
          <a:prstGeom prst="rect">
            <a:avLst/>
          </a:prstGeom>
          <a:blipFill dpi="0" rotWithShape="1">
            <a:blip r:embed="rId2">
              <a:biLevel thresh="25000"/>
            </a:blip>
            <a:srcRect/>
            <a:stretch>
              <a:fillRect/>
            </a:stretch>
          </a:blipFill>
        </p:spPr>
        <p:txBody>
          <a:bodyPr lIns="90000" anchor="ctr">
            <a:normAutofit/>
          </a:bodyPr>
          <a:lstStyle>
            <a:lvl1pPr algn="ctr">
              <a:defRPr sz="1400"/>
            </a:lvl1pPr>
          </a:lstStyle>
          <a:p>
            <a:r>
              <a:rPr lang="de-DE" dirty="0"/>
              <a:t>&lt; Platzhalter für alternatives Logo &gt;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E231F4B5-11AA-49A0-9827-1E22D975DDD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29916" y="4274068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="1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&lt;Behörde eingeben&gt;</a:t>
            </a:r>
          </a:p>
        </p:txBody>
      </p:sp>
      <p:sp>
        <p:nvSpPr>
          <p:cNvPr id="16" name="Textplatzhalter 12">
            <a:extLst>
              <a:ext uri="{FF2B5EF4-FFF2-40B4-BE49-F238E27FC236}">
                <a16:creationId xmlns:a16="http://schemas.microsoft.com/office/drawing/2014/main" id="{D7064127-56CF-464D-A051-AF88D84A600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29916" y="4481859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&lt;Referat/Abteilung eingeben&gt;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F51D7759-B27E-4B41-81A2-5B7105BABAB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29916" y="4689650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&lt;Straße eingeben&gt;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2F9E1906-D644-4FDE-ABAB-3CEA92E76B0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629916" y="4897442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&lt;PLZ/Ort eingeben&gt;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5B8DF464-E2BE-45A0-B48D-92F7F74F3B6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29916" y="6350194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&lt;Internetseite/n eingeben&gt;</a:t>
            </a:r>
          </a:p>
        </p:txBody>
      </p:sp>
    </p:spTree>
    <p:extLst>
      <p:ext uri="{BB962C8B-B14F-4D97-AF65-F5344CB8AC3E}">
        <p14:creationId xmlns:p14="http://schemas.microsoft.com/office/powerpoint/2010/main" val="1700795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8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Überschrift - 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709141"/>
          </a:xfrm>
          <a:prstGeom prst="rect">
            <a:avLst/>
          </a:prstGeom>
          <a:noFill/>
        </p:spPr>
        <p:txBody>
          <a:bodyPr anchor="t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BD181D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C0EDBBF9-EF92-4C6E-821B-7D99D854A99E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7" y="1628776"/>
            <a:ext cx="10272713" cy="4752974"/>
          </a:xfrm>
          <a:prstGeom prst="rect">
            <a:avLst/>
          </a:prstGeom>
        </p:spPr>
        <p:txBody>
          <a:bodyPr/>
          <a:lstStyle>
            <a:lvl1pPr marL="2667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100000"/>
              <a:buFont typeface="Wingdings" panose="05000000000000000000" pitchFamily="2" charset="2"/>
              <a:buNone/>
              <a:tabLst/>
              <a:defRPr sz="1800">
                <a:solidFill>
                  <a:srgbClr val="000000"/>
                </a:solidFill>
                <a:latin typeface="+mn-lt"/>
              </a:defRPr>
            </a:lvl2pPr>
            <a:lvl3pPr marL="5334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723900" indent="-1905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533400" indent="-2667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33665678-0B52-4588-B14D-01593641598B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D9A08CC-8CB4-428C-9DCB-383EB518F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23157375-5640-4DAD-8F4D-04C2093047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DA138F69-72B6-494E-A5CD-798A7F386B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Weitere Aktivitäten der MIG-T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32840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3B65969B-3340-4393-8494-7B3EA2BFB7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258DF8F4-0346-445B-854E-349681E79E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5C551F9-4969-456D-AA49-ED9B26645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Weitere Aktivitäten der MIG-T</a:t>
            </a:r>
            <a:endParaRPr lang="de-DE" dirty="0"/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7C86A1DA-785B-42D9-87C5-F75FFE83EA8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8" y="1628775"/>
            <a:ext cx="10272712" cy="4752975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327390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9">
            <a:extLst>
              <a:ext uri="{FF2B5EF4-FFF2-40B4-BE49-F238E27FC236}">
                <a16:creationId xmlns:a16="http://schemas.microsoft.com/office/drawing/2014/main" id="{C7DE7D33-19D3-4836-9D22-46C842FE72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FCA7B75E-42C6-4BFE-9C4F-C7F7A3B8723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967663" y="1628774"/>
            <a:ext cx="2928937" cy="360000"/>
          </a:xfrm>
          <a:prstGeom prst="rect">
            <a:avLst/>
          </a:prstGeom>
          <a:solidFill>
            <a:srgbClr val="007F7F"/>
          </a:solidFill>
        </p:spPr>
        <p:txBody>
          <a:bodyPr anchor="ctr" anchorCtr="0"/>
          <a:lstStyle>
            <a:lvl1pPr marL="0" indent="0">
              <a:lnSpc>
                <a:spcPct val="100000"/>
              </a:lnSpc>
              <a:spcBef>
                <a:spcPts val="600"/>
              </a:spcBef>
              <a:defRPr sz="1400" b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265113" indent="-265113">
              <a:lnSpc>
                <a:spcPct val="125000"/>
              </a:lnSpc>
              <a:spcBef>
                <a:spcPts val="600"/>
              </a:spcBef>
              <a:buClr>
                <a:srgbClr val="BD1B1B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2pPr>
            <a:lvl3pPr marL="538163" indent="-273050">
              <a:lnSpc>
                <a:spcPct val="125000"/>
              </a:lnSpc>
              <a:spcBef>
                <a:spcPts val="600"/>
              </a:spcBef>
              <a:buClr>
                <a:srgbClr val="BD1B1B"/>
              </a:buClr>
              <a:buSzPct val="90000"/>
              <a:buFont typeface="Wingdings" pitchFamily="2" charset="2"/>
              <a:buChar char="§"/>
              <a:defRPr sz="1400">
                <a:latin typeface="Calibri" panose="020F0502020204030204" pitchFamily="34" charset="0"/>
              </a:defRPr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4pPr>
            <a:lvl5pPr marL="803275" indent="0">
              <a:buClr>
                <a:srgbClr val="991414"/>
              </a:buClr>
              <a:buSzPct val="90000"/>
              <a:buFont typeface="Wingdings" pitchFamily="2" charset="2"/>
              <a:buNone/>
              <a:defRPr sz="14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de-DE" dirty="0">
                <a:cs typeface="Calibri" panose="020F0502020204030204" pitchFamily="34" charset="0"/>
              </a:rPr>
              <a:t>Textmasterformat bearbeiten</a:t>
            </a:r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A271F587-D1BA-40E4-9BC6-A08B450B7B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3888" y="1628776"/>
            <a:ext cx="7200000" cy="47529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5FCB7D8D-1E52-4896-82AC-3073E0978A6E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4E32CF21-6604-453A-B920-2DFFEC6CCD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92E45FE2-3A23-49AF-A8FF-382570F1CF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D94D564B-EBB1-4020-BE80-E86F0EDEB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Weitere Aktivitäten der MIG-T</a:t>
            </a:r>
            <a:endParaRPr lang="de-DE" dirty="0"/>
          </a:p>
        </p:txBody>
      </p:sp>
      <p:sp>
        <p:nvSpPr>
          <p:cNvPr id="14" name="Inhaltsplatzhalter 11">
            <a:extLst>
              <a:ext uri="{FF2B5EF4-FFF2-40B4-BE49-F238E27FC236}">
                <a16:creationId xmlns:a16="http://schemas.microsoft.com/office/drawing/2014/main" id="{7218AA37-05A2-402D-A4AA-04B5D50E3641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67663" y="2061750"/>
            <a:ext cx="2928937" cy="432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>
              <a:defRPr/>
            </a:lvl2pPr>
          </a:lstStyle>
          <a:p>
            <a:pPr lvl="0"/>
            <a:r>
              <a:rPr lang="de-DE" dirty="0"/>
              <a:t>Textmasterformat bearbeiten</a:t>
            </a:r>
          </a:p>
          <a:p>
            <a:pPr marL="285750" indent="-285750">
              <a:buClr>
                <a:srgbClr val="007F7F"/>
              </a:buClr>
              <a:buFont typeface="Wingdings" panose="05000000000000000000" pitchFamily="2" charset="2"/>
              <a:buChar char="§"/>
            </a:pPr>
            <a:r>
              <a:rPr lang="de-DE" dirty="0"/>
              <a:t>Zweite Ebene</a:t>
            </a:r>
          </a:p>
          <a:p>
            <a:pPr marL="285750" indent="-285750">
              <a:buClr>
                <a:srgbClr val="007F7F"/>
              </a:buClr>
              <a:buFont typeface="Wingdings" panose="05000000000000000000" pitchFamily="2" charset="2"/>
              <a:buChar char="§"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14983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929" userDrawn="1">
          <p15:clr>
            <a:srgbClr val="FBAE40"/>
          </p15:clr>
        </p15:guide>
        <p15:guide id="2" pos="501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9">
            <a:extLst>
              <a:ext uri="{FF2B5EF4-FFF2-40B4-BE49-F238E27FC236}">
                <a16:creationId xmlns:a16="http://schemas.microsoft.com/office/drawing/2014/main" id="{D4ADBC81-D85A-409A-8ED4-C7991EA1D5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61094E4-1D5A-41A8-9D0E-F35673491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32CF912-C7B5-4323-AC37-96344FEFD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1468BEC-9AAF-42AF-8DBE-7F5DF1EFF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Weitere Aktivitäten der MIG-T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740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hyperlink" Target="http://creativecommons.org/licenses/by-sa/3.0/de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hyperlink" Target="http://creativecommons.org/licenses/by-sa/3.0/de/" TargetMode="Externa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6CEC389-D502-45AF-BB77-25381E1CA0E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52" y="21383"/>
            <a:ext cx="4025427" cy="835429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060A489-7C8B-46D2-803E-24C5E7C0C25C}"/>
              </a:ext>
            </a:extLst>
          </p:cNvPr>
          <p:cNvSpPr/>
          <p:nvPr userDrawn="1"/>
        </p:nvSpPr>
        <p:spPr bwMode="auto">
          <a:xfrm>
            <a:off x="0" y="836712"/>
            <a:ext cx="12192000" cy="360000"/>
          </a:xfrm>
          <a:prstGeom prst="rect">
            <a:avLst/>
          </a:prstGeom>
          <a:solidFill>
            <a:srgbClr val="BD18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pic>
        <p:nvPicPr>
          <p:cNvPr id="6" name="Grafik 5" descr="by-sa.png">
            <a:hlinkClick r:id="rId7"/>
            <a:extLst>
              <a:ext uri="{FF2B5EF4-FFF2-40B4-BE49-F238E27FC236}">
                <a16:creationId xmlns:a16="http://schemas.microsoft.com/office/drawing/2014/main" id="{BE6E6EEB-FEA4-422C-90A6-A34A7D739D5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0532028" y="6628305"/>
            <a:ext cx="364572" cy="1283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703" r:id="rId2"/>
    <p:sldLayoutId id="2147483697" r:id="rId3"/>
    <p:sldLayoutId id="2147483671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2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211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pos="6698" userDrawn="1">
          <p15:clr>
            <a:srgbClr val="F26B43"/>
          </p15:clr>
        </p15:guide>
        <p15:guide id="5" orient="horz" pos="436" userDrawn="1">
          <p15:clr>
            <a:srgbClr val="F26B43"/>
          </p15:clr>
        </p15:guide>
        <p15:guide id="7" pos="1028" userDrawn="1">
          <p15:clr>
            <a:srgbClr val="F26B43"/>
          </p15:clr>
        </p15:guide>
        <p15:guide id="8" orient="horz" pos="415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C9019793-257F-4EC6-A568-50E0F22DA0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060A489-7C8B-46D2-803E-24C5E7C0C25C}"/>
              </a:ext>
            </a:extLst>
          </p:cNvPr>
          <p:cNvSpPr/>
          <p:nvPr userDrawn="1"/>
        </p:nvSpPr>
        <p:spPr bwMode="auto">
          <a:xfrm>
            <a:off x="0" y="260680"/>
            <a:ext cx="12192000" cy="360000"/>
          </a:xfrm>
          <a:prstGeom prst="rect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9B1C152-CC33-4849-A75C-4F82F34B2874}"/>
              </a:ext>
            </a:extLst>
          </p:cNvPr>
          <p:cNvCxnSpPr>
            <a:cxnSpLocks/>
          </p:cNvCxnSpPr>
          <p:nvPr userDrawn="1"/>
        </p:nvCxnSpPr>
        <p:spPr>
          <a:xfrm>
            <a:off x="11002820" y="726038"/>
            <a:ext cx="0" cy="151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13">
            <a:extLst>
              <a:ext uri="{FF2B5EF4-FFF2-40B4-BE49-F238E27FC236}">
                <a16:creationId xmlns:a16="http://schemas.microsoft.com/office/drawing/2014/main" id="{7B362052-E1FE-4760-A26E-5B90A888A21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6525344"/>
            <a:ext cx="11234176" cy="0"/>
          </a:xfrm>
          <a:prstGeom prst="line">
            <a:avLst/>
          </a:prstGeom>
          <a:noFill/>
          <a:ln w="6350" algn="ctr">
            <a:solidFill>
              <a:srgbClr val="8C8C8C"/>
            </a:solidFill>
            <a:round/>
            <a:headEnd/>
            <a:tailEnd/>
          </a:ln>
        </p:spPr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9F8AA21A-FA7A-41E5-951A-31F63CFE06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752" r="6941"/>
          <a:stretch/>
        </p:blipFill>
        <p:spPr>
          <a:xfrm>
            <a:off x="10896600" y="6405040"/>
            <a:ext cx="960438" cy="454604"/>
          </a:xfrm>
          <a:prstGeom prst="rect">
            <a:avLst/>
          </a:prstGeom>
          <a:solidFill>
            <a:srgbClr val="FFFFFF"/>
          </a:solidFill>
        </p:spPr>
      </p:pic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2C9BBDD6-30CF-4191-A004-5D215582CE98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7AA22AE-5CEE-4D0B-9C81-7AE9FFE38C2D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E082E07B-C17B-464B-819B-D7231769C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48309403-7269-4A73-BF0B-041D09A36A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Weitere Aktivitäten der MIG-T</a:t>
            </a:r>
            <a:endParaRPr lang="de-DE" dirty="0"/>
          </a:p>
        </p:txBody>
      </p:sp>
      <p:pic>
        <p:nvPicPr>
          <p:cNvPr id="15" name="Grafik 14" descr="by-sa.png">
            <a:hlinkClick r:id="rId7"/>
            <a:extLst>
              <a:ext uri="{FF2B5EF4-FFF2-40B4-BE49-F238E27FC236}">
                <a16:creationId xmlns:a16="http://schemas.microsoft.com/office/drawing/2014/main" id="{4F084951-9886-4459-9749-76CC85CEF04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0532028" y="6628305"/>
            <a:ext cx="364572" cy="12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1" r:id="rId2"/>
    <p:sldLayoutId id="2147483692" r:id="rId3"/>
    <p:sldLayoutId id="2147483693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18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" pos="3613" userDrawn="1">
          <p15:clr>
            <a:srgbClr val="F26B43"/>
          </p15:clr>
        </p15:guide>
        <p15:guide id="5" orient="horz" pos="527" userDrawn="1">
          <p15:clr>
            <a:srgbClr val="F26B43"/>
          </p15:clr>
        </p15:guide>
        <p15:guide id="7" pos="6864" userDrawn="1">
          <p15:clr>
            <a:srgbClr val="F26B43"/>
          </p15:clr>
        </p15:guide>
        <p15:guide id="9" orient="horz" pos="4020" userDrawn="1">
          <p15:clr>
            <a:srgbClr val="F26B43"/>
          </p15:clr>
        </p15:guide>
        <p15:guide id="10" pos="393" userDrawn="1">
          <p15:clr>
            <a:srgbClr val="F26B43"/>
          </p15:clr>
        </p15:guide>
        <p15:guide id="11" pos="3659" userDrawn="1">
          <p15:clr>
            <a:srgbClr val="F26B43"/>
          </p15:clr>
        </p15:guide>
        <p15:guide id="12" pos="3568" userDrawn="1">
          <p15:clr>
            <a:srgbClr val="F26B43"/>
          </p15:clr>
        </p15:guide>
        <p15:guide id="13" orient="horz" pos="981" userDrawn="1">
          <p15:clr>
            <a:srgbClr val="F26B43"/>
          </p15:clr>
        </p15:guide>
        <p15:guide id="14" orient="horz" pos="102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github.com/INSPIRE-MIF/helpdesk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INSPIRE-MIF/gp-coverage-encoding" TargetMode="External"/><Relationship Id="rId3" Type="http://schemas.openxmlformats.org/officeDocument/2006/relationships/hyperlink" Target="https://inspire.ec.europa.eu/good-practice/sdmx-human-health-and-population-distribution" TargetMode="External"/><Relationship Id="rId7" Type="http://schemas.openxmlformats.org/officeDocument/2006/relationships/hyperlink" Target="https://github.com/INSPIRE-MIF/gp-data-download-wms" TargetMode="External"/><Relationship Id="rId2" Type="http://schemas.openxmlformats.org/officeDocument/2006/relationships/hyperlink" Target="https://inspire.ec.europa.eu/good-practice/geodcat-ap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github.com/INSPIRE-MIF/gp-single-access-point" TargetMode="External"/><Relationship Id="rId11" Type="http://schemas.openxmlformats.org/officeDocument/2006/relationships/image" Target="../media/image12.jpeg"/><Relationship Id="rId5" Type="http://schemas.openxmlformats.org/officeDocument/2006/relationships/hyperlink" Target="https://github.com/INSPIRE-MIF/gp-ogc-sensorthings-api" TargetMode="External"/><Relationship Id="rId10" Type="http://schemas.openxmlformats.org/officeDocument/2006/relationships/hyperlink" Target="https://github.com/INSPIRE-MIF/gp-data-service-linking-simplification" TargetMode="External"/><Relationship Id="rId4" Type="http://schemas.openxmlformats.org/officeDocument/2006/relationships/hyperlink" Target="https://github.com/INSPIRE-MIF/gp-ogc-api-features" TargetMode="External"/><Relationship Id="rId9" Type="http://schemas.openxmlformats.org/officeDocument/2006/relationships/hyperlink" Target="https://github.com/INSPIRE-MIF/gp-geopackage-encoding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taging-inspire-validator.eu-west-1.elasticbeanstalk.com/etf-webapp/" TargetMode="External"/><Relationship Id="rId2" Type="http://schemas.openxmlformats.org/officeDocument/2006/relationships/hyperlink" Target="https://github.com/INSPIRE-MIF/helpdesk-validator/issues/336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github.com/INSPIRE-MIF/helpdesk-validator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inspire-regadmin.jrc.ec.europa.eu/ror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github.com/INSPIRE-MIF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github.com/INSPIRE-MIF/helpdesk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>
            <a:extLst>
              <a:ext uri="{FF2B5EF4-FFF2-40B4-BE49-F238E27FC236}">
                <a16:creationId xmlns:a16="http://schemas.microsoft.com/office/drawing/2014/main" id="{0B2CD1B3-0BE8-4A61-9377-ED282A6A9D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INSPIRE-Infoveranstaltung, 06.05.2021</a:t>
            </a:r>
          </a:p>
          <a:p>
            <a:r>
              <a:rPr lang="de-DE" dirty="0"/>
              <a:t>TOP 4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D8B6AA8-96D7-468B-8507-E141F80C5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Andreas von Dömming | Daniela Hogrebe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844D60-78B0-4134-A15A-7348EE547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9093" y="1411729"/>
            <a:ext cx="9000000" cy="1800000"/>
          </a:xfrm>
        </p:spPr>
        <p:txBody>
          <a:bodyPr/>
          <a:lstStyle/>
          <a:p>
            <a:r>
              <a:rPr lang="de-DE" dirty="0"/>
              <a:t>Weitere Aktivitäten der MIG-T</a:t>
            </a:r>
          </a:p>
        </p:txBody>
      </p:sp>
    </p:spTree>
    <p:extLst>
      <p:ext uri="{BB962C8B-B14F-4D97-AF65-F5344CB8AC3E}">
        <p14:creationId xmlns:p14="http://schemas.microsoft.com/office/powerpoint/2010/main" val="1262656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1275FB8-ED8C-4C15-B95E-3E0EC78407C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>
                <a:hlinkClick r:id="rId2"/>
              </a:rPr>
              <a:t>https://github.com/INSPIRE-MIF/helpdesk</a:t>
            </a:r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3C6D1EF-757B-4FC0-AD8D-3BC0F00A8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Aktivitäten der MIG-T &gt; INSPIRE Helpdesk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68F8E56-C1C4-4926-BD7F-09889C361B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10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3509A83-EC4D-46A7-B35B-F79C8FCBC6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B3306AA-09E2-46CC-954D-1414BF4029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Weitere Aktivitäten der MIG-T</a:t>
            </a:r>
            <a:endParaRPr lang="de-DE" dirty="0"/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7751A7AA-DF99-4142-BFDE-096444C32E53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98551" y="1628775"/>
            <a:ext cx="10123386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741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C44DB9-77E1-4975-994C-5122AAB1BF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Kompetenz durch </a:t>
            </a:r>
            <a:br>
              <a:rPr lang="de-DE" dirty="0"/>
            </a:br>
            <a:r>
              <a:rPr lang="de-DE" dirty="0"/>
              <a:t>Kooperation</a:t>
            </a:r>
          </a:p>
        </p:txBody>
      </p:sp>
    </p:spTree>
    <p:extLst>
      <p:ext uri="{BB962C8B-B14F-4D97-AF65-F5344CB8AC3E}">
        <p14:creationId xmlns:p14="http://schemas.microsoft.com/office/powerpoint/2010/main" val="1285306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90EE9C1-86A7-4781-B70D-1BE4F320C7F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In TOP 4 möchten wir…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409985D-BF31-43F0-A44C-C621D1CAD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Aktivitäten der MIG-T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A33552A-30DA-4A92-839C-A52B90FCBD7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/>
            <a:r>
              <a:rPr lang="de-DE" dirty="0"/>
              <a:t>… Sie über die weiteren Aktivitäten der MIG-T informieren. 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/>
              <a:t>Wir gehen dabei näher ein auf: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GAIA-X und INSPIRE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Status INSPIRE </a:t>
            </a:r>
            <a:r>
              <a:rPr lang="de-DE" dirty="0" err="1"/>
              <a:t>Good</a:t>
            </a:r>
            <a:r>
              <a:rPr lang="de-DE" dirty="0"/>
              <a:t> Practices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Neues zu den INSPIRE-Komponenten (Geoportal, </a:t>
            </a:r>
            <a:r>
              <a:rPr lang="de-DE" dirty="0" err="1"/>
              <a:t>Validator</a:t>
            </a:r>
            <a:r>
              <a:rPr lang="de-DE" dirty="0"/>
              <a:t>, Registry)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INSPIRE Helpdesk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0E65C3B-2906-4527-B707-CD171E0197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4FF0294-6A07-4F70-A2B0-DFE76B0E658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AA10DB0-F52E-46CC-9CF5-120810A9EE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Weitere Aktivitäten der MIG-T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55AAADC-A7F2-417F-8227-889A14D630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255" y="4239895"/>
            <a:ext cx="3226345" cy="197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424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1275FB8-ED8C-4C15-B95E-3E0EC78407C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GAIA-X Workshop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3C6D1EF-757B-4FC0-AD8D-3BC0F00A8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Aktivitäten der MIG-T &gt; GAIA-X und INSPIRE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418987-28C0-44E1-B2EE-19833B73863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/>
            <a:r>
              <a:rPr lang="de-DE" dirty="0"/>
              <a:t>Planung GAIA-X / INSPIRE Workshop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Ziel: Erkundung von Synergien zwischen INSPIRE und GAIA-X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Wird als Lunch2Lunch-Format geplant, also zwei halbtägige Veranstaltungen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Genaue Termine müssen noch festgelegt werden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68F8E56-C1C4-4926-BD7F-09889C361B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3509A83-EC4D-46A7-B35B-F79C8FCBC6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B3306AA-09E2-46CC-954D-1414BF4029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Weitere Aktivitäten der MIG-T</a:t>
            </a:r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78507400-7A83-4FB0-A49C-76039C7444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425" y="4123133"/>
            <a:ext cx="943107" cy="952633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E0A551E9-572E-45B8-A891-63D0BC1D11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3453" y="4039911"/>
            <a:ext cx="847725" cy="1152525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3FC949F4-57D2-4891-8AE9-5EEBCD84A9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2064" y="4077072"/>
            <a:ext cx="4150436" cy="1078204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664750F1-C412-49B8-8562-59F7AC1352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418" y="3995494"/>
            <a:ext cx="3744416" cy="107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010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1275FB8-ED8C-4C15-B95E-3E0EC78407C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Status INSPIRE </a:t>
            </a:r>
            <a:r>
              <a:rPr lang="de-DE" dirty="0" err="1"/>
              <a:t>Good</a:t>
            </a:r>
            <a:r>
              <a:rPr lang="de-DE" dirty="0"/>
              <a:t>-Practice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3C6D1EF-757B-4FC0-AD8D-3BC0F00A8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Aktivitäten der MIG-T &gt; INSPIRE </a:t>
            </a:r>
            <a:r>
              <a:rPr lang="de-DE" dirty="0" err="1"/>
              <a:t>Good</a:t>
            </a:r>
            <a:r>
              <a:rPr lang="de-DE" dirty="0"/>
              <a:t> Practices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418987-28C0-44E1-B2EE-19833B73863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sz="2000" b="1" dirty="0"/>
              <a:t>Verabschiedete </a:t>
            </a:r>
            <a:r>
              <a:rPr lang="de-DE" sz="2000" b="1" dirty="0" err="1"/>
              <a:t>Good</a:t>
            </a:r>
            <a:r>
              <a:rPr lang="de-DE" sz="2000" b="1" dirty="0"/>
              <a:t>-Practice-Dokumente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hlinkClick r:id="rId2"/>
              </a:rPr>
              <a:t>GeoDCAT</a:t>
            </a:r>
            <a:r>
              <a:rPr lang="de-DE" dirty="0">
                <a:hlinkClick r:id="rId2"/>
              </a:rPr>
              <a:t>-AP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hlinkClick r:id="rId3"/>
              </a:rPr>
              <a:t>SDMX </a:t>
            </a:r>
            <a:r>
              <a:rPr lang="de-DE" dirty="0" err="1">
                <a:hlinkClick r:id="rId3"/>
              </a:rPr>
              <a:t>for</a:t>
            </a:r>
            <a:r>
              <a:rPr lang="de-DE" dirty="0">
                <a:hlinkClick r:id="rId3"/>
              </a:rPr>
              <a:t> Human Health and Population Distribution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hlinkClick r:id="rId4"/>
              </a:rPr>
              <a:t>INSPIRE </a:t>
            </a:r>
            <a:r>
              <a:rPr lang="de-DE" dirty="0" err="1">
                <a:hlinkClick r:id="rId4"/>
              </a:rPr>
              <a:t>download</a:t>
            </a:r>
            <a:r>
              <a:rPr lang="de-DE" dirty="0">
                <a:hlinkClick r:id="rId4"/>
              </a:rPr>
              <a:t> </a:t>
            </a:r>
            <a:r>
              <a:rPr lang="de-DE" dirty="0" err="1">
                <a:hlinkClick r:id="rId4"/>
              </a:rPr>
              <a:t>services</a:t>
            </a:r>
            <a:r>
              <a:rPr lang="de-DE" dirty="0">
                <a:hlinkClick r:id="rId4"/>
              </a:rPr>
              <a:t> </a:t>
            </a:r>
            <a:r>
              <a:rPr lang="de-DE" dirty="0" err="1">
                <a:hlinkClick r:id="rId4"/>
              </a:rPr>
              <a:t>based</a:t>
            </a:r>
            <a:r>
              <a:rPr lang="de-DE" dirty="0">
                <a:hlinkClick r:id="rId4"/>
              </a:rPr>
              <a:t> on OGC API – Features</a:t>
            </a:r>
            <a:br>
              <a:rPr lang="de-DE" dirty="0"/>
            </a:br>
            <a:r>
              <a:rPr lang="de-DE" dirty="0"/>
              <a:t>&gt; ATS/ETS (Test im INSPIRE </a:t>
            </a:r>
            <a:r>
              <a:rPr lang="de-DE" dirty="0" err="1"/>
              <a:t>Validator</a:t>
            </a:r>
            <a:r>
              <a:rPr lang="de-DE" dirty="0"/>
              <a:t>) in Vorbereitung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hlinkClick r:id="rId5"/>
              </a:rPr>
              <a:t>OGC </a:t>
            </a:r>
            <a:r>
              <a:rPr lang="de-DE" dirty="0" err="1">
                <a:hlinkClick r:id="rId5"/>
              </a:rPr>
              <a:t>SensorThings</a:t>
            </a:r>
            <a:r>
              <a:rPr lang="de-DE" dirty="0">
                <a:hlinkClick r:id="rId5"/>
              </a:rPr>
              <a:t> API </a:t>
            </a:r>
            <a:r>
              <a:rPr lang="de-DE" dirty="0" err="1">
                <a:hlinkClick r:id="rId5"/>
              </a:rPr>
              <a:t>as</a:t>
            </a:r>
            <a:r>
              <a:rPr lang="de-DE" dirty="0">
                <a:hlinkClick r:id="rId5"/>
              </a:rPr>
              <a:t> an INSPIRE </a:t>
            </a:r>
            <a:r>
              <a:rPr lang="de-DE" dirty="0" err="1">
                <a:hlinkClick r:id="rId5"/>
              </a:rPr>
              <a:t>download</a:t>
            </a:r>
            <a:r>
              <a:rPr lang="de-DE" dirty="0">
                <a:hlinkClick r:id="rId5"/>
              </a:rPr>
              <a:t> </a:t>
            </a:r>
            <a:r>
              <a:rPr lang="de-DE" dirty="0" err="1">
                <a:hlinkClick r:id="rId5"/>
              </a:rPr>
              <a:t>service</a:t>
            </a:r>
            <a:br>
              <a:rPr lang="de-DE" dirty="0"/>
            </a:br>
            <a:endParaRPr lang="de-DE" dirty="0"/>
          </a:p>
          <a:p>
            <a:r>
              <a:rPr lang="de-DE" sz="2000" b="1" dirty="0"/>
              <a:t>Aktuell im Verfahren befindliche </a:t>
            </a:r>
            <a:r>
              <a:rPr lang="de-DE" sz="2000" b="1" dirty="0" err="1"/>
              <a:t>Good</a:t>
            </a:r>
            <a:r>
              <a:rPr lang="de-DE" sz="2000" b="1" dirty="0"/>
              <a:t>-Practice-Dokumente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hlinkClick r:id="rId6"/>
              </a:rPr>
              <a:t>Building </a:t>
            </a:r>
            <a:r>
              <a:rPr lang="de-DE" dirty="0" err="1">
                <a:hlinkClick r:id="rId6"/>
              </a:rPr>
              <a:t>one</a:t>
            </a:r>
            <a:r>
              <a:rPr lang="de-DE" dirty="0">
                <a:hlinkClick r:id="rId6"/>
              </a:rPr>
              <a:t> </a:t>
            </a:r>
            <a:r>
              <a:rPr lang="de-DE" dirty="0" err="1">
                <a:hlinkClick r:id="rId6"/>
              </a:rPr>
              <a:t>access</a:t>
            </a:r>
            <a:r>
              <a:rPr lang="de-DE" dirty="0">
                <a:hlinkClick r:id="rId6"/>
              </a:rPr>
              <a:t> </a:t>
            </a:r>
            <a:r>
              <a:rPr lang="de-DE" dirty="0" err="1">
                <a:hlinkClick r:id="rId6"/>
              </a:rPr>
              <a:t>point</a:t>
            </a:r>
            <a:r>
              <a:rPr lang="de-DE" dirty="0">
                <a:hlinkClick r:id="rId6"/>
              </a:rPr>
              <a:t> </a:t>
            </a:r>
            <a:r>
              <a:rPr lang="de-DE" dirty="0" err="1">
                <a:hlinkClick r:id="rId6"/>
              </a:rPr>
              <a:t>to</a:t>
            </a:r>
            <a:r>
              <a:rPr lang="de-DE" dirty="0">
                <a:hlinkClick r:id="rId6"/>
              </a:rPr>
              <a:t> </a:t>
            </a:r>
            <a:r>
              <a:rPr lang="de-DE" dirty="0" err="1">
                <a:hlinkClick r:id="rId6"/>
              </a:rPr>
              <a:t>dispersed</a:t>
            </a:r>
            <a:r>
              <a:rPr lang="de-DE" dirty="0">
                <a:hlinkClick r:id="rId6"/>
              </a:rPr>
              <a:t> </a:t>
            </a:r>
            <a:r>
              <a:rPr lang="de-DE" dirty="0" err="1">
                <a:hlinkClick r:id="rId6"/>
              </a:rPr>
              <a:t>data</a:t>
            </a:r>
            <a:r>
              <a:rPr lang="de-DE" dirty="0">
                <a:hlinkClick r:id="rId6"/>
              </a:rPr>
              <a:t> </a:t>
            </a:r>
            <a:r>
              <a:rPr lang="de-DE" dirty="0" err="1">
                <a:hlinkClick r:id="rId6"/>
              </a:rPr>
              <a:t>sources</a:t>
            </a:r>
            <a:r>
              <a:rPr lang="de-DE" dirty="0"/>
              <a:t> (CANDIDATE)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hlinkClick r:id="rId7"/>
              </a:rPr>
              <a:t>Making </a:t>
            </a:r>
            <a:r>
              <a:rPr lang="de-DE" dirty="0" err="1">
                <a:hlinkClick r:id="rId7"/>
              </a:rPr>
              <a:t>spatial</a:t>
            </a:r>
            <a:r>
              <a:rPr lang="de-DE" dirty="0">
                <a:hlinkClick r:id="rId7"/>
              </a:rPr>
              <a:t> </a:t>
            </a:r>
            <a:r>
              <a:rPr lang="de-DE" dirty="0" err="1">
                <a:hlinkClick r:id="rId7"/>
              </a:rPr>
              <a:t>data</a:t>
            </a:r>
            <a:r>
              <a:rPr lang="de-DE" dirty="0">
                <a:hlinkClick r:id="rId7"/>
              </a:rPr>
              <a:t> </a:t>
            </a:r>
            <a:r>
              <a:rPr lang="de-DE" dirty="0" err="1">
                <a:hlinkClick r:id="rId7"/>
              </a:rPr>
              <a:t>downloadable</a:t>
            </a:r>
            <a:r>
              <a:rPr lang="de-DE" dirty="0">
                <a:hlinkClick r:id="rId7"/>
              </a:rPr>
              <a:t> via WMS </a:t>
            </a:r>
            <a:r>
              <a:rPr lang="de-DE" dirty="0" err="1">
                <a:hlinkClick r:id="rId7"/>
              </a:rPr>
              <a:t>services</a:t>
            </a:r>
            <a:r>
              <a:rPr lang="de-DE" dirty="0"/>
              <a:t> (CANDIDATE)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hlinkClick r:id="rId8"/>
              </a:rPr>
              <a:t>OGC </a:t>
            </a:r>
            <a:r>
              <a:rPr lang="de-DE" dirty="0" err="1">
                <a:hlinkClick r:id="rId8"/>
              </a:rPr>
              <a:t>compliant</a:t>
            </a:r>
            <a:r>
              <a:rPr lang="de-DE" dirty="0">
                <a:hlinkClick r:id="rId8"/>
              </a:rPr>
              <a:t> INSPIRE Coverage </a:t>
            </a:r>
            <a:r>
              <a:rPr lang="de-DE" dirty="0" err="1">
                <a:hlinkClick r:id="rId8"/>
              </a:rPr>
              <a:t>data</a:t>
            </a:r>
            <a:r>
              <a:rPr lang="de-DE" dirty="0">
                <a:hlinkClick r:id="rId8"/>
              </a:rPr>
              <a:t> and </a:t>
            </a:r>
            <a:r>
              <a:rPr lang="de-DE" dirty="0" err="1">
                <a:hlinkClick r:id="rId8"/>
              </a:rPr>
              <a:t>service</a:t>
            </a:r>
            <a:r>
              <a:rPr lang="de-DE" dirty="0">
                <a:hlinkClick r:id="rId8"/>
              </a:rPr>
              <a:t> implementation</a:t>
            </a:r>
            <a:r>
              <a:rPr lang="de-DE" dirty="0"/>
              <a:t> (CANDIDATE) </a:t>
            </a:r>
            <a:br>
              <a:rPr lang="de-DE" dirty="0"/>
            </a:br>
            <a:r>
              <a:rPr lang="de-DE" dirty="0"/>
              <a:t>&gt; wird der MIG im Juni zur Verabschiedung vorgelegt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hlinkClick r:id="rId9"/>
              </a:rPr>
              <a:t>GeoPackage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hlinkClick r:id="rId10"/>
              </a:rPr>
              <a:t>Data and Service Linking </a:t>
            </a:r>
            <a:r>
              <a:rPr lang="de-DE" dirty="0" err="1">
                <a:hlinkClick r:id="rId10"/>
              </a:rPr>
              <a:t>Simplification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68F8E56-C1C4-4926-BD7F-09889C361B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4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3509A83-EC4D-46A7-B35B-F79C8FCBC6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B3306AA-09E2-46CC-954D-1414BF4029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Weitere Aktivitäten der MIG-T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3464E0F-80E0-4117-9FF8-2F2EADF4DCE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671" y="848198"/>
            <a:ext cx="39014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112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1275FB8-ED8C-4C15-B95E-3E0EC78407C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INSPIRE Geoportal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3C6D1EF-757B-4FC0-AD8D-3BC0F00A8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Weitere Aktivitäten der MIG-T &gt; INSPIRE-Komponenten &gt; Geoportal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418987-28C0-44E1-B2EE-19833B73863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Migration in eine Cloud-Umgebung, Back-End basierend auf </a:t>
            </a:r>
            <a:r>
              <a:rPr lang="de-DE" dirty="0" err="1"/>
              <a:t>GeoNetwork</a:t>
            </a:r>
            <a:r>
              <a:rPr lang="de-DE" dirty="0"/>
              <a:t> v4: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Geplantes prototype </a:t>
            </a:r>
            <a:r>
              <a:rPr lang="de-DE" dirty="0" err="1"/>
              <a:t>release</a:t>
            </a:r>
            <a:r>
              <a:rPr lang="de-DE" dirty="0"/>
              <a:t>: Ende Sommer 2021 (DE hat sich für </a:t>
            </a:r>
            <a:r>
              <a:rPr lang="de-DE" dirty="0" err="1"/>
              <a:t>testing</a:t>
            </a:r>
            <a:r>
              <a:rPr lang="de-DE" dirty="0"/>
              <a:t> gemeldet)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Training für die Geoportal Contact Points geplant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Verbesserungen an </a:t>
            </a:r>
            <a:r>
              <a:rPr lang="de-DE" dirty="0" err="1"/>
              <a:t>GeoNetwork</a:t>
            </a:r>
            <a:r>
              <a:rPr lang="de-DE" dirty="0"/>
              <a:t> werden in die </a:t>
            </a:r>
            <a:r>
              <a:rPr lang="de-DE" dirty="0" err="1"/>
              <a:t>GeoNetwork</a:t>
            </a:r>
            <a:r>
              <a:rPr lang="de-DE" dirty="0"/>
              <a:t> Code Base eingepflegt</a:t>
            </a:r>
          </a:p>
          <a:p>
            <a:pPr marL="19050" lvl="1" indent="-285750">
              <a:buFont typeface="Arial" panose="020B0604020202020204" pitchFamily="34" charset="0"/>
              <a:buChar char="•"/>
            </a:pPr>
            <a:r>
              <a:rPr lang="de-DE" dirty="0"/>
              <a:t>neue Benutzeroberfläche mit neuem HVD-Bereich 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derzeit in Vorbereitung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Release nach Veröffentlichung der Durchführungsverordnung zu HVD geplant (Q2/2021)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  <a:p>
            <a:pPr marL="19050" lvl="1" indent="-285750">
              <a:buFont typeface="Arial" panose="020B0604020202020204" pitchFamily="34" charset="0"/>
              <a:buChar char="•"/>
            </a:pPr>
            <a:r>
              <a:rPr lang="de-DE" dirty="0"/>
              <a:t>Geoportal Helpdesk wurde nach </a:t>
            </a:r>
            <a:r>
              <a:rPr lang="de-DE" dirty="0" err="1"/>
              <a:t>Github</a:t>
            </a:r>
            <a:r>
              <a:rPr lang="de-DE" dirty="0"/>
              <a:t> verschoben und in den INSPIRE Helpdesk integriert.</a:t>
            </a:r>
          </a:p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68F8E56-C1C4-4926-BD7F-09889C361B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5</a:t>
            </a:fld>
            <a:endParaRPr lang="de-DE" i="1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3509A83-EC4D-46A7-B35B-F79C8FCBC6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B3306AA-09E2-46CC-954D-1414BF4029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Weitere Aktivitäten der MIG-T</a:t>
            </a:r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29FF326-CDBC-4861-BBD2-78FB6F1F0B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725" y="4077073"/>
            <a:ext cx="4344605" cy="1848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004DEBBB-6341-4F17-B0E2-658C003765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0875" y="4077072"/>
            <a:ext cx="3672408" cy="18501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6535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1275FB8-ED8C-4C15-B95E-3E0EC78407C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INSPIRE </a:t>
            </a:r>
            <a:r>
              <a:rPr lang="de-DE" dirty="0" err="1"/>
              <a:t>Validator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3C6D1EF-757B-4FC0-AD8D-3BC0F00A8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Aktivitäten der MIG-T &gt; INSPIRE-Komponenten &gt; </a:t>
            </a:r>
            <a:r>
              <a:rPr lang="de-DE" dirty="0" err="1"/>
              <a:t>Validator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418987-28C0-44E1-B2EE-19833B73863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accent3"/>
                </a:solidFill>
              </a:rPr>
              <a:t>Nächstes Release</a:t>
            </a:r>
            <a:br>
              <a:rPr lang="de-DE" dirty="0"/>
            </a:br>
            <a:r>
              <a:rPr lang="de-DE" dirty="0"/>
              <a:t>&gt; v2021.2 (Veröffentlichung am 15.06.2021)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accent3"/>
                </a:solidFill>
              </a:rPr>
              <a:t>Release, das für das INSPIRE-Monitoring 2021 verwendet wird</a:t>
            </a:r>
            <a:br>
              <a:rPr lang="de-DE" dirty="0"/>
            </a:br>
            <a:r>
              <a:rPr lang="de-DE" dirty="0"/>
              <a:t>&gt; v2021.3 (Veröffentlichung am 15.09.2021)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ATS/ETS für Anhang II und III Datenspezifikationen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aktueller Stand der Entwicklung: </a:t>
            </a:r>
            <a:r>
              <a:rPr lang="de-DE" dirty="0">
                <a:hlinkClick r:id="rId2"/>
              </a:rPr>
              <a:t>https://github.com/INSPIRE-MIF/helpdesk-validator/issues/336</a:t>
            </a:r>
            <a:r>
              <a:rPr lang="de-DE" dirty="0"/>
              <a:t> 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für 16 von 25 Datenspezifikationen sind ATS/ETS verfügbar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in Bearbeitung bzw. noch ausstehend: OI, AF, SU, SO, MR, MF, ER</a:t>
            </a:r>
          </a:p>
          <a:p>
            <a:pPr marL="19050" lvl="1" indent="-285750">
              <a:buFont typeface="Arial" panose="020B0604020202020204" pitchFamily="34" charset="0"/>
              <a:buChar char="•"/>
            </a:pPr>
            <a:r>
              <a:rPr lang="de-DE" b="1" dirty="0"/>
              <a:t>ATS/ETS für OGC API-Features </a:t>
            </a:r>
            <a:r>
              <a:rPr lang="de-DE" b="1" dirty="0" err="1"/>
              <a:t>as</a:t>
            </a:r>
            <a:r>
              <a:rPr lang="de-DE" b="1" dirty="0"/>
              <a:t> an INSPIRE </a:t>
            </a:r>
            <a:r>
              <a:rPr lang="de-DE" b="1" dirty="0" err="1"/>
              <a:t>download</a:t>
            </a:r>
            <a:r>
              <a:rPr lang="de-DE" b="1" dirty="0"/>
              <a:t> </a:t>
            </a:r>
            <a:r>
              <a:rPr lang="de-DE" b="1" dirty="0" err="1"/>
              <a:t>service</a:t>
            </a:r>
            <a:endParaRPr lang="de-DE" b="1" dirty="0"/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Tests aus der OGC TEAM Engine sollen um INSPIRE-spezifische Tests ergänzt werden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noch nicht alle Tests in der OGC TEAM Engine verfügbar</a:t>
            </a:r>
          </a:p>
          <a:p>
            <a:pPr marL="19050" lvl="1" indent="-285750">
              <a:buFont typeface="Arial" panose="020B0604020202020204" pitchFamily="34" charset="0"/>
              <a:buChar char="•"/>
            </a:pPr>
            <a:r>
              <a:rPr lang="de-DE" b="1" dirty="0"/>
              <a:t>Neue Benutzeroberfläche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kann in der </a:t>
            </a:r>
            <a:r>
              <a:rPr lang="de-DE" dirty="0" err="1">
                <a:hlinkClick r:id="rId3"/>
              </a:rPr>
              <a:t>Staging</a:t>
            </a:r>
            <a:r>
              <a:rPr lang="de-DE" dirty="0">
                <a:hlinkClick r:id="rId3"/>
              </a:rPr>
              <a:t>-Umgebung</a:t>
            </a:r>
            <a:r>
              <a:rPr lang="de-DE" dirty="0"/>
              <a:t> getestet werden (Feedback über </a:t>
            </a:r>
            <a:r>
              <a:rPr lang="de-DE" dirty="0">
                <a:hlinkClick r:id="rId4"/>
              </a:rPr>
              <a:t>INSPIRE </a:t>
            </a:r>
            <a:r>
              <a:rPr lang="de-DE" dirty="0" err="1">
                <a:hlinkClick r:id="rId4"/>
              </a:rPr>
              <a:t>Validator</a:t>
            </a:r>
            <a:r>
              <a:rPr lang="de-DE" dirty="0">
                <a:hlinkClick r:id="rId4"/>
              </a:rPr>
              <a:t> Helpdesk</a:t>
            </a:r>
            <a:r>
              <a:rPr lang="de-DE" dirty="0"/>
              <a:t>)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de-DE" dirty="0"/>
              <a:t>Veröffentlichung in Produktiv-Umgebung mit nächstem Release (v2021.2) geplant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68F8E56-C1C4-4926-BD7F-09889C361B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6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3509A83-EC4D-46A7-B35B-F79C8FCBC6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B3306AA-09E2-46CC-954D-1414BF4029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Weitere Aktivitäten der MIG-T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0393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1275FB8-ED8C-4C15-B95E-3E0EC78407C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INSPIRE Registry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3C6D1EF-757B-4FC0-AD8D-3BC0F00A8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Aktivitäten der MIG-T &gt; INSPIRE-Komponenten &gt; Registry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418987-28C0-44E1-B2EE-19833B73863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Re3gistry V2.1.0 wurde am 20. April 2021 veröffentlicht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Codebase</a:t>
            </a:r>
            <a:r>
              <a:rPr lang="de-DE" dirty="0"/>
              <a:t>: https://github.com/ec-jrc/re3gistry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INSPIRE-Registry soll im Juni 2021 auf die neue Version migriert werden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hlinkClick r:id="rId2"/>
              </a:rPr>
              <a:t>INSPIRE-</a:t>
            </a:r>
            <a:r>
              <a:rPr lang="de-DE" dirty="0" err="1">
                <a:hlinkClick r:id="rId2"/>
              </a:rPr>
              <a:t>Federation</a:t>
            </a:r>
            <a:r>
              <a:rPr lang="de-DE" dirty="0"/>
              <a:t> ist mit 10 föderierten Registern in Betrieb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Helpdesk wurde nach </a:t>
            </a:r>
            <a:r>
              <a:rPr lang="de-DE" dirty="0" err="1"/>
              <a:t>Github</a:t>
            </a:r>
            <a:r>
              <a:rPr lang="de-DE" dirty="0"/>
              <a:t> migriert, inkl. Update der Terms </a:t>
            </a:r>
            <a:r>
              <a:rPr lang="de-DE" dirty="0" err="1"/>
              <a:t>of</a:t>
            </a:r>
            <a:r>
              <a:rPr lang="de-DE" dirty="0"/>
              <a:t> Reference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68F8E56-C1C4-4926-BD7F-09889C361B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7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3509A83-EC4D-46A7-B35B-F79C8FCBC6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B3306AA-09E2-46CC-954D-1414BF4029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 dirty="0">
                <a:solidFill>
                  <a:srgbClr val="8C8C8C"/>
                </a:solidFill>
              </a:rPr>
              <a:t>Weitere Aktivitäten der MIG-T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B7BE2F9-0BD5-4060-880D-9180223365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5146" y="2276872"/>
            <a:ext cx="3452873" cy="3228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DEE8CCA-5157-4821-A469-A9A6F90297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4384" y="3501008"/>
            <a:ext cx="4536504" cy="2725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7281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1275FB8-ED8C-4C15-B95E-3E0EC78407C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>
                <a:hlinkClick r:id="rId2"/>
              </a:rPr>
              <a:t>https://github.com/INSPIRE-MIF</a:t>
            </a:r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3C6D1EF-757B-4FC0-AD8D-3BC0F00A8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Aktivitäten der MIG-T &gt; INSPIRE Helpdesk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49CC1FAA-83E4-4E18-B05C-D841F1E4CDCC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1504477" y="1628775"/>
            <a:ext cx="8511533" cy="4752975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68F8E56-C1C4-4926-BD7F-09889C361B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8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3509A83-EC4D-46A7-B35B-F79C8FCBC6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B3306AA-09E2-46CC-954D-1414BF4029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Weitere Aktivitäten der MIG-T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2343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1275FB8-ED8C-4C15-B95E-3E0EC78407C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>
                <a:hlinkClick r:id="rId2"/>
              </a:rPr>
              <a:t>https://github.com/INSPIRE-MIF/helpdesk</a:t>
            </a:r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3C6D1EF-757B-4FC0-AD8D-3BC0F00A8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Aktivitäten der MIG-T &gt; INSPIRE Helpdesk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68F8E56-C1C4-4926-BD7F-09889C361B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9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3509A83-EC4D-46A7-B35B-F79C8FCBC6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B3306AA-09E2-46CC-954D-1414BF4029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Weitere Aktivitäten der MIG-T</a:t>
            </a:r>
            <a:endParaRPr lang="de-DE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995239D7-0F48-45E8-97ED-38E0E90C14AC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1716881" y="2052637"/>
            <a:ext cx="8086725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327843"/>
      </p:ext>
    </p:extLst>
  </p:cSld>
  <p:clrMapOvr>
    <a:masterClrMapping/>
  </p:clrMapOvr>
</p:sld>
</file>

<file path=ppt/theme/theme1.xml><?xml version="1.0" encoding="utf-8"?>
<a:theme xmlns:a="http://schemas.openxmlformats.org/drawingml/2006/main" name="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1" id="{7CCC8128-F579-46E2-99B5-14302AAAFA95}" vid="{ABB1E5CE-AB9D-4B6E-8D85-11C0ECA27FA1}"/>
    </a:ext>
  </a:extLst>
</a:theme>
</file>

<file path=ppt/theme/theme2.xml><?xml version="1.0" encoding="utf-8"?>
<a:theme xmlns:a="http://schemas.openxmlformats.org/drawingml/2006/main" name="1_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GDI-DE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1" id="{7CCC8128-F579-46E2-99B5-14302AAAFA95}" vid="{CB65E16B-6F25-45A9-8CBF-775118883D7B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Template_GDI-DE_Präsentation_DE_16-9</Template>
  <TotalTime>0</TotalTime>
  <Words>627</Words>
  <Application>Microsoft Office PowerPoint</Application>
  <PresentationFormat>Breitbild</PresentationFormat>
  <Paragraphs>97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11</vt:i4>
      </vt:variant>
    </vt:vector>
  </HeadingPairs>
  <TitlesOfParts>
    <vt:vector size="18" baseType="lpstr">
      <vt:lpstr>Arial</vt:lpstr>
      <vt:lpstr>Calibri</vt:lpstr>
      <vt:lpstr>Cambria</vt:lpstr>
      <vt:lpstr>Times New Roman</vt:lpstr>
      <vt:lpstr>Wingdings</vt:lpstr>
      <vt:lpstr>GDI_DE_100617</vt:lpstr>
      <vt:lpstr>1_GDI_DE_100617</vt:lpstr>
      <vt:lpstr>Weitere Aktivitäten der MIG-T</vt:lpstr>
      <vt:lpstr>Weitere Aktivitäten der MIG-T</vt:lpstr>
      <vt:lpstr>Weitere Aktivitäten der MIG-T &gt; GAIA-X und INSPIRE</vt:lpstr>
      <vt:lpstr>Weitere Aktivitäten der MIG-T &gt; INSPIRE Good Practices</vt:lpstr>
      <vt:lpstr>Weitere Aktivitäten der MIG-T &gt; INSPIRE-Komponenten &gt; Geoportal</vt:lpstr>
      <vt:lpstr>Weitere Aktivitäten der MIG-T &gt; INSPIRE-Komponenten &gt; Validator</vt:lpstr>
      <vt:lpstr>Weitere Aktivitäten der MIG-T &gt; INSPIRE-Komponenten &gt; Registry</vt:lpstr>
      <vt:lpstr>Weitere Aktivitäten der MIG-T &gt; INSPIRE Helpdesk</vt:lpstr>
      <vt:lpstr>Weitere Aktivitäten der MIG-T &gt; INSPIRE Helpdesk</vt:lpstr>
      <vt:lpstr>Weitere Aktivitäten der MIG-T &gt; INSPIRE Helpdesk</vt:lpstr>
      <vt:lpstr>Kompetenz durch  Kooperation</vt:lpstr>
    </vt:vector>
  </TitlesOfParts>
  <Company>BKG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Weitere Aktivitäten der MIG-T</dc:title>
  <dc:creator>DE</dc:creator>
  <cp:lastModifiedBy>DE</cp:lastModifiedBy>
  <cp:revision>20</cp:revision>
  <cp:lastPrinted>1601-01-01T00:00:00Z</cp:lastPrinted>
  <dcterms:created xsi:type="dcterms:W3CDTF">2021-05-04T04:24:05Z</dcterms:created>
  <dcterms:modified xsi:type="dcterms:W3CDTF">2021-05-05T13:50:54Z</dcterms:modified>
</cp:coreProperties>
</file>