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6" r:id="rId2"/>
  </p:sldMasterIdLst>
  <p:notesMasterIdLst>
    <p:notesMasterId r:id="rId12"/>
  </p:notesMasterIdLst>
  <p:handoutMasterIdLst>
    <p:handoutMasterId r:id="rId13"/>
  </p:handoutMasterIdLst>
  <p:sldIdLst>
    <p:sldId id="276" r:id="rId3"/>
    <p:sldId id="285" r:id="rId4"/>
    <p:sldId id="297" r:id="rId5"/>
    <p:sldId id="298" r:id="rId6"/>
    <p:sldId id="299" r:id="rId7"/>
    <p:sldId id="300" r:id="rId8"/>
    <p:sldId id="301" r:id="rId9"/>
    <p:sldId id="296" r:id="rId10"/>
    <p:sldId id="295" r:id="rId11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F7F"/>
    <a:srgbClr val="595151"/>
    <a:srgbClr val="E8E8E8"/>
    <a:srgbClr val="8C8C8C"/>
    <a:srgbClr val="000000"/>
    <a:srgbClr val="CE0000"/>
    <a:srgbClr val="BD181D"/>
    <a:srgbClr val="3C3C3C"/>
    <a:srgbClr val="FFFFFF"/>
    <a:srgbClr val="2F1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FECB4D8-DB02-4DC6-A0A2-4F2EBAE1DC9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0373" autoAdjust="0"/>
  </p:normalViewPr>
  <p:slideViewPr>
    <p:cSldViewPr>
      <p:cViewPr varScale="1">
        <p:scale>
          <a:sx n="89" d="100"/>
          <a:sy n="89" d="100"/>
        </p:scale>
        <p:origin x="120" y="5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388"/>
    </p:cViewPr>
  </p:sorterViewPr>
  <p:notesViewPr>
    <p:cSldViewPr>
      <p:cViewPr varScale="1">
        <p:scale>
          <a:sx n="82" d="100"/>
          <a:sy n="82" d="100"/>
        </p:scale>
        <p:origin x="301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7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Klicken Sie, um die Formate des Vorlagentextes zu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Diese Grafik wurde von der Europäischen Kommission bei der Einführung der INSPIRE-Richtlinie verwendet.</a:t>
            </a:r>
          </a:p>
          <a:p>
            <a:endParaRPr lang="de-DE" dirty="0"/>
          </a:p>
          <a:p>
            <a:r>
              <a:rPr lang="de-DE" dirty="0"/>
              <a:t>„Klimawandel in den Griff bekommen“</a:t>
            </a:r>
          </a:p>
          <a:p>
            <a:r>
              <a:rPr lang="de-DE" dirty="0"/>
              <a:t>Infrastruktur &gt; aktuelle und verlässliche Informationen &gt; Klimawandel „verstehen“ &gt; politische Entscheidungen treffen</a:t>
            </a:r>
          </a:p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29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f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7504596-92EE-43E8-A6A3-6B6263B7F3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20"/>
          <a:stretch/>
        </p:blipFill>
        <p:spPr>
          <a:xfrm>
            <a:off x="0" y="1196752"/>
            <a:ext cx="12192000" cy="2852928"/>
          </a:xfrm>
          <a:prstGeom prst="rect">
            <a:avLst/>
          </a:prstGeom>
          <a:solidFill>
            <a:srgbClr val="007F7F"/>
          </a:solidFill>
        </p:spPr>
      </p:pic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639401" y="4149080"/>
            <a:ext cx="8993674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Formatvorlage des Untertitelmasters </a:t>
            </a:r>
            <a:br>
              <a:rPr lang="de-DE" dirty="0"/>
            </a:br>
            <a:r>
              <a:rPr lang="de-DE" dirty="0"/>
              <a:t>durch Klicken bearbeiten &gt;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1639402" y="5383906"/>
            <a:ext cx="8993674" cy="970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595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Koordinierungsstelle GDI-DE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4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38873" y="5733256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&lt;Referent/in&gt;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83C78BB-9FB7-4777-A489-288571134E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&lt; Formatvorlage des Titels bearbeiten &gt;</a:t>
            </a:r>
          </a:p>
        </p:txBody>
      </p:sp>
    </p:spTree>
    <p:extLst>
      <p:ext uri="{BB962C8B-B14F-4D97-AF65-F5344CB8AC3E}">
        <p14:creationId xmlns:p14="http://schemas.microsoft.com/office/powerpoint/2010/main" val="208962741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">
            <a:extLst>
              <a:ext uri="{FF2B5EF4-FFF2-40B4-BE49-F238E27FC236}">
                <a16:creationId xmlns:a16="http://schemas.microsoft.com/office/drawing/2014/main" id="{D3390E5C-09EB-4F9D-BBF6-957B3A7587C6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196976"/>
            <a:ext cx="12192000" cy="2877168"/>
          </a:xfrm>
          <a:prstGeom prst="rect">
            <a:avLst/>
          </a:prstGeom>
          <a:solidFill>
            <a:srgbClr val="E8E8E8"/>
          </a:solidFill>
        </p:spPr>
        <p:txBody>
          <a:bodyPr lIns="90000"/>
          <a:lstStyle>
            <a:lvl1pPr>
              <a:defRPr sz="1400"/>
            </a:lvl1pPr>
          </a:lstStyle>
          <a:p>
            <a:r>
              <a:rPr lang="de-DE" dirty="0"/>
              <a:t>&lt; Platzhalter Bild &gt;</a:t>
            </a:r>
          </a:p>
        </p:txBody>
      </p:sp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639401" y="4149080"/>
            <a:ext cx="8993674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Formatvorlage des Untertitelmasters </a:t>
            </a:r>
            <a:br>
              <a:rPr lang="de-DE" dirty="0"/>
            </a:br>
            <a:r>
              <a:rPr lang="de-DE" dirty="0"/>
              <a:t>durch Klicken bearbeiten &gt;</a:t>
            </a: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38873" y="5733256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&lt;Referent/in&gt;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83C78BB-9FB7-4777-A489-288571134E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&lt; Formatvorlage des Titels bearbeiten &gt;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B7011760-AF12-4EB8-BB21-F84A296668DF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8976891" y="4941169"/>
            <a:ext cx="1656184" cy="1656000"/>
          </a:xfrm>
          <a:prstGeom prst="rect">
            <a:avLst/>
          </a:prstGeom>
          <a:blipFill dpi="0" rotWithShape="1">
            <a:blip r:embed="rId2">
              <a:biLevel thresh="25000"/>
            </a:blip>
            <a:srcRect/>
            <a:stretch>
              <a:fillRect/>
            </a:stretch>
          </a:blipFill>
        </p:spPr>
        <p:txBody>
          <a:bodyPr lIns="90000" anchor="ctr">
            <a:normAutofit/>
          </a:bodyPr>
          <a:lstStyle>
            <a:lvl1pPr algn="ctr">
              <a:defRPr sz="1400"/>
            </a:lvl1pPr>
          </a:lstStyle>
          <a:p>
            <a:r>
              <a:rPr lang="de-DE" dirty="0"/>
              <a:t>&lt; Platzhalter für alternatives Logo 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CB2B9906-D90C-4E36-BAEA-017C483F1EF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38873" y="5427118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595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Behörde/Dienststelle eingeben</a:t>
            </a:r>
            <a:r>
              <a:rPr lang="de-DE" dirty="0"/>
              <a:t>&gt;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12F499A-0853-4D1C-AF32-F3FC46659DF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38873" y="6376052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&lt;Internetseite/n eingeben&gt;</a:t>
            </a:r>
          </a:p>
        </p:txBody>
      </p:sp>
    </p:spTree>
    <p:extLst>
      <p:ext uri="{BB962C8B-B14F-4D97-AF65-F5344CB8AC3E}">
        <p14:creationId xmlns:p14="http://schemas.microsoft.com/office/powerpoint/2010/main" val="62635904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tzte Seite fix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AF1B0EF4-0B49-4D3C-A47C-B763467E43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97" b="106"/>
          <a:stretch/>
        </p:blipFill>
        <p:spPr>
          <a:xfrm>
            <a:off x="0" y="1196752"/>
            <a:ext cx="12192000" cy="2846881"/>
          </a:xfrm>
          <a:prstGeom prst="rect">
            <a:avLst/>
          </a:prstGeom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5045A73B-D045-4962-B75F-DF692352EA78}"/>
              </a:ext>
            </a:extLst>
          </p:cNvPr>
          <p:cNvSpPr>
            <a:spLocks noGrp="1"/>
          </p:cNvSpPr>
          <p:nvPr userDrawn="1"/>
        </p:nvSpPr>
        <p:spPr>
          <a:xfrm>
            <a:off x="1631950" y="4037300"/>
            <a:ext cx="9793816" cy="2488045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b="1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Koordinierungsstelle GDI-DE 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Bundesamt für Kartographie und Geodäsie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Richard-Strauß-Allee 11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60598 Frankfurt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Kontakt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mail@gdi-de.org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Tel. +49 (0) 69 6333-258</a:t>
            </a: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2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1216DE66-2B67-4B5D-BD94-7103D937C7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Kompetenz durch</a:t>
            </a:r>
            <a:br>
              <a:rPr lang="de-DE" dirty="0"/>
            </a:br>
            <a:r>
              <a:rPr lang="de-DE" dirty="0"/>
              <a:t>Kooperation</a:t>
            </a:r>
          </a:p>
        </p:txBody>
      </p:sp>
    </p:spTree>
    <p:extLst>
      <p:ext uri="{BB962C8B-B14F-4D97-AF65-F5344CB8AC3E}">
        <p14:creationId xmlns:p14="http://schemas.microsoft.com/office/powerpoint/2010/main" val="39843348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83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tzte Seite individuell ( 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>
            <a:extLst>
              <a:ext uri="{FF2B5EF4-FFF2-40B4-BE49-F238E27FC236}">
                <a16:creationId xmlns:a16="http://schemas.microsoft.com/office/drawing/2014/main" id="{1CB1D2A5-9DDF-488A-92B3-437BF3AC0935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196976"/>
            <a:ext cx="12192000" cy="2877168"/>
          </a:xfrm>
          <a:prstGeom prst="rect">
            <a:avLst/>
          </a:prstGeom>
          <a:solidFill>
            <a:srgbClr val="E8E8E8"/>
          </a:solidFill>
        </p:spPr>
        <p:txBody>
          <a:bodyPr lIns="90000"/>
          <a:lstStyle>
            <a:lvl1pPr>
              <a:defRPr sz="1400"/>
            </a:lvl1pPr>
          </a:lstStyle>
          <a:p>
            <a:r>
              <a:rPr lang="de-DE" dirty="0"/>
              <a:t>&lt; Platzhalter Bild &gt;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B8C437F-88A1-424A-B09C-B2ABF152DD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49093" y="1412875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/>
          <a:lstStyle>
            <a:lvl1pPr marL="0" indent="0">
              <a:defRPr sz="4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&lt; Formatvorlage bearbeiten &gt;</a:t>
            </a:r>
          </a:p>
        </p:txBody>
      </p:sp>
      <p:sp>
        <p:nvSpPr>
          <p:cNvPr id="11" name="Textplatzhalter 12">
            <a:extLst>
              <a:ext uri="{FF2B5EF4-FFF2-40B4-BE49-F238E27FC236}">
                <a16:creationId xmlns:a16="http://schemas.microsoft.com/office/drawing/2014/main" id="{336DCACB-0246-4645-A9BD-104939EBEA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29916" y="5545513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 eingeben&gt;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727A9528-3BF1-48DE-9400-BFA8A8A7FD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29916" y="5783617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&lt;E-Mail eingeben&gt;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AA0EC55B-3FA4-4B4F-AA20-F0C8299ADD7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29916" y="6021721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&lt;Telefon eingeben&gt;</a:t>
            </a:r>
          </a:p>
        </p:txBody>
      </p:sp>
      <p:sp>
        <p:nvSpPr>
          <p:cNvPr id="14" name="Bildplatzhalter 2">
            <a:extLst>
              <a:ext uri="{FF2B5EF4-FFF2-40B4-BE49-F238E27FC236}">
                <a16:creationId xmlns:a16="http://schemas.microsoft.com/office/drawing/2014/main" id="{1B6119B0-4372-4BED-B011-D82398F8265E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8976891" y="4941169"/>
            <a:ext cx="1656184" cy="1656000"/>
          </a:xfrm>
          <a:prstGeom prst="rect">
            <a:avLst/>
          </a:prstGeom>
          <a:blipFill dpi="0" rotWithShape="1">
            <a:blip r:embed="rId2">
              <a:biLevel thresh="25000"/>
            </a:blip>
            <a:srcRect/>
            <a:stretch>
              <a:fillRect/>
            </a:stretch>
          </a:blipFill>
        </p:spPr>
        <p:txBody>
          <a:bodyPr lIns="90000" anchor="ctr">
            <a:normAutofit/>
          </a:bodyPr>
          <a:lstStyle>
            <a:lvl1pPr algn="ctr">
              <a:defRPr sz="1400"/>
            </a:lvl1pPr>
          </a:lstStyle>
          <a:p>
            <a:r>
              <a:rPr lang="de-DE" dirty="0"/>
              <a:t>&lt; Platzhalter für alternatives Logo &gt;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E231F4B5-11AA-49A0-9827-1E22D975DDD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29916" y="4274068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="1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&lt;Behörde eingeben&gt;</a:t>
            </a:r>
          </a:p>
        </p:txBody>
      </p:sp>
      <p:sp>
        <p:nvSpPr>
          <p:cNvPr id="16" name="Textplatzhalter 12">
            <a:extLst>
              <a:ext uri="{FF2B5EF4-FFF2-40B4-BE49-F238E27FC236}">
                <a16:creationId xmlns:a16="http://schemas.microsoft.com/office/drawing/2014/main" id="{D7064127-56CF-464D-A051-AF88D84A600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29916" y="4481859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&lt;Referat/Abteilung eingeben&gt;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F51D7759-B27E-4B41-81A2-5B7105BABAB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29916" y="4689650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&lt;Straße eingeben&gt;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2F9E1906-D644-4FDE-ABAB-3CEA92E76B0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629916" y="4897442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&lt;PLZ/Ort eingeben&gt;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5B8DF464-E2BE-45A0-B48D-92F7F74F3B6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29916" y="6350194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&lt;Internetseite/n eingeben&gt;</a:t>
            </a:r>
          </a:p>
        </p:txBody>
      </p:sp>
    </p:spTree>
    <p:extLst>
      <p:ext uri="{BB962C8B-B14F-4D97-AF65-F5344CB8AC3E}">
        <p14:creationId xmlns:p14="http://schemas.microsoft.com/office/powerpoint/2010/main" val="1700795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8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709141"/>
          </a:xfrm>
          <a:prstGeom prst="rect">
            <a:avLst/>
          </a:prstGeom>
          <a:noFill/>
        </p:spPr>
        <p:txBody>
          <a:bodyPr anchor="t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BD181D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C0EDBBF9-EF92-4C6E-821B-7D99D854A99E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7" y="1628776"/>
            <a:ext cx="10272713" cy="4752974"/>
          </a:xfrm>
          <a:prstGeom prst="rect">
            <a:avLst/>
          </a:prstGeom>
        </p:spPr>
        <p:txBody>
          <a:bodyPr/>
          <a:lstStyle>
            <a:lvl1pPr marL="2667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100000"/>
              <a:buFont typeface="Wingdings" panose="05000000000000000000" pitchFamily="2" charset="2"/>
              <a:buNone/>
              <a:tabLst/>
              <a:defRPr sz="1800">
                <a:solidFill>
                  <a:srgbClr val="000000"/>
                </a:solidFill>
                <a:latin typeface="+mn-lt"/>
              </a:defRPr>
            </a:lvl2pPr>
            <a:lvl3pPr marL="5334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723900" indent="-1905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533400" indent="-2667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33665678-0B52-4588-B14D-01593641598B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D9A08CC-8CB4-428C-9DCB-383EB518F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23157375-5640-4DAD-8F4D-04C2093047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DA138F69-72B6-494E-A5CD-798A7F386B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INSPIRE-Infoveranstaltung: Status Änderungsverfahren Interoperabilitätsverordnung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32840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3B65969B-3340-4393-8494-7B3EA2BFB7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258DF8F4-0346-445B-854E-349681E79E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5C551F9-4969-456D-AA49-ED9B26645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INSPIRE-Infoveranstaltung: Status Änderungsverfahren Interoperabilitätsverordnung</a:t>
            </a:r>
            <a:endParaRPr lang="de-DE" dirty="0"/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7C86A1DA-785B-42D9-87C5-F75FFE83EA8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8" y="1628775"/>
            <a:ext cx="10272712" cy="4752975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327390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9">
            <a:extLst>
              <a:ext uri="{FF2B5EF4-FFF2-40B4-BE49-F238E27FC236}">
                <a16:creationId xmlns:a16="http://schemas.microsoft.com/office/drawing/2014/main" id="{C7DE7D33-19D3-4836-9D22-46C842FE72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A271F587-D1BA-40E4-9BC6-A08B450B7B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3888" y="1628776"/>
            <a:ext cx="7200000" cy="47529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5FCB7D8D-1E52-4896-82AC-3073E0978A6E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4E32CF21-6604-453A-B920-2DFFEC6CCD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92E45FE2-3A23-49AF-A8FF-382570F1CF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D94D564B-EBB1-4020-BE80-E86F0EDEB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INSPIRE-Infoveranstaltung: Status Änderungsverfahren Interoperabilitätsverordnung</a:t>
            </a:r>
            <a:endParaRPr lang="de-DE" dirty="0"/>
          </a:p>
        </p:txBody>
      </p:sp>
      <p:sp>
        <p:nvSpPr>
          <p:cNvPr id="16" name="Inhaltsplatzhalter 4">
            <a:extLst>
              <a:ext uri="{FF2B5EF4-FFF2-40B4-BE49-F238E27FC236}">
                <a16:creationId xmlns:a16="http://schemas.microsoft.com/office/drawing/2014/main" id="{3C63DB48-2489-41A9-9B90-B7C80D1E564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968330" y="1628775"/>
            <a:ext cx="2928270" cy="504081"/>
          </a:xfrm>
          <a:prstGeom prst="rect">
            <a:avLst/>
          </a:prstGeom>
          <a:solidFill>
            <a:srgbClr val="007F7F"/>
          </a:solid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 b="1">
                <a:solidFill>
                  <a:schemeClr val="bg1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7" name="Inhaltsplatzhalter 4">
            <a:extLst>
              <a:ext uri="{FF2B5EF4-FFF2-40B4-BE49-F238E27FC236}">
                <a16:creationId xmlns:a16="http://schemas.microsoft.com/office/drawing/2014/main" id="{85AEA0FF-7055-41FB-8CCD-485392B1810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968330" y="2241517"/>
            <a:ext cx="2928270" cy="4140233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314983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929" userDrawn="1">
          <p15:clr>
            <a:srgbClr val="FBAE40"/>
          </p15:clr>
        </p15:guide>
        <p15:guide id="2" pos="501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9">
            <a:extLst>
              <a:ext uri="{FF2B5EF4-FFF2-40B4-BE49-F238E27FC236}">
                <a16:creationId xmlns:a16="http://schemas.microsoft.com/office/drawing/2014/main" id="{D4ADBC81-D85A-409A-8ED4-C7991EA1D5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61094E4-1D5A-41A8-9D0E-F35673491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32CF912-C7B5-4323-AC37-96344FEFD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1468BEC-9AAF-42AF-8DBE-7F5DF1EFF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INSPIRE-Infoveranstaltung: Status Änderungsverfahren Interoperabilitätsverordnung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740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ex Lizenz-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9">
            <a:extLst>
              <a:ext uri="{FF2B5EF4-FFF2-40B4-BE49-F238E27FC236}">
                <a16:creationId xmlns:a16="http://schemas.microsoft.com/office/drawing/2014/main" id="{D4ADBC81-D85A-409A-8ED4-C7991EA1D5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61094E4-1D5A-41A8-9D0E-F35673491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32CF912-C7B5-4323-AC37-96344FEFD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1468BEC-9AAF-42AF-8DBE-7F5DF1EFF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INSPIRE-Infoveranstaltung: Status Änderungsverfahren Interoperabilitätsverordnung</a:t>
            </a:r>
            <a:endParaRPr lang="de-DE" dirty="0"/>
          </a:p>
        </p:txBody>
      </p:sp>
      <p:pic>
        <p:nvPicPr>
          <p:cNvPr id="6" name="Grafik 5" descr="by-sa.png">
            <a:hlinkClick r:id="rId2"/>
            <a:extLst>
              <a:ext uri="{FF2B5EF4-FFF2-40B4-BE49-F238E27FC236}">
                <a16:creationId xmlns:a16="http://schemas.microsoft.com/office/drawing/2014/main" id="{2A2C8292-2F0F-4330-B013-BEB034A5D20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23888" y="1628800"/>
            <a:ext cx="1515452" cy="533371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B9DCF3D7-F8FB-4E40-B4D5-A5E106E413BC}"/>
              </a:ext>
            </a:extLst>
          </p:cNvPr>
          <p:cNvSpPr/>
          <p:nvPr userDrawn="1"/>
        </p:nvSpPr>
        <p:spPr>
          <a:xfrm>
            <a:off x="623888" y="2281487"/>
            <a:ext cx="7440612" cy="1632498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r>
              <a:rPr lang="de-DE" dirty="0">
                <a:latin typeface="+mn-lt"/>
                <a:cs typeface="Arial" panose="020B0604020202020204" pitchFamily="34" charset="0"/>
              </a:rPr>
              <a:t>Dieses Video ist lizenziert unter einer Creative Commons Namensnennung – </a:t>
            </a:r>
            <a:r>
              <a:rPr lang="de-DE" dirty="0">
                <a:latin typeface="+mn-lt"/>
              </a:rPr>
              <a:t>Weitergabe unter gleichen Bedingungen </a:t>
            </a:r>
            <a:r>
              <a:rPr lang="de-DE" dirty="0">
                <a:latin typeface="+mn-lt"/>
                <a:cs typeface="Arial" panose="020B0604020202020204" pitchFamily="34" charset="0"/>
              </a:rPr>
              <a:t>Lizenz. </a:t>
            </a:r>
          </a:p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endParaRPr lang="de-DE" dirty="0">
              <a:latin typeface="+mn-lt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r>
              <a:rPr lang="de-DE" dirty="0">
                <a:latin typeface="+mn-lt"/>
                <a:cs typeface="Arial" panose="020B0604020202020204" pitchFamily="34" charset="0"/>
              </a:rPr>
              <a:t>Erstellt von Koordinierungsstelle GDI-DE.</a:t>
            </a:r>
            <a:endParaRPr lang="de-DE" dirty="0">
              <a:latin typeface="+mn-lt"/>
              <a:cs typeface="Calibri" panose="020F0502020204030204" pitchFamily="34" charset="0"/>
            </a:endParaRPr>
          </a:p>
          <a:p>
            <a:endParaRPr lang="de-D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45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hyperlink" Target="http://creativecommons.org/licenses/by-sa/3.0/de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hyperlink" Target="http://creativecommons.org/licenses/by-sa/3.0/de/" TargetMode="External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6CEC389-D502-45AF-BB77-25381E1CA0E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52" y="21383"/>
            <a:ext cx="4025427" cy="835429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060A489-7C8B-46D2-803E-24C5E7C0C25C}"/>
              </a:ext>
            </a:extLst>
          </p:cNvPr>
          <p:cNvSpPr/>
          <p:nvPr userDrawn="1"/>
        </p:nvSpPr>
        <p:spPr bwMode="auto">
          <a:xfrm>
            <a:off x="0" y="836712"/>
            <a:ext cx="12192000" cy="360000"/>
          </a:xfrm>
          <a:prstGeom prst="rect">
            <a:avLst/>
          </a:prstGeom>
          <a:solidFill>
            <a:srgbClr val="BD18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pic>
        <p:nvPicPr>
          <p:cNvPr id="6" name="Grafik 5" descr="by-sa.png">
            <a:hlinkClick r:id="rId7"/>
            <a:extLst>
              <a:ext uri="{FF2B5EF4-FFF2-40B4-BE49-F238E27FC236}">
                <a16:creationId xmlns:a16="http://schemas.microsoft.com/office/drawing/2014/main" id="{BE6E6EEB-FEA4-422C-90A6-A34A7D739D5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0532028" y="6628305"/>
            <a:ext cx="364572" cy="1283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703" r:id="rId2"/>
    <p:sldLayoutId id="2147483697" r:id="rId3"/>
    <p:sldLayoutId id="2147483671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2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211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pos="6698" userDrawn="1">
          <p15:clr>
            <a:srgbClr val="F26B43"/>
          </p15:clr>
        </p15:guide>
        <p15:guide id="5" orient="horz" pos="436" userDrawn="1">
          <p15:clr>
            <a:srgbClr val="F26B43"/>
          </p15:clr>
        </p15:guide>
        <p15:guide id="7" pos="1028" userDrawn="1">
          <p15:clr>
            <a:srgbClr val="F26B43"/>
          </p15:clr>
        </p15:guide>
        <p15:guide id="8" orient="horz" pos="415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C9019793-257F-4EC6-A568-50E0F22DA0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060A489-7C8B-46D2-803E-24C5E7C0C25C}"/>
              </a:ext>
            </a:extLst>
          </p:cNvPr>
          <p:cNvSpPr/>
          <p:nvPr userDrawn="1"/>
        </p:nvSpPr>
        <p:spPr bwMode="auto">
          <a:xfrm>
            <a:off x="0" y="260680"/>
            <a:ext cx="12192000" cy="360000"/>
          </a:xfrm>
          <a:prstGeom prst="rect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9B1C152-CC33-4849-A75C-4F82F34B2874}"/>
              </a:ext>
            </a:extLst>
          </p:cNvPr>
          <p:cNvCxnSpPr>
            <a:cxnSpLocks/>
          </p:cNvCxnSpPr>
          <p:nvPr userDrawn="1"/>
        </p:nvCxnSpPr>
        <p:spPr>
          <a:xfrm>
            <a:off x="11002820" y="726038"/>
            <a:ext cx="0" cy="151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13">
            <a:extLst>
              <a:ext uri="{FF2B5EF4-FFF2-40B4-BE49-F238E27FC236}">
                <a16:creationId xmlns:a16="http://schemas.microsoft.com/office/drawing/2014/main" id="{7B362052-E1FE-4760-A26E-5B90A888A21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6525344"/>
            <a:ext cx="11234176" cy="0"/>
          </a:xfrm>
          <a:prstGeom prst="line">
            <a:avLst/>
          </a:prstGeom>
          <a:noFill/>
          <a:ln w="6350" algn="ctr">
            <a:solidFill>
              <a:srgbClr val="8C8C8C"/>
            </a:solidFill>
            <a:round/>
            <a:headEnd/>
            <a:tailEnd/>
          </a:ln>
        </p:spPr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9F8AA21A-FA7A-41E5-951A-31F63CFE06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752" r="6941"/>
          <a:stretch/>
        </p:blipFill>
        <p:spPr>
          <a:xfrm>
            <a:off x="10896600" y="6405040"/>
            <a:ext cx="960438" cy="454604"/>
          </a:xfrm>
          <a:prstGeom prst="rect">
            <a:avLst/>
          </a:prstGeom>
          <a:solidFill>
            <a:srgbClr val="FFFFFF"/>
          </a:solidFill>
        </p:spPr>
      </p:pic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2C9BBDD6-30CF-4191-A004-5D215582CE98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7AA22AE-5CEE-4D0B-9C81-7AE9FFE38C2D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E082E07B-C17B-464B-819B-D7231769C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48309403-7269-4A73-BF0B-041D09A36A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INSPIRE-Infoveranstaltung: Status Änderungsverfahren Interoperabilitätsverordnung</a:t>
            </a:r>
            <a:endParaRPr lang="de-DE" dirty="0"/>
          </a:p>
        </p:txBody>
      </p:sp>
      <p:pic>
        <p:nvPicPr>
          <p:cNvPr id="15" name="Grafik 14" descr="by-sa.png">
            <a:hlinkClick r:id="rId8"/>
            <a:extLst>
              <a:ext uri="{FF2B5EF4-FFF2-40B4-BE49-F238E27FC236}">
                <a16:creationId xmlns:a16="http://schemas.microsoft.com/office/drawing/2014/main" id="{4F084951-9886-4459-9749-76CC85CEF049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10532028" y="6628305"/>
            <a:ext cx="364572" cy="12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1" r:id="rId2"/>
    <p:sldLayoutId id="2147483692" r:id="rId3"/>
    <p:sldLayoutId id="2147483693" r:id="rId4"/>
    <p:sldLayoutId id="2147483705" r:id="rId5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18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" pos="3613" userDrawn="1">
          <p15:clr>
            <a:srgbClr val="F26B43"/>
          </p15:clr>
        </p15:guide>
        <p15:guide id="5" orient="horz" pos="527" userDrawn="1">
          <p15:clr>
            <a:srgbClr val="F26B43"/>
          </p15:clr>
        </p15:guide>
        <p15:guide id="7" pos="6864" userDrawn="1">
          <p15:clr>
            <a:srgbClr val="F26B43"/>
          </p15:clr>
        </p15:guide>
        <p15:guide id="9" orient="horz" pos="4020" userDrawn="1">
          <p15:clr>
            <a:srgbClr val="F26B43"/>
          </p15:clr>
        </p15:guide>
        <p15:guide id="10" pos="393" userDrawn="1">
          <p15:clr>
            <a:srgbClr val="F26B43"/>
          </p15:clr>
        </p15:guide>
        <p15:guide id="11" pos="3659" userDrawn="1">
          <p15:clr>
            <a:srgbClr val="F26B43"/>
          </p15:clr>
        </p15:guide>
        <p15:guide id="12" pos="3568" userDrawn="1">
          <p15:clr>
            <a:srgbClr val="F26B43"/>
          </p15:clr>
        </p15:guide>
        <p15:guide id="13" orient="horz" pos="981" userDrawn="1">
          <p15:clr>
            <a:srgbClr val="F26B43"/>
          </p15:clr>
        </p15:guide>
        <p15:guide id="14" orient="horz" pos="102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hyperlink" Target="https://twitter.com/GDI_D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geoportal.de/" TargetMode="External"/><Relationship Id="rId5" Type="http://schemas.openxmlformats.org/officeDocument/2006/relationships/hyperlink" Target="http://www.gdi-de.org/" TargetMode="Externa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>
            <a:extLst>
              <a:ext uri="{FF2B5EF4-FFF2-40B4-BE49-F238E27FC236}">
                <a16:creationId xmlns:a16="http://schemas.microsoft.com/office/drawing/2014/main" id="{0B2CD1B3-0BE8-4A61-9377-ED282A6A9D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INSPIRE-Infoveranstaltung, 11.11.2021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D8B6AA8-96D7-468B-8507-E141F80C5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Daniela Hogrebe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844D60-78B0-4134-A15A-7348EE547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9093" y="1411729"/>
            <a:ext cx="9000000" cy="1800000"/>
          </a:xfrm>
        </p:spPr>
        <p:txBody>
          <a:bodyPr/>
          <a:lstStyle/>
          <a:p>
            <a:r>
              <a:rPr lang="de-DE" dirty="0"/>
              <a:t>Status Änderungsverfahren Interoperabilitätsverordnung</a:t>
            </a:r>
          </a:p>
        </p:txBody>
      </p:sp>
    </p:spTree>
    <p:extLst>
      <p:ext uri="{BB962C8B-B14F-4D97-AF65-F5344CB8AC3E}">
        <p14:creationId xmlns:p14="http://schemas.microsoft.com/office/powerpoint/2010/main" val="1262656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Historie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Änderungsverfahren Interoperabilitätsverordnung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INSPIRE-Infoveranstaltung: Status Änderungsverfahren Interoperabilitätsverordnung</a:t>
            </a:r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E0C9CC25-CBF4-4902-AAEB-617C86C4B90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7F7F"/>
                </a:solidFill>
              </a:rPr>
              <a:t>Dezember</a:t>
            </a:r>
            <a:r>
              <a:rPr lang="en-US" dirty="0">
                <a:solidFill>
                  <a:srgbClr val="007F7F"/>
                </a:solidFill>
              </a:rPr>
              <a:t> 2017 </a:t>
            </a:r>
            <a:r>
              <a:rPr lang="en-US" dirty="0"/>
              <a:t>– 7. MIG-</a:t>
            </a:r>
            <a:r>
              <a:rPr lang="en-US" dirty="0" err="1"/>
              <a:t>Sitzung</a:t>
            </a:r>
            <a:r>
              <a:rPr lang="en-US" dirty="0"/>
              <a:t>: </a:t>
            </a:r>
            <a:r>
              <a:rPr lang="en-US" dirty="0" err="1"/>
              <a:t>Ergebnis</a:t>
            </a:r>
            <a:r>
              <a:rPr lang="en-US" dirty="0"/>
              <a:t> des </a:t>
            </a:r>
            <a:r>
              <a:rPr lang="en-US" dirty="0" err="1"/>
              <a:t>schriftlichen</a:t>
            </a:r>
            <a:r>
              <a:rPr lang="en-US" dirty="0"/>
              <a:t> </a:t>
            </a:r>
            <a:r>
              <a:rPr lang="en-US" dirty="0" err="1"/>
              <a:t>Abstimmungsverfahrens</a:t>
            </a:r>
            <a:r>
              <a:rPr lang="en-US" dirty="0"/>
              <a:t> </a:t>
            </a:r>
            <a:r>
              <a:rPr lang="en-US" dirty="0" err="1"/>
              <a:t>zum</a:t>
            </a:r>
            <a:r>
              <a:rPr lang="en-US" dirty="0"/>
              <a:t> </a:t>
            </a:r>
            <a:r>
              <a:rPr lang="en-US" dirty="0" err="1"/>
              <a:t>vorgeschlagenen</a:t>
            </a:r>
            <a:r>
              <a:rPr lang="en-US" dirty="0"/>
              <a:t> Review der </a:t>
            </a:r>
            <a:r>
              <a:rPr lang="en-US" dirty="0" err="1"/>
              <a:t>Verordnung</a:t>
            </a:r>
            <a:r>
              <a:rPr lang="en-US" dirty="0"/>
              <a:t> (EG) Nr. 1089/2010 (26 MS </a:t>
            </a:r>
            <a:r>
              <a:rPr lang="en-US" dirty="0" err="1"/>
              <a:t>stimmen</a:t>
            </a:r>
            <a:r>
              <a:rPr lang="en-US" dirty="0"/>
              <a:t> </a:t>
            </a:r>
            <a:r>
              <a:rPr lang="en-US" dirty="0" err="1"/>
              <a:t>dafür</a:t>
            </a:r>
            <a:r>
              <a:rPr lang="en-US" dirty="0"/>
              <a:t>, 2 </a:t>
            </a:r>
            <a:r>
              <a:rPr lang="en-US" dirty="0" err="1"/>
              <a:t>dagegen</a:t>
            </a:r>
            <a:r>
              <a:rPr lang="en-US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7F7F"/>
                </a:solidFill>
              </a:rPr>
              <a:t>Juni</a:t>
            </a:r>
            <a:r>
              <a:rPr lang="en-US" dirty="0">
                <a:solidFill>
                  <a:srgbClr val="007F7F"/>
                </a:solidFill>
              </a:rPr>
              <a:t> 2018 </a:t>
            </a:r>
            <a:r>
              <a:rPr lang="en-US" dirty="0"/>
              <a:t>– 8. MIG-</a:t>
            </a:r>
            <a:r>
              <a:rPr lang="en-US" dirty="0" err="1"/>
              <a:t>Sitzung</a:t>
            </a:r>
            <a:r>
              <a:rPr lang="en-US" dirty="0"/>
              <a:t>: </a:t>
            </a:r>
            <a:r>
              <a:rPr lang="en-US" dirty="0" err="1"/>
              <a:t>Änderungsvorschläge</a:t>
            </a:r>
            <a:r>
              <a:rPr lang="en-US" dirty="0"/>
              <a:t>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Interoperabilitätsverordnung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F7F"/>
                </a:solidFill>
              </a:rPr>
              <a:t>November 2018 </a:t>
            </a:r>
            <a:r>
              <a:rPr lang="en-US" dirty="0"/>
              <a:t>– 9. MIG-</a:t>
            </a:r>
            <a:r>
              <a:rPr lang="en-US" dirty="0" err="1"/>
              <a:t>Sitzung</a:t>
            </a:r>
            <a:r>
              <a:rPr lang="en-US" dirty="0"/>
              <a:t>: </a:t>
            </a:r>
            <a:r>
              <a:rPr lang="en-US" dirty="0" err="1"/>
              <a:t>Abstimmung</a:t>
            </a:r>
            <a:r>
              <a:rPr lang="en-US" dirty="0"/>
              <a:t> des </a:t>
            </a:r>
            <a:r>
              <a:rPr lang="en-US" dirty="0" err="1"/>
              <a:t>Entwurfs</a:t>
            </a:r>
            <a:r>
              <a:rPr lang="en-US" dirty="0"/>
              <a:t>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Änderung</a:t>
            </a:r>
            <a:r>
              <a:rPr lang="en-US" dirty="0"/>
              <a:t> der </a:t>
            </a:r>
            <a:r>
              <a:rPr lang="en-US" dirty="0" err="1"/>
              <a:t>Interoperabilitätsverordnung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F7F"/>
                </a:solidFill>
              </a:rPr>
              <a:t>November 2018 </a:t>
            </a:r>
            <a:r>
              <a:rPr lang="en-US" dirty="0"/>
              <a:t>– 15. INSPIRE-Committee-</a:t>
            </a:r>
            <a:r>
              <a:rPr lang="en-US" dirty="0" err="1"/>
              <a:t>Sitzung</a:t>
            </a:r>
            <a:r>
              <a:rPr lang="en-US" dirty="0"/>
              <a:t>: </a:t>
            </a:r>
            <a:r>
              <a:rPr lang="en-US" dirty="0" err="1"/>
              <a:t>Diskussion</a:t>
            </a:r>
            <a:r>
              <a:rPr lang="en-US" dirty="0"/>
              <a:t> und </a:t>
            </a:r>
            <a:r>
              <a:rPr lang="en-US" dirty="0" err="1"/>
              <a:t>Abstimmung</a:t>
            </a:r>
            <a:r>
              <a:rPr lang="en-US" dirty="0"/>
              <a:t> des </a:t>
            </a:r>
            <a:r>
              <a:rPr lang="en-US" dirty="0" err="1"/>
              <a:t>Entwurfs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7F7F"/>
                </a:solidFill>
              </a:rPr>
              <a:t>Dezember</a:t>
            </a:r>
            <a:r>
              <a:rPr lang="en-US" dirty="0">
                <a:solidFill>
                  <a:srgbClr val="007F7F"/>
                </a:solidFill>
              </a:rPr>
              <a:t> 2019 </a:t>
            </a:r>
            <a:r>
              <a:rPr lang="en-US" dirty="0"/>
              <a:t>– Neue </a:t>
            </a:r>
            <a:r>
              <a:rPr lang="en-US" dirty="0" err="1"/>
              <a:t>Kommission</a:t>
            </a:r>
            <a:r>
              <a:rPr lang="en-US" dirty="0"/>
              <a:t>: </a:t>
            </a:r>
            <a:r>
              <a:rPr lang="en-US" dirty="0" err="1"/>
              <a:t>interner</a:t>
            </a:r>
            <a:r>
              <a:rPr lang="en-US" dirty="0"/>
              <a:t> </a:t>
            </a:r>
            <a:r>
              <a:rPr lang="en-US" dirty="0" err="1"/>
              <a:t>Abstimmungsprozess</a:t>
            </a:r>
            <a:r>
              <a:rPr lang="en-US" dirty="0"/>
              <a:t>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angehalten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F7F"/>
                </a:solidFill>
              </a:rPr>
              <a:t>Q3/2020</a:t>
            </a:r>
            <a:r>
              <a:rPr lang="en-US" dirty="0"/>
              <a:t> – </a:t>
            </a:r>
            <a:r>
              <a:rPr lang="en-US" dirty="0" err="1"/>
              <a:t>Grünes</a:t>
            </a:r>
            <a:r>
              <a:rPr lang="en-US" dirty="0"/>
              <a:t> Licht </a:t>
            </a:r>
            <a:r>
              <a:rPr lang="en-US" dirty="0" err="1"/>
              <a:t>für</a:t>
            </a:r>
            <a:r>
              <a:rPr lang="en-US" dirty="0"/>
              <a:t> den Start des </a:t>
            </a:r>
            <a:r>
              <a:rPr lang="en-US" dirty="0" err="1"/>
              <a:t>internen</a:t>
            </a:r>
            <a:r>
              <a:rPr lang="en-US" dirty="0"/>
              <a:t> </a:t>
            </a:r>
            <a:r>
              <a:rPr lang="en-US" dirty="0" err="1"/>
              <a:t>Abstimmungsprozesses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7F7F"/>
                </a:solidFill>
              </a:rPr>
              <a:t>Juni</a:t>
            </a:r>
            <a:r>
              <a:rPr lang="en-US" dirty="0">
                <a:solidFill>
                  <a:srgbClr val="007F7F"/>
                </a:solidFill>
              </a:rPr>
              <a:t>/</a:t>
            </a:r>
            <a:r>
              <a:rPr lang="en-US" dirty="0" err="1">
                <a:solidFill>
                  <a:srgbClr val="007F7F"/>
                </a:solidFill>
              </a:rPr>
              <a:t>Juli</a:t>
            </a:r>
            <a:r>
              <a:rPr lang="en-US" dirty="0">
                <a:solidFill>
                  <a:srgbClr val="007F7F"/>
                </a:solidFill>
              </a:rPr>
              <a:t> 2021 </a:t>
            </a:r>
            <a:r>
              <a:rPr lang="en-US" dirty="0"/>
              <a:t>– Commission Inter-service Consultation (10-15 </a:t>
            </a:r>
            <a:r>
              <a:rPr lang="en-US" dirty="0" err="1"/>
              <a:t>Tage</a:t>
            </a:r>
            <a:r>
              <a:rPr lang="en-US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F7F"/>
                </a:solidFill>
              </a:rPr>
              <a:t>August/September 2021 </a:t>
            </a:r>
            <a:r>
              <a:rPr lang="en-US" dirty="0"/>
              <a:t>– 4-wöchige </a:t>
            </a:r>
            <a:r>
              <a:rPr lang="en-US" dirty="0" err="1"/>
              <a:t>öffentliche</a:t>
            </a:r>
            <a:r>
              <a:rPr lang="en-US" dirty="0"/>
              <a:t> </a:t>
            </a:r>
            <a:r>
              <a:rPr lang="en-US" dirty="0" err="1"/>
              <a:t>Konsultation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7F7F"/>
                </a:solidFill>
              </a:rPr>
              <a:t>Oktober</a:t>
            </a:r>
            <a:r>
              <a:rPr lang="en-US" dirty="0">
                <a:solidFill>
                  <a:srgbClr val="007F7F"/>
                </a:solidFill>
              </a:rPr>
              <a:t> 2021 </a:t>
            </a:r>
            <a:r>
              <a:rPr lang="en-US" dirty="0"/>
              <a:t>– 16. INSPIRE-Committee-</a:t>
            </a:r>
            <a:r>
              <a:rPr lang="en-US" dirty="0" err="1"/>
              <a:t>Sitzung</a:t>
            </a:r>
            <a:r>
              <a:rPr lang="en-US" dirty="0"/>
              <a:t>: </a:t>
            </a:r>
            <a:r>
              <a:rPr lang="en-US" dirty="0" err="1"/>
              <a:t>Abstimmung</a:t>
            </a:r>
            <a:r>
              <a:rPr lang="en-US" dirty="0"/>
              <a:t> des Feedbacks </a:t>
            </a:r>
            <a:r>
              <a:rPr lang="en-US" dirty="0" err="1"/>
              <a:t>aus</a:t>
            </a:r>
            <a:r>
              <a:rPr lang="en-US" dirty="0"/>
              <a:t> der </a:t>
            </a:r>
            <a:r>
              <a:rPr lang="en-US" dirty="0" err="1"/>
              <a:t>öffentlichen</a:t>
            </a:r>
            <a:r>
              <a:rPr lang="en-US" dirty="0"/>
              <a:t> </a:t>
            </a:r>
            <a:r>
              <a:rPr lang="en-US" dirty="0" err="1"/>
              <a:t>Konsultation</a:t>
            </a:r>
            <a:r>
              <a:rPr lang="en-US" dirty="0"/>
              <a:t> und </a:t>
            </a:r>
            <a:r>
              <a:rPr lang="en-US" dirty="0" err="1"/>
              <a:t>Einleitung</a:t>
            </a:r>
            <a:r>
              <a:rPr lang="en-US" dirty="0"/>
              <a:t> des </a:t>
            </a:r>
            <a:r>
              <a:rPr lang="en-US" dirty="0" err="1"/>
              <a:t>schriftlichen</a:t>
            </a:r>
            <a:r>
              <a:rPr lang="en-US" dirty="0"/>
              <a:t> </a:t>
            </a:r>
            <a:r>
              <a:rPr lang="en-US" dirty="0" err="1"/>
              <a:t>Abstimmungsverfahrens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6316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Wesentliche Änderungen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Änderungsverfahren Interoperabilitätsverordnung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INSPIRE-Infoveranstaltung: Status Änderungsverfahren Interoperabilitätsverordnung</a:t>
            </a:r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E0C9CC25-CBF4-4902-AAEB-617C86C4B90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Alle </a:t>
            </a:r>
            <a:r>
              <a:rPr lang="de-DE" dirty="0">
                <a:solidFill>
                  <a:srgbClr val="007F7F"/>
                </a:solidFill>
              </a:rPr>
              <a:t>Codelisten und Enumerationen </a:t>
            </a:r>
            <a:r>
              <a:rPr lang="de-DE" dirty="0"/>
              <a:t>werden aus dem Gesetzestext entfernt und durch einen Verweis auf die INSPIRE-Registry ersetzt. Der Begriff der Enumeration (= nicht erweiterbare Codeliste) wird aus dem Gesetzestext gestrichen.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Abschnitt 1 von Anhang II wird dahingehend geändert, dass auch andere von der MIG akzeptierte </a:t>
            </a:r>
            <a:r>
              <a:rPr lang="de-DE" dirty="0">
                <a:solidFill>
                  <a:srgbClr val="007F7F"/>
                </a:solidFill>
              </a:rPr>
              <a:t>Koordinatenreferenzsysteme</a:t>
            </a:r>
            <a:r>
              <a:rPr lang="de-DE" dirty="0"/>
              <a:t> und deren Verwaltung in einem CRS-Register zugelassen werden.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Art. 4 (2) wird zur Schärfung des „</a:t>
            </a:r>
            <a:r>
              <a:rPr lang="de-DE" dirty="0" err="1">
                <a:solidFill>
                  <a:srgbClr val="007F7F"/>
                </a:solidFill>
              </a:rPr>
              <a:t>Voidability</a:t>
            </a:r>
            <a:r>
              <a:rPr lang="de-DE" dirty="0"/>
              <a:t>“-Konzeptes umformuliert.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Einige weitere </a:t>
            </a:r>
            <a:r>
              <a:rPr lang="de-DE" dirty="0">
                <a:solidFill>
                  <a:srgbClr val="007F7F"/>
                </a:solidFill>
              </a:rPr>
              <a:t>Berichtigungen</a:t>
            </a:r>
            <a:r>
              <a:rPr lang="de-DE" dirty="0"/>
              <a:t> und kleinere Anpassungen in den Anhängen zur Verordnung (mit Bezug zu den einzelnen Themen).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8912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Öffentliche Kommentierung („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say</a:t>
            </a:r>
            <a:r>
              <a:rPr lang="de-DE" dirty="0"/>
              <a:t>“)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Änderungsverfahren Interoperabilitätsverordnung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4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INSPIRE-Infoveranstaltung: Status Änderungsverfahren Interoperabilitätsverordnung</a:t>
            </a:r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E0C9CC25-CBF4-4902-AAEB-617C86C4B90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Kst</a:t>
            </a:r>
            <a:r>
              <a:rPr lang="de-DE" dirty="0"/>
              <a:t>. GDI-DE (in Abstimmung mit der dt. MIG-(T)-Vertretung, LG-Vorsitz und einzelnen Fachexperten): zusätzliche Änderung von Art. 14 (Streichen der Anforderung zur Bereitstellung von einem Layer pro Codelistenwert)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HLNUG: redaktionelle Änderungsvorschläge, Berücksichtigung der EU-Registry on </a:t>
            </a:r>
            <a:r>
              <a:rPr lang="de-DE" dirty="0" err="1"/>
              <a:t>industrial</a:t>
            </a:r>
            <a:r>
              <a:rPr lang="de-DE" dirty="0"/>
              <a:t> </a:t>
            </a:r>
            <a:r>
              <a:rPr lang="de-DE" dirty="0" err="1"/>
              <a:t>sites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Weitere Kommentare aus NO, MT, CZ, 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Außer dem Kommentar aus DE keine schwerwiegenden Bedenken.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Kommission kann keine zusätzlichen Änderungsvorschläge mehr berücksichtigen, ohne dass das Verfahren erneut durchlaufen werden müsste.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DE behält sich vor, dem Änderungsentwurf im schriftlichen Abstimmungsverfahren nicht zuzustimmen.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1822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Änderungen gegenüber der Version aus der 15. Sitzung des INSPIRE Committee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Änderungsverfahren Interoperabilitätsverordnung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5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INSPIRE-Infoveranstaltung: Status Änderungsverfahren Interoperabilitätsverordnung</a:t>
            </a:r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E0C9CC25-CBF4-4902-AAEB-617C86C4B90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Article</a:t>
            </a:r>
            <a:r>
              <a:rPr lang="de-DE" dirty="0"/>
              <a:t> 4 (2) - </a:t>
            </a:r>
            <a:r>
              <a:rPr lang="de-DE" dirty="0" err="1"/>
              <a:t>Voidability</a:t>
            </a:r>
            <a:endParaRPr lang="de-DE" dirty="0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3DD7320F-D8E3-47E5-9336-3CF5AA207E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22" y="3518968"/>
            <a:ext cx="8010525" cy="2219325"/>
          </a:xfrm>
          <a:prstGeom prst="rect">
            <a:avLst/>
          </a:prstGeom>
        </p:spPr>
      </p:pic>
      <p:sp>
        <p:nvSpPr>
          <p:cNvPr id="2" name="Sprechblase: oval 1">
            <a:extLst>
              <a:ext uri="{FF2B5EF4-FFF2-40B4-BE49-F238E27FC236}">
                <a16:creationId xmlns:a16="http://schemas.microsoft.com/office/drawing/2014/main" id="{60EEEC53-03BB-4B92-8314-4E45C838F45F}"/>
              </a:ext>
            </a:extLst>
          </p:cNvPr>
          <p:cNvSpPr/>
          <p:nvPr/>
        </p:nvSpPr>
        <p:spPr bwMode="auto">
          <a:xfrm>
            <a:off x="5159896" y="1627712"/>
            <a:ext cx="5424884" cy="1457079"/>
          </a:xfrm>
          <a:prstGeom prst="wedgeEllipseCallout">
            <a:avLst>
              <a:gd name="adj1" fmla="val -22299"/>
              <a:gd name="adj2" fmla="val 72868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solidFill>
                  <a:srgbClr val="080808"/>
                </a:solidFill>
              </a:rPr>
              <a:t>“This Directive does not require the collection of </a:t>
            </a:r>
          </a:p>
          <a:p>
            <a:pPr algn="ctr"/>
            <a:r>
              <a:rPr lang="en-US" sz="1600" dirty="0">
                <a:solidFill>
                  <a:srgbClr val="080808"/>
                </a:solidFill>
              </a:rPr>
              <a:t>new data (Article 4(4)). The additional assessment of </a:t>
            </a:r>
          </a:p>
          <a:p>
            <a:pPr algn="ctr"/>
            <a:r>
              <a:rPr lang="en-US" sz="1600" dirty="0">
                <a:solidFill>
                  <a:srgbClr val="080808"/>
                </a:solidFill>
              </a:rPr>
              <a:t>whether a ‘void’ value should be provided </a:t>
            </a:r>
          </a:p>
          <a:p>
            <a:pPr algn="ctr"/>
            <a:r>
              <a:rPr lang="en-US" sz="1600" dirty="0">
                <a:solidFill>
                  <a:srgbClr val="080808"/>
                </a:solidFill>
              </a:rPr>
              <a:t>is biased and adds additional complexity and cost.“</a:t>
            </a:r>
            <a:endParaRPr kumimoji="1" lang="de-DE" sz="16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35110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Änderungen gegenüber der Version aus der 15. Sitzung des INSPIRE Committee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Änderungsverfahren Interoperabilitätsverordnung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6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INSPIRE-Infoveranstaltung: Status Änderungsverfahren Interoperabilitätsverordnung</a:t>
            </a:r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E0C9CC25-CBF4-4902-AAEB-617C86C4B90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Annex II – </a:t>
            </a:r>
            <a:r>
              <a:rPr lang="de-DE" dirty="0" err="1"/>
              <a:t>Coordinate</a:t>
            </a:r>
            <a:r>
              <a:rPr lang="de-DE" dirty="0"/>
              <a:t> Reference Systems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A223DFAC-BAAD-4D54-A8A8-B00FCDE60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2204864"/>
            <a:ext cx="6905105" cy="3883627"/>
          </a:xfrm>
          <a:prstGeom prst="rect">
            <a:avLst/>
          </a:prstGeom>
        </p:spPr>
      </p:pic>
      <p:sp>
        <p:nvSpPr>
          <p:cNvPr id="2" name="Sprechblase: oval 1">
            <a:extLst>
              <a:ext uri="{FF2B5EF4-FFF2-40B4-BE49-F238E27FC236}">
                <a16:creationId xmlns:a16="http://schemas.microsoft.com/office/drawing/2014/main" id="{60EEEC53-03BB-4B92-8314-4E45C838F45F}"/>
              </a:ext>
            </a:extLst>
          </p:cNvPr>
          <p:cNvSpPr/>
          <p:nvPr/>
        </p:nvSpPr>
        <p:spPr bwMode="auto">
          <a:xfrm>
            <a:off x="8184232" y="2996952"/>
            <a:ext cx="3784352" cy="2974830"/>
          </a:xfrm>
          <a:prstGeom prst="wedgeEllipseCallout">
            <a:avLst>
              <a:gd name="adj1" fmla="val -62325"/>
              <a:gd name="adj2" fmla="val -2998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solidFill>
                  <a:srgbClr val="080808"/>
                </a:solidFill>
              </a:rPr>
              <a:t>“The INSPIRE Commission expert </a:t>
            </a:r>
          </a:p>
          <a:p>
            <a:pPr algn="ctr"/>
            <a:r>
              <a:rPr lang="en-US" sz="1600" dirty="0">
                <a:solidFill>
                  <a:srgbClr val="080808"/>
                </a:solidFill>
              </a:rPr>
              <a:t>group as such cannot </a:t>
            </a:r>
          </a:p>
          <a:p>
            <a:pPr algn="ctr"/>
            <a:r>
              <a:rPr lang="en-US" sz="1600" dirty="0">
                <a:solidFill>
                  <a:srgbClr val="080808"/>
                </a:solidFill>
              </a:rPr>
              <a:t>induce or endorse changes </a:t>
            </a:r>
          </a:p>
          <a:p>
            <a:pPr algn="ctr"/>
            <a:r>
              <a:rPr lang="en-US" sz="1600" dirty="0">
                <a:solidFill>
                  <a:srgbClr val="080808"/>
                </a:solidFill>
              </a:rPr>
              <a:t>in legal obligations, so the </a:t>
            </a:r>
          </a:p>
          <a:p>
            <a:pPr algn="ctr"/>
            <a:r>
              <a:rPr lang="en-US" sz="1600" dirty="0">
                <a:solidFill>
                  <a:srgbClr val="080808"/>
                </a:solidFill>
              </a:rPr>
              <a:t>rewording was necessary to </a:t>
            </a:r>
          </a:p>
          <a:p>
            <a:pPr algn="ctr"/>
            <a:r>
              <a:rPr lang="en-US" sz="1600" dirty="0">
                <a:solidFill>
                  <a:srgbClr val="080808"/>
                </a:solidFill>
              </a:rPr>
              <a:t>encode the shared mandate and </a:t>
            </a:r>
          </a:p>
          <a:p>
            <a:pPr algn="ctr"/>
            <a:r>
              <a:rPr lang="en-US" sz="1600" dirty="0">
                <a:solidFill>
                  <a:srgbClr val="080808"/>
                </a:solidFill>
              </a:rPr>
              <a:t>responsibility in legislation. </a:t>
            </a:r>
          </a:p>
          <a:p>
            <a:pPr algn="ctr"/>
            <a:r>
              <a:rPr lang="en-US" sz="1600" dirty="0">
                <a:solidFill>
                  <a:srgbClr val="080808"/>
                </a:solidFill>
              </a:rPr>
              <a:t>The use of “shall be assisted” </a:t>
            </a:r>
          </a:p>
          <a:p>
            <a:pPr algn="ctr"/>
            <a:r>
              <a:rPr lang="en-US" sz="1600" dirty="0">
                <a:solidFill>
                  <a:srgbClr val="080808"/>
                </a:solidFill>
              </a:rPr>
              <a:t>guarantees the role of the </a:t>
            </a:r>
          </a:p>
          <a:p>
            <a:pPr algn="ctr"/>
            <a:r>
              <a:rPr lang="en-US" sz="1600" dirty="0">
                <a:solidFill>
                  <a:srgbClr val="080808"/>
                </a:solidFill>
              </a:rPr>
              <a:t>Commission expert group.“</a:t>
            </a:r>
            <a:endParaRPr kumimoji="1" lang="de-DE" sz="16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10880F0-D204-4EBD-AB4A-6DFBCB4F688D}"/>
              </a:ext>
            </a:extLst>
          </p:cNvPr>
          <p:cNvSpPr/>
          <p:nvPr/>
        </p:nvSpPr>
        <p:spPr bwMode="auto">
          <a:xfrm>
            <a:off x="1019684" y="5517232"/>
            <a:ext cx="6724837" cy="571259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943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Änderungen gegenüber der Version aus der 15. Sitzung des INSPIRE Committee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Änderungsverfahren Interoperabilitätsverordnung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7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INSPIRE-Infoveranstaltung: Status Änderungsverfahren Interoperabilitätsverordnung</a:t>
            </a:r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E0C9CC25-CBF4-4902-AAEB-617C86C4B90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Minor </a:t>
            </a:r>
            <a:r>
              <a:rPr lang="de-DE" dirty="0" err="1"/>
              <a:t>changes</a:t>
            </a:r>
            <a:r>
              <a:rPr lang="de-DE" dirty="0"/>
              <a:t> and </a:t>
            </a:r>
            <a:r>
              <a:rPr lang="de-DE" dirty="0" err="1"/>
              <a:t>corrigenda</a:t>
            </a:r>
            <a:endParaRPr lang="de-DE" dirty="0"/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05D46182-7BE3-4BEA-A9C9-B268134B7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3645024"/>
            <a:ext cx="7581900" cy="2524125"/>
          </a:xfrm>
          <a:prstGeom prst="rect">
            <a:avLst/>
          </a:prstGeom>
        </p:spPr>
      </p:pic>
      <p:sp>
        <p:nvSpPr>
          <p:cNvPr id="2" name="Sprechblase: oval 1">
            <a:extLst>
              <a:ext uri="{FF2B5EF4-FFF2-40B4-BE49-F238E27FC236}">
                <a16:creationId xmlns:a16="http://schemas.microsoft.com/office/drawing/2014/main" id="{60EEEC53-03BB-4B92-8314-4E45C838F45F}"/>
              </a:ext>
            </a:extLst>
          </p:cNvPr>
          <p:cNvSpPr/>
          <p:nvPr/>
        </p:nvSpPr>
        <p:spPr bwMode="auto">
          <a:xfrm>
            <a:off x="4943872" y="1340768"/>
            <a:ext cx="6880696" cy="2059682"/>
          </a:xfrm>
          <a:prstGeom prst="wedgeEllipseCallout">
            <a:avLst>
              <a:gd name="adj1" fmla="val -32050"/>
              <a:gd name="adj2" fmla="val 6455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solidFill>
                  <a:srgbClr val="080808"/>
                </a:solidFill>
              </a:rPr>
              <a:t>“The corrections that are presented separately, and not as part of </a:t>
            </a:r>
          </a:p>
          <a:p>
            <a:pPr algn="ctr"/>
            <a:r>
              <a:rPr lang="en-US" sz="1600" dirty="0">
                <a:solidFill>
                  <a:srgbClr val="080808"/>
                </a:solidFill>
              </a:rPr>
              <a:t>a larger text being replaced or added, concern misspelled words </a:t>
            </a:r>
          </a:p>
          <a:p>
            <a:pPr algn="ctr"/>
            <a:r>
              <a:rPr lang="en-US" sz="1600" dirty="0">
                <a:solidFill>
                  <a:srgbClr val="080808"/>
                </a:solidFill>
              </a:rPr>
              <a:t>and grammar which might concern only the English language version.</a:t>
            </a:r>
          </a:p>
          <a:p>
            <a:pPr algn="ctr"/>
            <a:r>
              <a:rPr lang="en-US" sz="1600" dirty="0">
                <a:solidFill>
                  <a:srgbClr val="080808"/>
                </a:solidFill>
              </a:rPr>
              <a:t>If those errors are to be corrected, they should not be corrected </a:t>
            </a:r>
          </a:p>
          <a:p>
            <a:pPr algn="ctr"/>
            <a:r>
              <a:rPr lang="en-US" sz="1600" dirty="0">
                <a:solidFill>
                  <a:srgbClr val="080808"/>
                </a:solidFill>
              </a:rPr>
              <a:t>through an amending act, but in a separate corrigendum.“</a:t>
            </a:r>
            <a:endParaRPr kumimoji="1" lang="de-DE" sz="16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48082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Nächste Schritte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Änderungsverfahren Interoperabilitätsverordnung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8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INSPIRE-Infoveranstaltung: Status Änderungsverfahren Interoperabilitätsverordnung</a:t>
            </a:r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E0C9CC25-CBF4-4902-AAEB-617C86C4B90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F7F"/>
                </a:solidFill>
              </a:rPr>
              <a:t>21. Oktober 2021</a:t>
            </a:r>
            <a:r>
              <a:rPr lang="de-DE" dirty="0"/>
              <a:t>: 16. Sitzung des INSPIRE-Committee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F7F"/>
                </a:solidFill>
              </a:rPr>
              <a:t>29. Oktober 2021</a:t>
            </a:r>
            <a:r>
              <a:rPr lang="de-DE" dirty="0"/>
              <a:t>: zusätzlicher Zeitraum für die Konsultation nationaler Akteure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F7F"/>
                </a:solidFill>
              </a:rPr>
              <a:t>Mitte November 2021</a:t>
            </a:r>
            <a:r>
              <a:rPr lang="de-DE" dirty="0"/>
              <a:t>: schriftliches Abstimmungsverfahren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Abhängig von den Ergebnissen des schriftlichen Abstimmungsverfahrens:</a:t>
            </a:r>
          </a:p>
          <a:p>
            <a:pPr marL="82550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F7F"/>
                </a:solidFill>
              </a:rPr>
              <a:t>Q1/2022</a:t>
            </a:r>
            <a:r>
              <a:rPr lang="de-DE" dirty="0"/>
              <a:t>: Übersetzung in alle EU-Sprachen</a:t>
            </a:r>
          </a:p>
          <a:p>
            <a:pPr marL="82550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F7F"/>
                </a:solidFill>
              </a:rPr>
              <a:t>Q1-Q2/2022</a:t>
            </a:r>
            <a:r>
              <a:rPr lang="de-DE" dirty="0"/>
              <a:t>: Kontrolle durch Mitgesetzgeber (drei Monate, wenn Übersetzung vollständig vorliegt)</a:t>
            </a:r>
          </a:p>
          <a:p>
            <a:pPr marL="825500" lvl="1" indent="-28575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rgbClr val="007F7F"/>
                </a:solidFill>
              </a:rPr>
              <a:t>Ende Q2/2022: Verabschiedung durch „College of Commissioners“</a:t>
            </a:r>
            <a:endParaRPr lang="en-US" b="1" dirty="0">
              <a:solidFill>
                <a:srgbClr val="007F7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8985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>
            <a:extLst>
              <a:ext uri="{FF2B5EF4-FFF2-40B4-BE49-F238E27FC236}">
                <a16:creationId xmlns:a16="http://schemas.microsoft.com/office/drawing/2014/main" id="{E877D5B5-A50D-4628-818D-10C7F4B0946D}"/>
              </a:ext>
            </a:extLst>
          </p:cNvPr>
          <p:cNvPicPr>
            <a:picLocks noGrp="1" noChangeAspect="1" noChangeArrowheads="1"/>
          </p:cNvPicPr>
          <p:nvPr>
            <p:ph type="pic" sz="quarter" idx="1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469" t="38298" r="-94" b="18171"/>
          <a:stretch/>
        </p:blipFill>
        <p:spPr bwMode="auto">
          <a:xfrm>
            <a:off x="7633" y="1196752"/>
            <a:ext cx="121920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B57B23B-38D4-4292-B835-610624AF9E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grips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climate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.</a:t>
            </a:r>
          </a:p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!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65B97B0-6372-4CE8-AEFC-64E463C204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b="1" dirty="0"/>
              <a:t>Kontakt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BC0E709-AFB0-4BCB-8CF6-20798E57B52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mail@gdi-de.org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265C12B-2E4D-47C3-ACDB-A72DE4019D7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Tel. +49 (0) 69 6333-258</a:t>
            </a:r>
          </a:p>
        </p:txBody>
      </p:sp>
      <p:pic>
        <p:nvPicPr>
          <p:cNvPr id="14" name="Bildplatzhalter 13">
            <a:extLst>
              <a:ext uri="{FF2B5EF4-FFF2-40B4-BE49-F238E27FC236}">
                <a16:creationId xmlns:a16="http://schemas.microsoft.com/office/drawing/2014/main" id="{97D356F2-0A31-46C9-A34D-3AF325EAD9FC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" r="322"/>
          <a:stretch>
            <a:fillRect/>
          </a:stretch>
        </p:blipFill>
        <p:spPr>
          <a:xfrm>
            <a:off x="8976891" y="4941169"/>
            <a:ext cx="1656184" cy="1656000"/>
          </a:xfr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79642BC-A055-42BA-92FF-D4F58B3784C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/>
              <a:t>Koordinierungsstelle GDI-DE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063D0EA2-DBDE-4897-A508-816C26B341D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DE" dirty="0"/>
              <a:t>Bundesamt für Kartographie und Geodäsie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7116EA42-0D14-4840-8364-291BC456867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DE" dirty="0"/>
              <a:t>Richard-Strauß-Allee 11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BD0F82D-EDD1-4BEC-B1C5-A4F026E1C79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de-DE" dirty="0"/>
              <a:t>60598 Frankfurt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4E0EF56F-FE06-46CB-877B-6D0EF34274E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de-DE" dirty="0">
                <a:solidFill>
                  <a:srgbClr val="007F7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dirty="0">
                <a:solidFill>
                  <a:srgbClr val="007F7F"/>
                </a:solidFill>
              </a:rPr>
              <a:t> | </a:t>
            </a:r>
            <a:r>
              <a:rPr lang="de-DE" dirty="0">
                <a:solidFill>
                  <a:srgbClr val="007F7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dirty="0">
                <a:solidFill>
                  <a:srgbClr val="007F7F"/>
                </a:solidFill>
              </a:rPr>
              <a:t> | </a:t>
            </a:r>
            <a:r>
              <a:rPr lang="de-DE" dirty="0">
                <a:solidFill>
                  <a:srgbClr val="007F7F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dirty="0">
              <a:solidFill>
                <a:srgbClr val="007F7F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6D5107E8-0923-4C7F-9702-9F895DC251CE}"/>
              </a:ext>
            </a:extLst>
          </p:cNvPr>
          <p:cNvSpPr txBox="1">
            <a:spLocks/>
          </p:cNvSpPr>
          <p:nvPr/>
        </p:nvSpPr>
        <p:spPr>
          <a:xfrm>
            <a:off x="1649093" y="1411729"/>
            <a:ext cx="9000000" cy="1800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endParaRPr kumimoji="0" lang="de-DE" kern="0" dirty="0"/>
          </a:p>
        </p:txBody>
      </p:sp>
      <p:pic>
        <p:nvPicPr>
          <p:cNvPr id="17" name="Picture 3">
            <a:extLst>
              <a:ext uri="{FF2B5EF4-FFF2-40B4-BE49-F238E27FC236}">
                <a16:creationId xmlns:a16="http://schemas.microsoft.com/office/drawing/2014/main" id="{10D294A8-142B-49CC-89D7-D054563462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3" t="41569" r="78117" b="18171"/>
          <a:stretch/>
        </p:blipFill>
        <p:spPr bwMode="auto">
          <a:xfrm>
            <a:off x="-1" y="1412874"/>
            <a:ext cx="1659549" cy="266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0740842"/>
      </p:ext>
    </p:extLst>
  </p:cSld>
  <p:clrMapOvr>
    <a:masterClrMapping/>
  </p:clrMapOvr>
</p:sld>
</file>

<file path=ppt/theme/theme1.xml><?xml version="1.0" encoding="utf-8"?>
<a:theme xmlns:a="http://schemas.openxmlformats.org/drawingml/2006/main" name="GDI_DE_100617">
  <a:themeElements>
    <a:clrScheme name="GDI-DE">
      <a:dk1>
        <a:srgbClr val="3C3C3C"/>
      </a:dk1>
      <a:lt1>
        <a:sysClr val="window" lastClr="FFFFFF"/>
      </a:lt1>
      <a:dk2>
        <a:srgbClr val="007F7F"/>
      </a:dk2>
      <a:lt2>
        <a:srgbClr val="E8E8E8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1FCFB9A5-5767-49E1-9D31-AE2E5C9F6F7D}"/>
    </a:ext>
  </a:extLst>
</a:theme>
</file>

<file path=ppt/theme/theme2.xml><?xml version="1.0" encoding="utf-8"?>
<a:theme xmlns:a="http://schemas.openxmlformats.org/drawingml/2006/main" name="1_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GDI-DE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BC0785C8-1343-46A1-B5D1-981DEBCEC549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Template_GDI-DE_Präsentation_DE_16-9</Template>
  <TotalTime>0</TotalTime>
  <Words>773</Words>
  <Application>Microsoft Office PowerPoint</Application>
  <PresentationFormat>Breitbild</PresentationFormat>
  <Paragraphs>101</Paragraphs>
  <Slides>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Arial</vt:lpstr>
      <vt:lpstr>Calibri</vt:lpstr>
      <vt:lpstr>Cambria</vt:lpstr>
      <vt:lpstr>Times New Roman</vt:lpstr>
      <vt:lpstr>Wingdings</vt:lpstr>
      <vt:lpstr>GDI_DE_100617</vt:lpstr>
      <vt:lpstr>1_GDI_DE_100617</vt:lpstr>
      <vt:lpstr>Status Änderungsverfahren Interoperabilitätsverordnung</vt:lpstr>
      <vt:lpstr>Status Änderungsverfahren Interoperabilitätsverordnung</vt:lpstr>
      <vt:lpstr>Status Änderungsverfahren Interoperabilitätsverordnung</vt:lpstr>
      <vt:lpstr>Status Änderungsverfahren Interoperabilitätsverordnung</vt:lpstr>
      <vt:lpstr>Status Änderungsverfahren Interoperabilitätsverordnung</vt:lpstr>
      <vt:lpstr>Status Änderungsverfahren Interoperabilitätsverordnung</vt:lpstr>
      <vt:lpstr>Status Änderungsverfahren Interoperabilitätsverordnung</vt:lpstr>
      <vt:lpstr>Status Änderungsverfahren Interoperabilitätsverordnung</vt:lpstr>
      <vt:lpstr>PowerPoint-Präsentation</vt:lpstr>
    </vt:vector>
  </TitlesOfParts>
  <Company>BKG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Evaluierung INSPIRE-Richtlinie</dc:title>
  <dc:creator>Daniela Hogrebe</dc:creator>
  <cp:lastModifiedBy>Daniela Hogrebe</cp:lastModifiedBy>
  <cp:revision>15</cp:revision>
  <cp:lastPrinted>1601-01-01T00:00:00Z</cp:lastPrinted>
  <dcterms:created xsi:type="dcterms:W3CDTF">2021-11-09T06:48:14Z</dcterms:created>
  <dcterms:modified xsi:type="dcterms:W3CDTF">2021-11-11T06:39:51Z</dcterms:modified>
</cp:coreProperties>
</file>