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3"/>
  </p:notesMasterIdLst>
  <p:handoutMasterIdLst>
    <p:handoutMasterId r:id="rId14"/>
  </p:handoutMasterIdLst>
  <p:sldIdLst>
    <p:sldId id="276" r:id="rId2"/>
    <p:sldId id="306" r:id="rId3"/>
    <p:sldId id="313" r:id="rId4"/>
    <p:sldId id="311" r:id="rId5"/>
    <p:sldId id="317" r:id="rId6"/>
    <p:sldId id="312" r:id="rId7"/>
    <p:sldId id="315" r:id="rId8"/>
    <p:sldId id="318" r:id="rId9"/>
    <p:sldId id="314" r:id="rId10"/>
    <p:sldId id="296" r:id="rId11"/>
    <p:sldId id="277" r:id="rId1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7F7F"/>
    <a:srgbClr val="595151"/>
    <a:srgbClr val="E8E8E8"/>
    <a:srgbClr val="8C8C8C"/>
    <a:srgbClr val="CE0000"/>
    <a:srgbClr val="BD181D"/>
    <a:srgbClr val="3C3C3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0373" autoAdjust="0"/>
  </p:normalViewPr>
  <p:slideViewPr>
    <p:cSldViewPr>
      <p:cViewPr varScale="1">
        <p:scale>
          <a:sx n="102" d="100"/>
          <a:sy n="102" d="100"/>
        </p:scale>
        <p:origin x="144" y="3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35258530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24562943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creativecommons.org/licenses/by-sa/3.0/de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15" name="Grafik 14" descr="by-sa.png">
            <a:hlinkClick r:id="rId10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  <p:sldLayoutId id="2147483706" r:id="rId6"/>
    <p:sldLayoutId id="2147483707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hyperlink" Target="https://wikis.ec.europa.eu/download/attachments/44140427/MIG-T69_MIWP_Action_2.3.1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s.ec.europa.eu/download/attachments/40702165/MIG-T68_Action_2.3.1_artefacts.pdf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INSPIRE-MIF/technical-guidelines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github.com/INSPIRE-MIF/application-schema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spire.ec.europa.eu/schema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-mif.github.io/uml-models/" TargetMode="External"/><Relationship Id="rId2" Type="http://schemas.openxmlformats.org/officeDocument/2006/relationships/hyperlink" Target="https://github.com/INSPIRE-MIF/uml-mod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INSPIRE-MIF/technical-guidelines/tree/main/metadata/metadata-iso1913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 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Andreas von Dömming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 err="1"/>
              <a:t>Governance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FC0C3540-5D1E-4980-B77B-4D2828B3AF8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277720" y="1033031"/>
            <a:ext cx="8136407" cy="934401"/>
          </a:xfrm>
        </p:spPr>
        <p:txBody>
          <a:bodyPr/>
          <a:lstStyle/>
          <a:p>
            <a:pPr algn="ctr"/>
            <a:r>
              <a:rPr lang="de-DE" sz="3200" dirty="0"/>
              <a:t>Vielen Dank</a:t>
            </a:r>
          </a:p>
          <a:p>
            <a:pPr algn="ctr"/>
            <a:r>
              <a:rPr lang="de-DE" sz="3200" dirty="0"/>
              <a:t>Zeit für Fragen und Diskussion</a:t>
            </a:r>
          </a:p>
        </p:txBody>
      </p:sp>
      <p:sp>
        <p:nvSpPr>
          <p:cNvPr id="23" name="Titel 22">
            <a:extLst>
              <a:ext uri="{FF2B5EF4-FFF2-40B4-BE49-F238E27FC236}">
                <a16:creationId xmlns:a16="http://schemas.microsoft.com/office/drawing/2014/main" id="{CDE6CA24-C3AC-4A56-AD40-4A6F7A992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Fragen/Diskussion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AB610C-E08D-44B0-8310-E6FC7755B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12364D-040E-4AF8-AEE4-C15948318B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15E3E5-EFCF-4274-A98F-23C74D08B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562F4F68-7D3A-483D-B10D-DDB8C0EAD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615">
            <a:off x="882244" y="2359282"/>
            <a:ext cx="2835821" cy="1572448"/>
          </a:xfrm>
          <a:prstGeom prst="roundRect">
            <a:avLst>
              <a:gd name="adj" fmla="val 541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0B76B582-B0B7-45A9-BF07-688FD64B6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2381998"/>
            <a:ext cx="3680964" cy="2640685"/>
          </a:xfrm>
          <a:prstGeom prst="roundRect">
            <a:avLst>
              <a:gd name="adj" fmla="val 142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8A21493D-F853-401D-8BFC-5A0F83B4119E}"/>
              </a:ext>
            </a:extLst>
          </p:cNvPr>
          <p:cNvGrpSpPr/>
          <p:nvPr/>
        </p:nvGrpSpPr>
        <p:grpSpPr>
          <a:xfrm rot="21390934">
            <a:off x="2526989" y="3312266"/>
            <a:ext cx="5524113" cy="1200964"/>
            <a:chOff x="551384" y="3595360"/>
            <a:chExt cx="8810625" cy="2325461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5A332301-9F9F-4DD8-8F10-882F5A6D5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909" y="3595360"/>
              <a:ext cx="8801100" cy="1162050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D3FB3EA4-3501-45BC-97B0-594CEE775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384" y="4749246"/>
              <a:ext cx="8810625" cy="1171575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7B740B93-88B2-441A-8C8E-0EF71499A5AE}"/>
              </a:ext>
            </a:extLst>
          </p:cNvPr>
          <p:cNvSpPr txBox="1"/>
          <p:nvPr/>
        </p:nvSpPr>
        <p:spPr>
          <a:xfrm>
            <a:off x="1610471" y="5319683"/>
            <a:ext cx="894668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Weitere Informationen:</a:t>
            </a:r>
          </a:p>
          <a:p>
            <a:endParaRPr lang="de-DE" dirty="0"/>
          </a:p>
          <a:p>
            <a:r>
              <a:rPr lang="de-DE" sz="1600" dirty="0">
                <a:hlinkClick r:id="rId6"/>
              </a:rPr>
              <a:t>https://wikis.ec.europa.eu/download/attachments/40702165/MIG-T68_Action_2.3.1_artefacts.pdf</a:t>
            </a:r>
            <a:endParaRPr lang="de-DE" sz="1600" dirty="0"/>
          </a:p>
          <a:p>
            <a:r>
              <a:rPr lang="de-DE" sz="1600" dirty="0">
                <a:hlinkClick r:id="rId7"/>
              </a:rPr>
              <a:t>https://wikis.ec.europa.eu/download/attachments/44140427/MIG-T69_MIWP_Action_2.3.1.pdf</a:t>
            </a:r>
            <a:endParaRPr lang="de-DE" sz="1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185984F-1588-4C78-A745-A39A40A3DE3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06" y="5686789"/>
            <a:ext cx="701842" cy="70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19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B34BAB3-5156-4E5E-866D-23A7553D6AA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Subgroup</a:t>
            </a:r>
            <a:r>
              <a:rPr lang="de-DE" dirty="0"/>
              <a:t> 2.3.1 „Government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“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5134A2D-E86F-4ED9-8850-A56D80662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Überblick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11AFDD-DB06-4D0E-93EE-F656E90E15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E43AEC-2610-484C-B3E3-28D98A534B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10D780-3DC4-4F65-AD49-50B83052A9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D71743F-F15A-44FA-B4D0-567B9C50D4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8" y="1628776"/>
            <a:ext cx="10272712" cy="1122100"/>
          </a:xfrm>
        </p:spPr>
        <p:txBody>
          <a:bodyPr/>
          <a:lstStyle/>
          <a:p>
            <a:r>
              <a:rPr lang="de-DE" dirty="0"/>
              <a:t>Aufgabe: Pflege der INSPIRE-Artefakte (Technical </a:t>
            </a:r>
            <a:r>
              <a:rPr lang="de-DE" dirty="0" err="1"/>
              <a:t>Guidance</a:t>
            </a:r>
            <a:r>
              <a:rPr lang="de-DE" dirty="0"/>
              <a:t>, XML Schemas, UML-Modelle)</a:t>
            </a:r>
          </a:p>
          <a:p>
            <a:r>
              <a:rPr lang="de-DE" dirty="0"/>
              <a:t>Beteiligte: JRC (Leitung) + 7 Experten aus 5 Mitgliedstaaten (CZ, DE, ES, IT, PL) + Helpdesk </a:t>
            </a:r>
            <a:r>
              <a:rPr lang="de-DE" dirty="0" err="1"/>
              <a:t>Facilitator</a:t>
            </a:r>
            <a:endParaRPr lang="de-DE" dirty="0"/>
          </a:p>
          <a:p>
            <a:r>
              <a:rPr lang="en-US" dirty="0"/>
              <a:t>Releases:  2 x </a:t>
            </a:r>
            <a:r>
              <a:rPr lang="en-US" dirty="0" err="1"/>
              <a:t>jährlich</a:t>
            </a:r>
            <a:r>
              <a:rPr lang="en-US" dirty="0"/>
              <a:t>: am 31.01 und 31.07</a:t>
            </a:r>
            <a:endParaRPr lang="de-DE" dirty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B082821-6152-4F18-949E-77F5A617F611}"/>
              </a:ext>
            </a:extLst>
          </p:cNvPr>
          <p:cNvGrpSpPr/>
          <p:nvPr/>
        </p:nvGrpSpPr>
        <p:grpSpPr>
          <a:xfrm>
            <a:off x="500857" y="2458980"/>
            <a:ext cx="10779719" cy="4119761"/>
            <a:chOff x="500857" y="2458980"/>
            <a:chExt cx="10779719" cy="4119761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AC41423D-0C68-4400-ADAC-33D00A06B959}"/>
                </a:ext>
              </a:extLst>
            </p:cNvPr>
            <p:cNvGrpSpPr/>
            <p:nvPr/>
          </p:nvGrpSpPr>
          <p:grpSpPr>
            <a:xfrm>
              <a:off x="500857" y="2458980"/>
              <a:ext cx="10779719" cy="4119761"/>
              <a:chOff x="500857" y="2458980"/>
              <a:chExt cx="10779719" cy="4119761"/>
            </a:xfrm>
          </p:grpSpPr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8114DA60-C1E5-49EE-B95E-628B15708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3888" y="3964081"/>
                <a:ext cx="10401300" cy="1247775"/>
              </a:xfrm>
              <a:prstGeom prst="rect">
                <a:avLst/>
              </a:prstGeom>
            </p:spPr>
          </p:pic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B835B7D2-BECC-484D-AE92-ABA94C5B9A0B}"/>
                  </a:ext>
                </a:extLst>
              </p:cNvPr>
              <p:cNvGrpSpPr/>
              <p:nvPr/>
            </p:nvGrpSpPr>
            <p:grpSpPr>
              <a:xfrm>
                <a:off x="527194" y="2711931"/>
                <a:ext cx="10290791" cy="1355772"/>
                <a:chOff x="621326" y="2996952"/>
                <a:chExt cx="10290791" cy="1355772"/>
              </a:xfrm>
            </p:grpSpPr>
            <p:pic>
              <p:nvPicPr>
                <p:cNvPr id="9" name="Grafik 8">
                  <a:extLst>
                    <a:ext uri="{FF2B5EF4-FFF2-40B4-BE49-F238E27FC236}">
                      <a16:creationId xmlns:a16="http://schemas.microsoft.com/office/drawing/2014/main" id="{3A28BB34-DA37-4684-A003-C8FA63A75C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21326" y="2996952"/>
                  <a:ext cx="10268304" cy="1355772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4BDDA61D-8AE6-4FD1-86AC-51989C9234D8}"/>
                    </a:ext>
                  </a:extLst>
                </p:cNvPr>
                <p:cNvSpPr/>
                <p:nvPr/>
              </p:nvSpPr>
              <p:spPr>
                <a:xfrm>
                  <a:off x="7754586" y="4059504"/>
                  <a:ext cx="3157531" cy="2403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000" dirty="0">
                      <a:hlinkClick r:id="rId4"/>
                    </a:rPr>
                    <a:t>https://github.com/INSPIRE-MIF/application-schemas</a:t>
                  </a:r>
                  <a:r>
                    <a:rPr lang="de-DE" sz="1000" dirty="0"/>
                    <a:t> </a:t>
                  </a:r>
                </a:p>
              </p:txBody>
            </p:sp>
          </p:grp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5D2230FD-86C7-44F1-B998-50017C3C8110}"/>
                  </a:ext>
                </a:extLst>
              </p:cNvPr>
              <p:cNvGrpSpPr/>
              <p:nvPr/>
            </p:nvGrpSpPr>
            <p:grpSpPr>
              <a:xfrm>
                <a:off x="500857" y="5211856"/>
                <a:ext cx="10279417" cy="1366885"/>
                <a:chOff x="610213" y="4343199"/>
                <a:chExt cx="10279417" cy="1366885"/>
              </a:xfrm>
            </p:grpSpPr>
            <p:pic>
              <p:nvPicPr>
                <p:cNvPr id="12" name="Grafik 11">
                  <a:extLst>
                    <a:ext uri="{FF2B5EF4-FFF2-40B4-BE49-F238E27FC236}">
                      <a16:creationId xmlns:a16="http://schemas.microsoft.com/office/drawing/2014/main" id="{CB3A2866-713E-40BA-B365-8BC76C208E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213" y="4343199"/>
                  <a:ext cx="10279417" cy="1366885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sp>
              <p:nvSpPr>
                <p:cNvPr id="13" name="Rechteck 12">
                  <a:extLst>
                    <a:ext uri="{FF2B5EF4-FFF2-40B4-BE49-F238E27FC236}">
                      <a16:creationId xmlns:a16="http://schemas.microsoft.com/office/drawing/2014/main" id="{CE71C0D4-FE34-4891-8248-A2857CE2F786}"/>
                    </a:ext>
                  </a:extLst>
                </p:cNvPr>
                <p:cNvSpPr/>
                <p:nvPr/>
              </p:nvSpPr>
              <p:spPr>
                <a:xfrm>
                  <a:off x="7766622" y="5417823"/>
                  <a:ext cx="3115288" cy="2403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1000" dirty="0">
                      <a:hlinkClick r:id="rId6"/>
                    </a:rPr>
                    <a:t>https://github.com/INSPIRE-MIF/technical-guidelines</a:t>
                  </a:r>
                  <a:r>
                    <a:rPr lang="de-DE" sz="1000" dirty="0"/>
                    <a:t> </a:t>
                  </a:r>
                </a:p>
              </p:txBody>
            </p:sp>
          </p:grpSp>
          <p:sp>
            <p:nvSpPr>
              <p:cNvPr id="21" name="Rechteck: abgerundete Ecken 20">
                <a:extLst>
                  <a:ext uri="{FF2B5EF4-FFF2-40B4-BE49-F238E27FC236}">
                    <a16:creationId xmlns:a16="http://schemas.microsoft.com/office/drawing/2014/main" id="{A590DAC8-8144-47D3-A8DC-D5FD17EEE9A2}"/>
                  </a:ext>
                </a:extLst>
              </p:cNvPr>
              <p:cNvSpPr/>
              <p:nvPr/>
            </p:nvSpPr>
            <p:spPr bwMode="auto">
              <a:xfrm>
                <a:off x="7463320" y="2458980"/>
                <a:ext cx="3817256" cy="4033895"/>
              </a:xfrm>
              <a:prstGeom prst="roundRect">
                <a:avLst>
                  <a:gd name="adj" fmla="val 3347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de-DE" sz="1800" b="0" i="0" u="none" strike="noStrike" cap="none" normalizeH="0" baseline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0A80A3C3-3037-4534-8F2F-417E237F9E59}"/>
                </a:ext>
              </a:extLst>
            </p:cNvPr>
            <p:cNvGrpSpPr/>
            <p:nvPr/>
          </p:nvGrpSpPr>
          <p:grpSpPr>
            <a:xfrm>
              <a:off x="509317" y="2825965"/>
              <a:ext cx="6864950" cy="3583644"/>
              <a:chOff x="509317" y="2825965"/>
              <a:chExt cx="6864950" cy="3583644"/>
            </a:xfrm>
          </p:grpSpPr>
          <p:sp>
            <p:nvSpPr>
              <p:cNvPr id="17" name="Rechteck: abgerundete Ecken 16">
                <a:extLst>
                  <a:ext uri="{FF2B5EF4-FFF2-40B4-BE49-F238E27FC236}">
                    <a16:creationId xmlns:a16="http://schemas.microsoft.com/office/drawing/2014/main" id="{686D9B42-E462-475C-8D52-29CDA86853D8}"/>
                  </a:ext>
                </a:extLst>
              </p:cNvPr>
              <p:cNvSpPr/>
              <p:nvPr/>
            </p:nvSpPr>
            <p:spPr bwMode="auto">
              <a:xfrm>
                <a:off x="509317" y="2825965"/>
                <a:ext cx="6864950" cy="1122100"/>
              </a:xfrm>
              <a:prstGeom prst="roundRect">
                <a:avLst>
                  <a:gd name="adj" fmla="val 3576"/>
                </a:avLst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de-DE" sz="1800" b="0" i="0" u="none" strike="noStrike" cap="none" normalizeH="0" baseline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Rechteck: abgerundete Ecken 17">
                <a:extLst>
                  <a:ext uri="{FF2B5EF4-FFF2-40B4-BE49-F238E27FC236}">
                    <a16:creationId xmlns:a16="http://schemas.microsoft.com/office/drawing/2014/main" id="{51716D34-4613-4555-93F8-8503255D4CA3}"/>
                  </a:ext>
                </a:extLst>
              </p:cNvPr>
              <p:cNvSpPr/>
              <p:nvPr/>
            </p:nvSpPr>
            <p:spPr bwMode="auto">
              <a:xfrm>
                <a:off x="509317" y="4056737"/>
                <a:ext cx="6864950" cy="1122100"/>
              </a:xfrm>
              <a:prstGeom prst="roundRect">
                <a:avLst>
                  <a:gd name="adj" fmla="val 3576"/>
                </a:avLst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de-DE" sz="1800" b="0" i="0" u="none" strike="noStrike" cap="none" normalizeH="0" baseline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Rechteck: abgerundete Ecken 18">
                <a:extLst>
                  <a:ext uri="{FF2B5EF4-FFF2-40B4-BE49-F238E27FC236}">
                    <a16:creationId xmlns:a16="http://schemas.microsoft.com/office/drawing/2014/main" id="{1DD4DC13-89DD-4725-977A-A6D0D324F333}"/>
                  </a:ext>
                </a:extLst>
              </p:cNvPr>
              <p:cNvSpPr/>
              <p:nvPr/>
            </p:nvSpPr>
            <p:spPr bwMode="auto">
              <a:xfrm>
                <a:off x="509317" y="5287509"/>
                <a:ext cx="6864950" cy="1122100"/>
              </a:xfrm>
              <a:prstGeom prst="roundRect">
                <a:avLst>
                  <a:gd name="adj" fmla="val 3576"/>
                </a:avLst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de-DE" sz="1800" b="0" i="0" u="none" strike="noStrike" cap="none" normalizeH="0" baseline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</p:grp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8F2B5580-4873-4251-A7C8-C82FDA3FA3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10" y="2515796"/>
            <a:ext cx="3176275" cy="3960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11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651645D-260A-48F9-BE1E-8C6A05C2DD0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Datenmodelle (XML Schemas)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C3D83AB-35F4-41B6-B488-A231F72D1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INSPIRE Schemas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F34629-F486-445F-86F6-3CC3AF1923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F3591F-DB41-4E36-A749-A39DDC41D8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F4ABAE-96FE-4EDE-B288-68043AE64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53FA100-A5D7-41CB-992F-D51F8EC0A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340768"/>
            <a:ext cx="8750771" cy="493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8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C41DF5D-64D5-4DE1-9227-74CB933696E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Wo werden die Releases veröffentlicht?</a:t>
            </a:r>
          </a:p>
          <a:p>
            <a:pPr marL="342900" indent="-342900">
              <a:buAutoNum type="arabicPeriod"/>
            </a:pPr>
            <a:r>
              <a:rPr lang="de-DE" dirty="0"/>
              <a:t>Auf GitHub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endParaRPr lang="de-DE" dirty="0"/>
          </a:p>
          <a:p>
            <a:r>
              <a:rPr lang="de-DE" dirty="0"/>
              <a:t>2. Im INSPIRE Schema Repository:</a:t>
            </a:r>
          </a:p>
          <a:p>
            <a:r>
              <a:rPr lang="de-DE" dirty="0">
                <a:hlinkClick r:id="rId2"/>
              </a:rPr>
              <a:t>https://inspire.ec.europa.eu/schemas/</a:t>
            </a:r>
            <a:endParaRPr lang="de-DE" dirty="0"/>
          </a:p>
          <a:p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BB096F0A-C882-446C-9461-B7C755903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2048686"/>
            <a:ext cx="3433327" cy="1827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89846D7-5117-47CE-BBFE-87747D7A839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Datenmodelle (XML Schemas)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49A9926-042D-4D73-9645-44CE29242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INSPIRE Schemas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8B0696-5675-41AE-A638-0002DF382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C16EA1-C6FD-4435-9881-0E48A0A5AC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21505A-2091-44D7-9FD8-007BCC3BF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0E1096-18E2-4C7B-A4C3-16D2392C8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379" y="4015182"/>
            <a:ext cx="1944216" cy="2221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13E6830-2821-412D-85CC-A81779C9A03C}"/>
              </a:ext>
            </a:extLst>
          </p:cNvPr>
          <p:cNvGrpSpPr/>
          <p:nvPr/>
        </p:nvGrpSpPr>
        <p:grpSpPr>
          <a:xfrm>
            <a:off x="4786229" y="2258428"/>
            <a:ext cx="4903398" cy="1355684"/>
            <a:chOff x="4786229" y="2258428"/>
            <a:chExt cx="4903398" cy="1355684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3178C673-5FDD-4243-A056-881EDE8453A5}"/>
                </a:ext>
              </a:extLst>
            </p:cNvPr>
            <p:cNvGrpSpPr/>
            <p:nvPr/>
          </p:nvGrpSpPr>
          <p:grpSpPr>
            <a:xfrm>
              <a:off x="4786229" y="2590667"/>
              <a:ext cx="1741821" cy="1023445"/>
              <a:chOff x="4786229" y="2590667"/>
              <a:chExt cx="1741821" cy="1023445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35C3AAE0-C3A4-4505-B4FF-923B72DB4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3808" y="2590667"/>
                <a:ext cx="504242" cy="504478"/>
              </a:xfrm>
              <a:prstGeom prst="rect">
                <a:avLst/>
              </a:prstGeom>
            </p:spPr>
          </p:pic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26682915-3F0F-4CBB-ACD2-A79DC922C533}"/>
                  </a:ext>
                </a:extLst>
              </p:cNvPr>
              <p:cNvSpPr/>
              <p:nvPr/>
            </p:nvSpPr>
            <p:spPr bwMode="auto">
              <a:xfrm>
                <a:off x="4786229" y="3243887"/>
                <a:ext cx="633154" cy="370225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de-DE" sz="1800" b="0" i="0" u="none" strike="noStrike" cap="none" normalizeH="0" baseline="0">
                  <a:ln>
                    <a:noFill/>
                  </a:ln>
                  <a:solidFill>
                    <a:srgbClr val="080808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16D27FEC-C2A1-4597-88A4-3914AF7BB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79360" y="2258428"/>
              <a:ext cx="2810267" cy="12384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05308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6314993-4F88-4CED-AE30-380C6335E7E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Datenmodelle - UML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F7CDD7-4141-4C03-ABB4-8A4BA9B80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INSPIRE UML Modelle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DB4552-9844-43E4-BC39-756E66E3C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64F9A1-6C1B-41F7-85A1-1505F219CE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5AEA2-0608-49D0-AB9E-0C893493A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D469B61-C2C3-4304-BCA7-4FD0D0D429D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Wo finde ich die UML-Modelle der INSPIRE Datenthemen?</a:t>
            </a:r>
          </a:p>
          <a:p>
            <a:pPr marL="342900" indent="-342900">
              <a:buAutoNum type="arabicPeriod"/>
            </a:pPr>
            <a:r>
              <a:rPr lang="de-DE" dirty="0"/>
              <a:t>auf GitHub: </a:t>
            </a:r>
          </a:p>
          <a:p>
            <a:pPr marL="825500" lvl="1" indent="-285750">
              <a:buFont typeface="Wingdings" panose="05000000000000000000" pitchFamily="2" charset="2"/>
              <a:buChar char="à"/>
            </a:pPr>
            <a:r>
              <a:rPr lang="de-DE" dirty="0">
                <a:hlinkClick r:id="rId2"/>
              </a:rPr>
              <a:t>https://github.com/INSPIRE-MIF/uml-models</a:t>
            </a:r>
            <a:r>
              <a:rPr lang="de-DE" dirty="0"/>
              <a:t>  </a:t>
            </a:r>
          </a:p>
          <a:p>
            <a:pPr marL="342900" indent="-342900">
              <a:buAutoNum type="arabicPeriod"/>
            </a:pPr>
            <a:r>
              <a:rPr lang="de-DE" dirty="0"/>
              <a:t>Publikationen zur Darstellungen (HTML) und zum Download (EA-Projekt/XMI)</a:t>
            </a:r>
          </a:p>
          <a:p>
            <a:pPr marL="825500" lvl="1" indent="-285750">
              <a:buFont typeface="Wingdings" panose="05000000000000000000" pitchFamily="2" charset="2"/>
              <a:buChar char="à"/>
            </a:pPr>
            <a:r>
              <a:rPr lang="de-DE" dirty="0">
                <a:hlinkClick r:id="rId3"/>
              </a:rPr>
              <a:t>https://inspire-mif.github.io/uml-models/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EBD952F-B013-42FC-92CB-C14DB73370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16" y="3573016"/>
            <a:ext cx="4547245" cy="2639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77439AB-3305-46E3-8558-1BC30303A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6333" y="3566697"/>
            <a:ext cx="3128216" cy="2639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F4CF2A4-AF55-402B-8A58-603CB8FEAB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1904" y="3632919"/>
            <a:ext cx="2464016" cy="2603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884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9B0DF80-2C46-4FBC-AAEF-62C38D9352B5}"/>
              </a:ext>
            </a:extLst>
          </p:cNvPr>
          <p:cNvGrpSpPr/>
          <p:nvPr/>
        </p:nvGrpSpPr>
        <p:grpSpPr>
          <a:xfrm>
            <a:off x="395006" y="1433229"/>
            <a:ext cx="11248012" cy="4811269"/>
            <a:chOff x="395006" y="1433229"/>
            <a:chExt cx="11248012" cy="4811269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42E1090-ACE4-4C11-8556-5B1D195A3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368" y="1844824"/>
              <a:ext cx="11235650" cy="4399674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45B0EE1-C048-4481-93DE-ACB79D3634CC}"/>
                </a:ext>
              </a:extLst>
            </p:cNvPr>
            <p:cNvSpPr txBox="1"/>
            <p:nvPr/>
          </p:nvSpPr>
          <p:spPr>
            <a:xfrm>
              <a:off x="395006" y="1433229"/>
              <a:ext cx="14526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/>
                <a:t>Release:</a:t>
              </a:r>
            </a:p>
          </p:txBody>
        </p:sp>
      </p:grp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89846D7-5117-47CE-BBFE-87747D7A839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49A9926-042D-4D73-9645-44CE29242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8B0696-5675-41AE-A638-0002DF382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C16EA1-C6FD-4435-9881-0E48A0A5AC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21505A-2091-44D7-9FD8-007BCC3BF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11" name="Sprechblase: rechteckig 10">
            <a:extLst>
              <a:ext uri="{FF2B5EF4-FFF2-40B4-BE49-F238E27FC236}">
                <a16:creationId xmlns:a16="http://schemas.microsoft.com/office/drawing/2014/main" id="{2AC3E7D3-4684-42BC-AEA3-CB54581FE089}"/>
              </a:ext>
            </a:extLst>
          </p:cNvPr>
          <p:cNvSpPr/>
          <p:nvPr/>
        </p:nvSpPr>
        <p:spPr bwMode="auto">
          <a:xfrm>
            <a:off x="911424" y="3317453"/>
            <a:ext cx="3600400" cy="1368152"/>
          </a:xfrm>
          <a:prstGeom prst="wedgeRectCallout">
            <a:avLst>
              <a:gd name="adj1" fmla="val -26593"/>
              <a:gd name="adj2" fmla="val 6594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Klärung zur Angabe des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 Sprach-Codes in den Metadaten</a:t>
            </a:r>
          </a:p>
        </p:txBody>
      </p:sp>
      <p:sp>
        <p:nvSpPr>
          <p:cNvPr id="14" name="Sprechblase: rechteckig 13">
            <a:extLst>
              <a:ext uri="{FF2B5EF4-FFF2-40B4-BE49-F238E27FC236}">
                <a16:creationId xmlns:a16="http://schemas.microsoft.com/office/drawing/2014/main" id="{189209E3-54F1-4C4A-82B6-93A1BE56837A}"/>
              </a:ext>
            </a:extLst>
          </p:cNvPr>
          <p:cNvSpPr/>
          <p:nvPr/>
        </p:nvSpPr>
        <p:spPr bwMode="auto">
          <a:xfrm>
            <a:off x="4871864" y="3313275"/>
            <a:ext cx="3600400" cy="1368152"/>
          </a:xfrm>
          <a:prstGeom prst="wedgeRectCallout">
            <a:avLst>
              <a:gd name="adj1" fmla="val -53561"/>
              <a:gd name="adj2" fmla="val 8454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Korrektur der Verweise</a:t>
            </a:r>
            <a:b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</a:b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auf Beispiele</a:t>
            </a:r>
          </a:p>
        </p:txBody>
      </p:sp>
    </p:spTree>
    <p:extLst>
      <p:ext uri="{BB962C8B-B14F-4D97-AF65-F5344CB8AC3E}">
        <p14:creationId xmlns:p14="http://schemas.microsoft.com/office/powerpoint/2010/main" val="372777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B058582-6AA6-4EFB-BA8F-A787214C129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Technical </a:t>
            </a:r>
            <a:r>
              <a:rPr lang="de-DE" dirty="0" err="1"/>
              <a:t>Guidance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386CA89-A835-4F2C-8FE8-E42E34A8D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36001E-E67C-42E1-9ACD-0B1069B76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E1790D-D511-45B2-B7EA-E2C668F712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4A2E93-6A24-4CDA-84C3-76F85CB2B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DC6BA95-2BFF-44E4-ABC8-01E3165D79B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Wo werden die Technical </a:t>
            </a:r>
            <a:r>
              <a:rPr lang="de-DE" dirty="0" err="1"/>
              <a:t>Guidance</a:t>
            </a:r>
            <a:r>
              <a:rPr lang="de-DE" dirty="0"/>
              <a:t> veröffentlicht?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>
                <a:solidFill>
                  <a:schemeClr val="tx2"/>
                </a:solidFill>
              </a:rPr>
              <a:t>auf GitHub: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/>
              </a:solidFill>
            </a:endParaRPr>
          </a:p>
          <a:p>
            <a:r>
              <a:rPr lang="de-DE" dirty="0">
                <a:solidFill>
                  <a:schemeClr val="tx2"/>
                </a:solidFill>
                <a:hlinkClick r:id="rId2"/>
              </a:rPr>
              <a:t>https://github.com/INSPIRE-MIF/technical-guidelines/tree/main/metadata/metadata-iso19139</a:t>
            </a:r>
            <a:endParaRPr lang="de-DE" dirty="0">
              <a:solidFill>
                <a:schemeClr val="tx2"/>
              </a:solidFill>
            </a:endParaRPr>
          </a:p>
          <a:p>
            <a:endParaRPr lang="de-DE" dirty="0">
              <a:solidFill>
                <a:schemeClr val="tx2"/>
              </a:solidFill>
            </a:endParaRPr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77A0A88-E5B7-490F-A5F9-9F7A3DA4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157" y="2112303"/>
            <a:ext cx="8087262" cy="3404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A70FE496-0029-4606-881D-87EC69141133}"/>
              </a:ext>
            </a:extLst>
          </p:cNvPr>
          <p:cNvSpPr/>
          <p:nvPr/>
        </p:nvSpPr>
        <p:spPr bwMode="auto">
          <a:xfrm>
            <a:off x="3046317" y="3070782"/>
            <a:ext cx="720080" cy="288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5" name="Sprechblase: rechteckig 14">
            <a:extLst>
              <a:ext uri="{FF2B5EF4-FFF2-40B4-BE49-F238E27FC236}">
                <a16:creationId xmlns:a16="http://schemas.microsoft.com/office/drawing/2014/main" id="{9A695745-ACE4-451B-B5ED-198F64ED689B}"/>
              </a:ext>
            </a:extLst>
          </p:cNvPr>
          <p:cNvSpPr/>
          <p:nvPr/>
        </p:nvSpPr>
        <p:spPr bwMode="auto">
          <a:xfrm>
            <a:off x="443620" y="2576535"/>
            <a:ext cx="2088232" cy="936104"/>
          </a:xfrm>
          <a:prstGeom prst="wedgeRectCallout">
            <a:avLst>
              <a:gd name="adj1" fmla="val 68098"/>
              <a:gd name="adj2" fmla="val 2322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Welche Version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rgbClr val="080808"/>
                </a:solidFill>
                <a:latin typeface="Arial" charset="0"/>
              </a:rPr>
              <a:t>sehe ich ?</a:t>
            </a: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8C8AD01-A1FF-4A17-8F33-3AC14728A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179" y="2980850"/>
            <a:ext cx="3658111" cy="34009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19B2D6F-513A-4DFD-B3A6-032B56224694}"/>
              </a:ext>
            </a:extLst>
          </p:cNvPr>
          <p:cNvGrpSpPr/>
          <p:nvPr/>
        </p:nvGrpSpPr>
        <p:grpSpPr>
          <a:xfrm>
            <a:off x="2830819" y="4941193"/>
            <a:ext cx="193658" cy="653419"/>
            <a:chOff x="2830819" y="4941193"/>
            <a:chExt cx="193658" cy="653419"/>
          </a:xfrm>
        </p:grpSpPr>
        <p:sp>
          <p:nvSpPr>
            <p:cNvPr id="16" name="Pfeil: Chevron 15">
              <a:extLst>
                <a:ext uri="{FF2B5EF4-FFF2-40B4-BE49-F238E27FC236}">
                  <a16:creationId xmlns:a16="http://schemas.microsoft.com/office/drawing/2014/main" id="{8370789C-6CFB-4260-B080-1DDFF4CB0730}"/>
                </a:ext>
              </a:extLst>
            </p:cNvPr>
            <p:cNvSpPr/>
            <p:nvPr/>
          </p:nvSpPr>
          <p:spPr bwMode="auto">
            <a:xfrm>
              <a:off x="2830819" y="5306580"/>
              <a:ext cx="193658" cy="288032"/>
            </a:xfrm>
            <a:prstGeom prst="chevron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Pfeil: Chevron 16">
              <a:extLst>
                <a:ext uri="{FF2B5EF4-FFF2-40B4-BE49-F238E27FC236}">
                  <a16:creationId xmlns:a16="http://schemas.microsoft.com/office/drawing/2014/main" id="{F89BFF04-7901-4F11-9BE1-222F3A363699}"/>
                </a:ext>
              </a:extLst>
            </p:cNvPr>
            <p:cNvSpPr/>
            <p:nvPr/>
          </p:nvSpPr>
          <p:spPr bwMode="auto">
            <a:xfrm>
              <a:off x="2830819" y="4941193"/>
              <a:ext cx="193658" cy="288032"/>
            </a:xfrm>
            <a:prstGeom prst="chevron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45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24FF8A2-ABFC-4078-97D6-6E3E64B544B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Zwischenstand zur Fehlerkorrektur INSPIRE-WMS-Test:</a:t>
            </a:r>
            <a:br>
              <a:rPr lang="de-DE" dirty="0"/>
            </a:br>
            <a:r>
              <a:rPr lang="de-DE" dirty="0"/>
              <a:t>„Testsuite meldet Fehler, wenn nicht alle Layer-Namen harmonisiert sind.“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BEA13CD-8718-4747-B423-5B6E3079E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AD48A5-4F5C-4998-B3D3-F8BA484C3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9C8C65-53A4-48D9-ACEF-062EF6EF85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CC1500-31E5-44CD-8565-7AD447584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5449ECC4-60B6-43E0-AEFE-0A05255EFFB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71C940-0B2B-4F3D-994D-C7236CC86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22" y="3462766"/>
            <a:ext cx="9667875" cy="278130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9DD5402-41E7-4235-A2D0-A9E3725CC5D4}"/>
              </a:ext>
            </a:extLst>
          </p:cNvPr>
          <p:cNvGrpSpPr/>
          <p:nvPr/>
        </p:nvGrpSpPr>
        <p:grpSpPr>
          <a:xfrm>
            <a:off x="392922" y="1501814"/>
            <a:ext cx="8758288" cy="1836547"/>
            <a:chOff x="392922" y="1501814"/>
            <a:chExt cx="8758288" cy="183654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3463E04-AF14-4D6E-A29D-C01E3CC58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922" y="1501814"/>
              <a:ext cx="8758288" cy="1836547"/>
            </a:xfrm>
            <a:prstGeom prst="rect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D2707146-609C-42F9-8E28-102A03599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7928" y="3042483"/>
              <a:ext cx="3477110" cy="171474"/>
            </a:xfrm>
            <a:prstGeom prst="rect">
              <a:avLst/>
            </a:prstGeom>
          </p:spPr>
        </p:pic>
      </p:grp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D3BE0A0-E3AA-4ABA-9EB1-4AD868007632}"/>
              </a:ext>
            </a:extLst>
          </p:cNvPr>
          <p:cNvSpPr/>
          <p:nvPr/>
        </p:nvSpPr>
        <p:spPr bwMode="auto">
          <a:xfrm>
            <a:off x="5447532" y="2967815"/>
            <a:ext cx="3477109" cy="312713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60FDB97F-6101-4444-9C59-2A234F2DC3C6}"/>
              </a:ext>
            </a:extLst>
          </p:cNvPr>
          <p:cNvSpPr/>
          <p:nvPr/>
        </p:nvSpPr>
        <p:spPr bwMode="auto">
          <a:xfrm>
            <a:off x="3187401" y="5830138"/>
            <a:ext cx="820367" cy="263158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997E5B8F-F179-4BCB-ADD2-F58C524CB551}"/>
              </a:ext>
            </a:extLst>
          </p:cNvPr>
          <p:cNvSpPr/>
          <p:nvPr/>
        </p:nvSpPr>
        <p:spPr bwMode="auto">
          <a:xfrm>
            <a:off x="3613178" y="5086992"/>
            <a:ext cx="820367" cy="263158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40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C41DF5D-64D5-4DE1-9227-74CB933696E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Fahrplan Technical </a:t>
            </a:r>
            <a:r>
              <a:rPr lang="de-DE" dirty="0" err="1"/>
              <a:t>Guidance</a:t>
            </a:r>
            <a:r>
              <a:rPr lang="de-DE" dirty="0"/>
              <a:t> Dokumente</a:t>
            </a:r>
          </a:p>
          <a:p>
            <a:r>
              <a:rPr lang="de-DE" dirty="0"/>
              <a:t>	</a:t>
            </a:r>
            <a:r>
              <a:rPr lang="de-DE" dirty="0" err="1"/>
              <a:t>Metadata</a:t>
            </a:r>
            <a:r>
              <a:rPr lang="de-DE" dirty="0"/>
              <a:t> TG v.2.1.0</a:t>
            </a:r>
          </a:p>
          <a:p>
            <a:r>
              <a:rPr lang="de-DE" dirty="0"/>
              <a:t>	View, Download und Discovery Service 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hohe Priorität</a:t>
            </a:r>
          </a:p>
          <a:p>
            <a:r>
              <a:rPr lang="de-DE" dirty="0"/>
              <a:t>	Themen-spezifische TGs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niedrige Priorität </a:t>
            </a:r>
          </a:p>
          <a:p>
            <a:r>
              <a:rPr lang="de-DE" dirty="0"/>
              <a:t>	 	sollen gemäß dieser Kriterien priorisiert werden:</a:t>
            </a:r>
          </a:p>
          <a:p>
            <a:r>
              <a:rPr lang="de-DE" dirty="0"/>
              <a:t>		- Anzahl der Datensätze im INSPIRE Geoportal</a:t>
            </a:r>
            <a:br>
              <a:rPr lang="de-DE" dirty="0"/>
            </a:br>
            <a:r>
              <a:rPr lang="de-DE" dirty="0"/>
              <a:t>		- Anzahl Änderungsvorschläge</a:t>
            </a:r>
            <a:br>
              <a:rPr lang="de-DE" dirty="0"/>
            </a:br>
            <a:r>
              <a:rPr lang="de-DE" dirty="0"/>
              <a:t>		- Anzahl der resultierenden Änderungen im Rechtsetzungsprozess (IRs)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89846D7-5117-47CE-BBFE-87747D7A839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49A9926-042D-4D73-9645-44CE29242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Government </a:t>
            </a:r>
            <a:r>
              <a:rPr lang="de-DE" dirty="0" err="1"/>
              <a:t>of</a:t>
            </a:r>
            <a:r>
              <a:rPr lang="de-DE" dirty="0"/>
              <a:t> INSPIRE </a:t>
            </a:r>
            <a:r>
              <a:rPr lang="de-DE" dirty="0" err="1"/>
              <a:t>Artefacts</a:t>
            </a:r>
            <a:r>
              <a:rPr lang="de-DE" dirty="0"/>
              <a:t> &gt; Technical </a:t>
            </a:r>
            <a:r>
              <a:rPr lang="de-DE" dirty="0" err="1"/>
              <a:t>Guidance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8B0696-5675-41AE-A638-0002DF382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C16EA1-C6FD-4435-9881-0E48A0A5AC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21505A-2091-44D7-9FD8-007BCC3BF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INSPIRE Infoveranstaltung: Governance of INSPIRE Artefacts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087AEDA-E504-4313-BF92-67B55E585A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060848"/>
            <a:ext cx="264512" cy="26451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7AD5F60-07D7-494C-BAA3-35F37D3B3C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432648"/>
            <a:ext cx="264512" cy="26451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9DF2E26-6E2C-468F-BA8E-F6FF7637F8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804448"/>
            <a:ext cx="264512" cy="264512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AC9FABC-CB71-4A6F-A700-A7F76817F936}"/>
              </a:ext>
            </a:extLst>
          </p:cNvPr>
          <p:cNvGrpSpPr/>
          <p:nvPr/>
        </p:nvGrpSpPr>
        <p:grpSpPr>
          <a:xfrm>
            <a:off x="767408" y="2060848"/>
            <a:ext cx="9721080" cy="4082381"/>
            <a:chOff x="767408" y="2325360"/>
            <a:chExt cx="9479528" cy="4082381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57D2398A-9B05-4122-B9A1-EB6FFE56323B}"/>
                </a:ext>
              </a:extLst>
            </p:cNvPr>
            <p:cNvSpPr/>
            <p:nvPr/>
          </p:nvSpPr>
          <p:spPr bwMode="auto">
            <a:xfrm>
              <a:off x="767408" y="2325360"/>
              <a:ext cx="9479528" cy="4082381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43FFC2-4973-41C3-BB3D-0F86A5D76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0651" y="2383841"/>
              <a:ext cx="5181400" cy="40044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C4E3BD2-C285-4CE0-8CB0-AE35A33FB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83811" y="2398146"/>
              <a:ext cx="4163125" cy="3996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404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530</Words>
  <Application>Microsoft Office PowerPoint</Application>
  <PresentationFormat>Breitbild</PresentationFormat>
  <Paragraphs>96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1_GDI_DE_100617</vt:lpstr>
      <vt:lpstr>Governance of INSPIRE Artefacts</vt:lpstr>
      <vt:lpstr>Government of INSPIRE Artefacts &gt; Überblick</vt:lpstr>
      <vt:lpstr>Government of INSPIRE Artefacts &gt; INSPIRE Schemas</vt:lpstr>
      <vt:lpstr>Government of INSPIRE Artefacts &gt; INSPIRE Schemas</vt:lpstr>
      <vt:lpstr>Government of INSPIRE Artefacts &gt; INSPIRE UML Modelle</vt:lpstr>
      <vt:lpstr>Government of INSPIRE Artefacts &gt; Technical Guidance</vt:lpstr>
      <vt:lpstr>Government of INSPIRE Artefacts &gt; Technical Guidance</vt:lpstr>
      <vt:lpstr>Government of INSPIRE Artefacts &gt; Technical Guidance</vt:lpstr>
      <vt:lpstr>Government of INSPIRE Artefacts &gt; Technical Guidance</vt:lpstr>
      <vt:lpstr>Fragen/Diskussion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Dömming, Andreas von</dc:creator>
  <cp:lastModifiedBy>Dömming, Andreas von</cp:lastModifiedBy>
  <cp:revision>84</cp:revision>
  <cp:lastPrinted>1601-01-01T00:00:00Z</cp:lastPrinted>
  <dcterms:created xsi:type="dcterms:W3CDTF">2021-11-09T16:47:41Z</dcterms:created>
  <dcterms:modified xsi:type="dcterms:W3CDTF">2022-04-27T22:39:30Z</dcterms:modified>
</cp:coreProperties>
</file>