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11"/>
  </p:notesMasterIdLst>
  <p:handoutMasterIdLst>
    <p:handoutMasterId r:id="rId12"/>
  </p:handoutMasterIdLst>
  <p:sldIdLst>
    <p:sldId id="276" r:id="rId3"/>
    <p:sldId id="285" r:id="rId4"/>
    <p:sldId id="345" r:id="rId5"/>
    <p:sldId id="344" r:id="rId6"/>
    <p:sldId id="346" r:id="rId7"/>
    <p:sldId id="347" r:id="rId8"/>
    <p:sldId id="348" r:id="rId9"/>
    <p:sldId id="277" r:id="rId1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7F"/>
    <a:srgbClr val="595151"/>
    <a:srgbClr val="E8E8E8"/>
    <a:srgbClr val="8C8C8C"/>
    <a:srgbClr val="000000"/>
    <a:srgbClr val="CE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0373" autoAdjust="0"/>
  </p:normalViewPr>
  <p:slideViewPr>
    <p:cSldViewPr>
      <p:cViewPr varScale="1">
        <p:scale>
          <a:sx n="106" d="100"/>
          <a:sy n="106" d="100"/>
        </p:scale>
        <p:origin x="138" y="5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3C63DB48-2489-41A9-9B90-B7C80D1E564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968330" y="1628775"/>
            <a:ext cx="2928270" cy="504081"/>
          </a:xfrm>
          <a:prstGeom prst="rect">
            <a:avLst/>
          </a:prstGeom>
          <a:solidFill>
            <a:srgbClr val="007F7F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85AEA0FF-7055-41FB-8CCD-485392B1810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68330" y="2241517"/>
            <a:ext cx="2928270" cy="414023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Lizenz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pic>
        <p:nvPicPr>
          <p:cNvPr id="6" name="Grafik 5" descr="by-sa.png">
            <a:hlinkClick r:id="rId2"/>
            <a:extLst>
              <a:ext uri="{FF2B5EF4-FFF2-40B4-BE49-F238E27FC236}">
                <a16:creationId xmlns:a16="http://schemas.microsoft.com/office/drawing/2014/main" id="{2A2C8292-2F0F-4330-B013-BEB034A5D2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888" y="1628800"/>
            <a:ext cx="1515452" cy="5333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9DCF3D7-F8FB-4E40-B4D5-A5E106E413BC}"/>
              </a:ext>
            </a:extLst>
          </p:cNvPr>
          <p:cNvSpPr/>
          <p:nvPr userDrawn="1"/>
        </p:nvSpPr>
        <p:spPr>
          <a:xfrm>
            <a:off x="623888" y="2281487"/>
            <a:ext cx="7440612" cy="1632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Dieses Video ist lizenziert unter einer Creative Commons Namensnennung – </a:t>
            </a:r>
            <a:r>
              <a:rPr lang="de-DE" dirty="0">
                <a:latin typeface="+mn-lt"/>
              </a:rPr>
              <a:t>Weitergabe unter gleichen Bedingungen </a:t>
            </a:r>
            <a:r>
              <a:rPr lang="de-DE" dirty="0">
                <a:latin typeface="+mn-lt"/>
                <a:cs typeface="Arial" panose="020B0604020202020204" pitchFamily="34" charset="0"/>
              </a:rPr>
              <a:t>Lizenz. </a:t>
            </a: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endParaRPr lang="de-DE" dirty="0"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Erstellt von Koordinierungsstelle GDI-DE.</a:t>
            </a:r>
            <a:endParaRPr lang="de-DE" dirty="0">
              <a:latin typeface="+mn-lt"/>
              <a:cs typeface="Calibri" panose="020F0502020204030204" pitchFamily="34" charset="0"/>
            </a:endParaRP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45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3.0/de/" TargetMode="Externa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7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pic>
        <p:nvPicPr>
          <p:cNvPr id="15" name="Grafik 14" descr="by-sa.png">
            <a:hlinkClick r:id="rId8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  <p:sldLayoutId id="2147483705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validato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hyperlink" Target="https://testsuite.gdi-de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taging-inspire-validator.eu-west-1.elasticbeanstalk.com/etf-webapp/home/index.html" TargetMode="External"/><Relationship Id="rId2" Type="http://schemas.openxmlformats.org/officeDocument/2006/relationships/hyperlink" Target="https://inspire.ec.europa.eu/schemas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github.com/INSPIRE-MIF/helpdesk-validator/issues/736#issuecomment-109296589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github.com/ec-jrc/re3gistry/releases/tag/v2.3.1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28.04.2022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Daniela Hogrebe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INSPIRE-Komponenten </a:t>
            </a:r>
            <a:br>
              <a:rPr lang="de-DE" dirty="0"/>
            </a:br>
            <a:r>
              <a:rPr lang="de-DE" dirty="0"/>
              <a:t>(Geoportal, </a:t>
            </a:r>
            <a:r>
              <a:rPr lang="de-DE" dirty="0" err="1"/>
              <a:t>Validator</a:t>
            </a:r>
            <a:r>
              <a:rPr lang="de-DE" dirty="0"/>
              <a:t>, Registry)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Migration Backend des INSPIRE Geoportal auf </a:t>
            </a:r>
            <a:r>
              <a:rPr lang="de-DE" dirty="0" err="1"/>
              <a:t>GeoNetwork</a:t>
            </a:r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Geoportal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neue verbesserte </a:t>
            </a:r>
            <a:r>
              <a:rPr lang="de-DE" dirty="0" err="1"/>
              <a:t>Harvesting</a:t>
            </a:r>
            <a:r>
              <a:rPr lang="de-DE" dirty="0"/>
              <a:t>-Komponente, optimiert für die Verarbeitung größerer Kataloge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automatische Übersetzung ausgewählter Metadatenfelder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Auflösung der Daten-Dienste-Kopplung (herkömmlicher und vereinfachter Ansatz) zur Ermittlung der Darstellbarkeit und Herunterladbarkeit der Datensätze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sz="2000" b="1" dirty="0">
                <a:solidFill>
                  <a:srgbClr val="007F7F"/>
                </a:solidFill>
              </a:rPr>
              <a:t>Zeitplan</a:t>
            </a:r>
            <a:endParaRPr lang="de-DE" b="1" dirty="0">
              <a:solidFill>
                <a:srgbClr val="007F7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April/Mai 2022: </a:t>
            </a:r>
            <a:r>
              <a:rPr lang="de-DE" dirty="0" err="1"/>
              <a:t>Testing</a:t>
            </a:r>
            <a:r>
              <a:rPr lang="de-DE" dirty="0"/>
              <a:t> und </a:t>
            </a:r>
            <a:r>
              <a:rPr lang="de-DE" dirty="0" err="1"/>
              <a:t>Deployment</a:t>
            </a:r>
            <a:r>
              <a:rPr lang="de-DE" dirty="0"/>
              <a:t> in der Infrastruktur des JRC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Ab Mitte Mai 2022: </a:t>
            </a:r>
            <a:r>
              <a:rPr lang="de-DE" dirty="0" err="1"/>
              <a:t>Testing</a:t>
            </a:r>
            <a:r>
              <a:rPr lang="de-DE" dirty="0"/>
              <a:t> durch die Mitgliedstaaten (Beteiligung durch DE ausdrücklich erwünscht!)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Ab Juni 2022: Technische Schulungen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Parallel zum </a:t>
            </a:r>
            <a:r>
              <a:rPr lang="de-DE" dirty="0" err="1"/>
              <a:t>Testing</a:t>
            </a:r>
            <a:r>
              <a:rPr lang="de-DE" dirty="0"/>
              <a:t> des neuen Backend wird ein neues Frontend entwickelt.</a:t>
            </a:r>
          </a:p>
        </p:txBody>
      </p:sp>
    </p:spTree>
    <p:extLst>
      <p:ext uri="{BB962C8B-B14F-4D97-AF65-F5344CB8AC3E}">
        <p14:creationId xmlns:p14="http://schemas.microsoft.com/office/powerpoint/2010/main" val="263631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35256E4-970D-4137-815A-5DEAEF35001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/>
              <a:t>Prüfung</a:t>
            </a:r>
            <a:r>
              <a:rPr lang="en-US" dirty="0"/>
              <a:t> der </a:t>
            </a:r>
            <a:r>
              <a:rPr lang="en-US" dirty="0" err="1"/>
              <a:t>Anforderungen</a:t>
            </a:r>
            <a:r>
              <a:rPr lang="en-US" dirty="0"/>
              <a:t> an </a:t>
            </a:r>
            <a:r>
              <a:rPr lang="en-US" dirty="0" err="1"/>
              <a:t>Metadaten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Beschreibung</a:t>
            </a:r>
            <a:r>
              <a:rPr lang="en-US" dirty="0"/>
              <a:t> von </a:t>
            </a:r>
            <a:r>
              <a:rPr lang="en-US" dirty="0" err="1"/>
              <a:t>InVeKoS-Daten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E489058-8FD7-4B15-92EE-B0D357740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Validator</a:t>
            </a:r>
            <a:r>
              <a:rPr lang="de-DE" dirty="0"/>
              <a:t> &gt; neue Tests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2E65603-C6DF-4042-AF99-BA6CE460382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3887" y="1628776"/>
            <a:ext cx="4968057" cy="475297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Neue </a:t>
            </a:r>
            <a:r>
              <a:rPr lang="de-DE" dirty="0" err="1"/>
              <a:t>Conformance</a:t>
            </a:r>
            <a:r>
              <a:rPr lang="de-DE" dirty="0"/>
              <a:t> Class 2c zur Prüfung der Anforderungen an Metadaten zur Beschreibung von </a:t>
            </a:r>
            <a:r>
              <a:rPr lang="de-DE" dirty="0" err="1"/>
              <a:t>InVeKoS</a:t>
            </a:r>
            <a:r>
              <a:rPr lang="de-DE" dirty="0"/>
              <a:t>-Daten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Seit der Version 2022.1 (veröffentlicht am 17.03.2022) in der Produktivumgebung verfügbar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D1A2AC-2672-4FD1-B255-B9A236323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9AE17B3-CC13-4928-90F0-188447C401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FD8A6E0-FB10-400F-96CF-D4E6430D15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3E74826-9232-43A5-BBFB-24AF17E92E1D}"/>
              </a:ext>
            </a:extLst>
          </p:cNvPr>
          <p:cNvGrpSpPr/>
          <p:nvPr/>
        </p:nvGrpSpPr>
        <p:grpSpPr>
          <a:xfrm>
            <a:off x="5976958" y="1556792"/>
            <a:ext cx="5015586" cy="4746738"/>
            <a:chOff x="216318" y="1627350"/>
            <a:chExt cx="5015586" cy="4746738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B2A3FCD-F770-427F-ACB7-8818D596C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3888" y="1627350"/>
              <a:ext cx="4608016" cy="4746738"/>
            </a:xfrm>
            <a:prstGeom prst="rect">
              <a:avLst/>
            </a:prstGeom>
          </p:spPr>
        </p:pic>
        <p:sp>
          <p:nvSpPr>
            <p:cNvPr id="10" name="Pfeil: nach rechts 9">
              <a:extLst>
                <a:ext uri="{FF2B5EF4-FFF2-40B4-BE49-F238E27FC236}">
                  <a16:creationId xmlns:a16="http://schemas.microsoft.com/office/drawing/2014/main" id="{96E5378B-12E2-4B70-BE38-D0FA41D0DB02}"/>
                </a:ext>
              </a:extLst>
            </p:cNvPr>
            <p:cNvSpPr/>
            <p:nvPr/>
          </p:nvSpPr>
          <p:spPr bwMode="auto">
            <a:xfrm>
              <a:off x="216318" y="4822381"/>
              <a:ext cx="432048" cy="288000"/>
            </a:xfrm>
            <a:prstGeom prst="rightArrow">
              <a:avLst/>
            </a:prstGeom>
            <a:solidFill>
              <a:srgbClr val="007F7F"/>
            </a:solidFill>
            <a:ln w="9525" cap="flat" cmpd="sng" algn="ctr">
              <a:solidFill>
                <a:srgbClr val="007F7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8B965A41-0647-463E-83C7-05B9E3482B7B}"/>
                </a:ext>
              </a:extLst>
            </p:cNvPr>
            <p:cNvSpPr/>
            <p:nvPr/>
          </p:nvSpPr>
          <p:spPr bwMode="auto">
            <a:xfrm>
              <a:off x="623888" y="6143002"/>
              <a:ext cx="4391992" cy="208784"/>
            </a:xfrm>
            <a:prstGeom prst="rect">
              <a:avLst/>
            </a:prstGeom>
            <a:noFill/>
            <a:ln w="28575" cap="flat" cmpd="sng" algn="ctr">
              <a:solidFill>
                <a:srgbClr val="007F7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F8E8311F-A1CD-491C-9B58-4B60DFD5FE48}"/>
              </a:ext>
            </a:extLst>
          </p:cNvPr>
          <p:cNvSpPr/>
          <p:nvPr/>
        </p:nvSpPr>
        <p:spPr>
          <a:xfrm>
            <a:off x="646190" y="6093296"/>
            <a:ext cx="28171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007F7F"/>
                </a:solidFill>
                <a:latin typeface="+mn-lt"/>
                <a:hlinkClick r:id="rId3"/>
              </a:rPr>
              <a:t>https://inspire.ec.europa.eu/validator</a:t>
            </a:r>
            <a:r>
              <a:rPr lang="de-DE" sz="1200" dirty="0">
                <a:solidFill>
                  <a:srgbClr val="007F7F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657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40C1C09-DD29-47E2-BC63-7E4ED27E5CE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/>
              <a:t>Prüfung</a:t>
            </a:r>
            <a:r>
              <a:rPr lang="en-US" dirty="0"/>
              <a:t> der </a:t>
            </a:r>
            <a:r>
              <a:rPr lang="en-US" dirty="0" err="1"/>
              <a:t>Anforderungen</a:t>
            </a:r>
            <a:r>
              <a:rPr lang="en-US" dirty="0"/>
              <a:t> an </a:t>
            </a:r>
            <a:r>
              <a:rPr lang="en-US" dirty="0" err="1"/>
              <a:t>Metadaten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Beschreibung</a:t>
            </a:r>
            <a:r>
              <a:rPr lang="en-US" dirty="0"/>
              <a:t> von </a:t>
            </a:r>
            <a:r>
              <a:rPr lang="en-US" dirty="0" err="1"/>
              <a:t>InVeKoS-Daten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C5144C4-F026-473C-B000-10F3B13B5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Validator</a:t>
            </a:r>
            <a:r>
              <a:rPr lang="de-DE" dirty="0"/>
              <a:t> &gt; neue Tests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770887-14E7-4557-A29A-6B8C3C1B49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DFD67B-22B0-49A2-B504-1B6FABB6A4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7E1A73-9D04-477E-BD5C-61450E195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707951A-F7C3-4727-8ACA-B26AD9ACE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244" y="1579094"/>
            <a:ext cx="5365864" cy="4893603"/>
          </a:xfrm>
          <a:prstGeom prst="rect">
            <a:avLst/>
          </a:prstGeom>
        </p:spPr>
      </p:pic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5AE2F09B-2258-4421-8020-A0EC0BCE21F8}"/>
              </a:ext>
            </a:extLst>
          </p:cNvPr>
          <p:cNvSpPr/>
          <p:nvPr/>
        </p:nvSpPr>
        <p:spPr bwMode="auto">
          <a:xfrm>
            <a:off x="5456903" y="6009802"/>
            <a:ext cx="432048" cy="288000"/>
          </a:xfrm>
          <a:prstGeom prst="rightArrow">
            <a:avLst/>
          </a:prstGeom>
          <a:solidFill>
            <a:srgbClr val="007F7F"/>
          </a:solidFill>
          <a:ln w="9525" cap="flat" cmpd="sng" algn="ctr">
            <a:solidFill>
              <a:srgbClr val="007F7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3624502E-62D0-4E95-AC20-2F409BD00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19" y="4290375"/>
            <a:ext cx="4301443" cy="1719427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20684FB2-805D-4C95-B337-23B5FB69FE1C}"/>
              </a:ext>
            </a:extLst>
          </p:cNvPr>
          <p:cNvSpPr/>
          <p:nvPr/>
        </p:nvSpPr>
        <p:spPr bwMode="auto">
          <a:xfrm>
            <a:off x="7242079" y="5650483"/>
            <a:ext cx="4157426" cy="215638"/>
          </a:xfrm>
          <a:prstGeom prst="rect">
            <a:avLst/>
          </a:prstGeom>
          <a:noFill/>
          <a:ln w="28575" cap="flat" cmpd="sng" algn="ctr">
            <a:solidFill>
              <a:srgbClr val="007F7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82F1EF0-23FB-48CA-B52C-FA50ECFCED4A}"/>
              </a:ext>
            </a:extLst>
          </p:cNvPr>
          <p:cNvSpPr/>
          <p:nvPr/>
        </p:nvSpPr>
        <p:spPr>
          <a:xfrm>
            <a:off x="623888" y="6118339"/>
            <a:ext cx="20857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007F7F"/>
                </a:solidFill>
                <a:latin typeface="+mn-lt"/>
                <a:hlinkClick r:id="rId4"/>
              </a:rPr>
              <a:t>https://testsuite.gdi-de.org</a:t>
            </a:r>
            <a:r>
              <a:rPr lang="de-DE" sz="1200" dirty="0">
                <a:solidFill>
                  <a:srgbClr val="007F7F"/>
                </a:solidFill>
                <a:latin typeface="+mn-lt"/>
              </a:rPr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A9A2841-90D0-4E04-8251-2185ADDC9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084" y="1579094"/>
            <a:ext cx="4921574" cy="304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66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13246C9-A0A5-4366-8911-43861EED933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Validierung gegenüber aktuellen INSPIRE-Schemata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5DA1942-0BEC-413C-8109-993880DAA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Validator</a:t>
            </a:r>
            <a:r>
              <a:rPr lang="de-DE" dirty="0"/>
              <a:t> &gt; neue Tests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8ECD2D-618B-4207-B367-14C536E929E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Aktuell validieren die Tests im INSPIRE </a:t>
            </a:r>
            <a:r>
              <a:rPr lang="de-DE" dirty="0" err="1"/>
              <a:t>Validator</a:t>
            </a:r>
            <a:r>
              <a:rPr lang="de-DE" dirty="0"/>
              <a:t> nur gegen die Schemata, die in den Ressourcen selbst angegeben sind (Attribut </a:t>
            </a:r>
            <a:r>
              <a:rPr lang="de-DE" i="1" dirty="0" err="1"/>
              <a:t>schemaLocation</a:t>
            </a:r>
            <a:r>
              <a:rPr lang="de-DE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Tests sollen um eine </a:t>
            </a:r>
            <a:r>
              <a:rPr lang="de-DE" b="1" dirty="0">
                <a:solidFill>
                  <a:srgbClr val="007F7F"/>
                </a:solidFill>
              </a:rPr>
              <a:t>zusätzliche</a:t>
            </a:r>
            <a:r>
              <a:rPr lang="de-DE" dirty="0"/>
              <a:t> Validierung gegen die aktuellen, </a:t>
            </a:r>
            <a:r>
              <a:rPr lang="de-DE" dirty="0">
                <a:hlinkClick r:id="rId2"/>
              </a:rPr>
              <a:t>hier</a:t>
            </a:r>
            <a:r>
              <a:rPr lang="de-DE" dirty="0"/>
              <a:t> veröffentlichten Schemata ergänzt werden.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DE" dirty="0"/>
              <a:t>Die jeweilige </a:t>
            </a:r>
            <a:r>
              <a:rPr lang="de-DE" dirty="0" err="1"/>
              <a:t>Conformance</a:t>
            </a:r>
            <a:r>
              <a:rPr lang="de-DE" dirty="0"/>
              <a:t> Class „GML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schemas</a:t>
            </a:r>
            <a:r>
              <a:rPr lang="de-DE" dirty="0"/>
              <a:t>, [Datenthema]“ wird um einen neuen Testfall „Validation </a:t>
            </a:r>
            <a:r>
              <a:rPr lang="de-DE" dirty="0" err="1"/>
              <a:t>against</a:t>
            </a:r>
            <a:r>
              <a:rPr lang="de-DE" dirty="0"/>
              <a:t> INSPIRE </a:t>
            </a:r>
            <a:r>
              <a:rPr lang="de-DE" dirty="0" err="1"/>
              <a:t>official</a:t>
            </a:r>
            <a:r>
              <a:rPr lang="de-DE" dirty="0"/>
              <a:t> </a:t>
            </a:r>
            <a:r>
              <a:rPr lang="de-DE" dirty="0" err="1"/>
              <a:t>schema</a:t>
            </a:r>
            <a:r>
              <a:rPr lang="de-DE" dirty="0"/>
              <a:t>“ ergänzt.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DE" dirty="0"/>
              <a:t>Bisheriger Testfall „Schema </a:t>
            </a:r>
            <a:r>
              <a:rPr lang="de-DE" dirty="0" err="1"/>
              <a:t>validation</a:t>
            </a:r>
            <a:r>
              <a:rPr lang="de-DE" dirty="0"/>
              <a:t>“ in der </a:t>
            </a:r>
            <a:r>
              <a:rPr lang="de-DE" dirty="0" err="1"/>
              <a:t>Conformance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„INSPIRE GML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schemas</a:t>
            </a:r>
            <a:r>
              <a:rPr lang="de-DE" dirty="0"/>
              <a:t>, General </a:t>
            </a:r>
            <a:r>
              <a:rPr lang="de-DE" dirty="0" err="1"/>
              <a:t>requirements</a:t>
            </a:r>
            <a:r>
              <a:rPr lang="de-DE" dirty="0"/>
              <a:t>“ wird beibehalten und in „Validation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declared</a:t>
            </a:r>
            <a:r>
              <a:rPr lang="de-DE" dirty="0"/>
              <a:t> </a:t>
            </a:r>
            <a:r>
              <a:rPr lang="de-DE" dirty="0" err="1"/>
              <a:t>schema</a:t>
            </a:r>
            <a:r>
              <a:rPr lang="de-DE" dirty="0"/>
              <a:t>“ umbenannt.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 erstes Beispiel wurde für das Thema „Area Management, </a:t>
            </a:r>
            <a:r>
              <a:rPr lang="de-DE" dirty="0" err="1"/>
              <a:t>Restriction</a:t>
            </a:r>
            <a:r>
              <a:rPr lang="de-DE" dirty="0"/>
              <a:t>/Regulation </a:t>
            </a:r>
            <a:r>
              <a:rPr lang="de-DE" dirty="0" err="1"/>
              <a:t>Zones</a:t>
            </a:r>
            <a:r>
              <a:rPr lang="de-DE" dirty="0"/>
              <a:t> and Reporting Units“ umgesetzt (in </a:t>
            </a:r>
            <a:r>
              <a:rPr lang="de-DE" dirty="0" err="1">
                <a:hlinkClick r:id="rId3"/>
              </a:rPr>
              <a:t>Staging</a:t>
            </a:r>
            <a:r>
              <a:rPr lang="de-DE" dirty="0">
                <a:hlinkClick r:id="rId3"/>
              </a:rPr>
              <a:t>-Umgebung</a:t>
            </a:r>
            <a:r>
              <a:rPr lang="de-DE" dirty="0"/>
              <a:t> verfügbar).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Änderungen werden für die anderen Datenthemen sukzessive umgesetzt, der aktuelle Status wird auf </a:t>
            </a:r>
            <a:r>
              <a:rPr lang="de-DE" dirty="0">
                <a:hlinkClick r:id="rId4"/>
              </a:rPr>
              <a:t>GitHub</a:t>
            </a:r>
            <a:r>
              <a:rPr lang="de-DE" dirty="0"/>
              <a:t> dokumentiert.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DC97A1-9CEB-460C-9107-EF88922EC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31F30DE-05C5-47ED-B86E-0905C42B4D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DE386B7-5DC3-4FD8-B1F3-0D549EF45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3693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13246C9-A0A5-4366-8911-43861EED933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Validierung gegenüber aktuellen INSPIRE-Schemata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5DA1942-0BEC-413C-8109-993880DAA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Validator</a:t>
            </a:r>
            <a:r>
              <a:rPr lang="de-DE" dirty="0"/>
              <a:t> &gt; neue Tests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DC97A1-9CEB-460C-9107-EF88922EC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31F30DE-05C5-47ED-B86E-0905C42B4D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DE386B7-5DC3-4FD8-B1F3-0D549EF45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66E2EFC-A80A-4640-97B4-325B8F288E6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s://wiki.gdi-de.org/download/attachments/994345047/161020540-2cc095f7-d4e1-4f91-bb67-04bbe734c9c5.png?version=1&amp;modificationDate=1649148893894&amp;api=v2">
            <a:extLst>
              <a:ext uri="{FF2B5EF4-FFF2-40B4-BE49-F238E27FC236}">
                <a16:creationId xmlns:a16="http://schemas.microsoft.com/office/drawing/2014/main" id="{02529016-15B1-42B4-87E4-B0DCEB5C6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1628776"/>
            <a:ext cx="7088477" cy="33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iki.gdi-de.org/download/attachments/994345047/161021298-6ce224e6-ef12-468d-bd77-c20356396daa.png?version=1&amp;modificationDate=1649148893853&amp;api=v2">
            <a:extLst>
              <a:ext uri="{FF2B5EF4-FFF2-40B4-BE49-F238E27FC236}">
                <a16:creationId xmlns:a16="http://schemas.microsoft.com/office/drawing/2014/main" id="{A58AED0F-82F2-4809-9174-0EC60E622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625" y="2895964"/>
            <a:ext cx="6920444" cy="33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111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D0E2B5-C4A4-4B04-94EF-BDD15AF49B8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Status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02B8A9-FA51-4CFD-8289-488265C58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 Registry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86197B-CA2C-4E63-91C9-D04DE66BE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F8B5C7-BC61-4D81-8322-2A28AD5D73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D1C3F86-FB49-4F7F-AB41-24918826DD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INSPIRE-Komponenten (Geoportal, Validator, Registry)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75D6F3A0-FFFB-4D33-A587-B3AC86D724A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3888" y="1628775"/>
            <a:ext cx="4943225" cy="47529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Aktuelles Release der Re3gistry Software wurde am 23.03.2022 veröffentlicht (</a:t>
            </a:r>
            <a:r>
              <a:rPr lang="de-DE" dirty="0">
                <a:hlinkClick r:id="rId2"/>
              </a:rPr>
              <a:t>v2.3.1</a:t>
            </a:r>
            <a:r>
              <a:rPr lang="de-DE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INSPIRE Registry basiert aktuell noch auf der Re3gistry v1.3, Update auf die Version 2 ist für </a:t>
            </a:r>
            <a:r>
              <a:rPr lang="de-DE" b="1" dirty="0">
                <a:solidFill>
                  <a:srgbClr val="007F7F"/>
                </a:solidFill>
              </a:rPr>
              <a:t>Mai 2022 </a:t>
            </a:r>
            <a:r>
              <a:rPr lang="de-DE" dirty="0"/>
              <a:t>geplant.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Der operative Support der Re3gistry Software und der INSPIRE Registry wird an den Dienstleister übergeben.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8C42B35-51B4-40DA-8113-184758F435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28774"/>
            <a:ext cx="4800600" cy="445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63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1285306499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455</Words>
  <Application>Microsoft Office PowerPoint</Application>
  <PresentationFormat>Breitbild</PresentationFormat>
  <Paragraphs>57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INSPIRE-Komponenten  (Geoportal, Validator, Registry)</vt:lpstr>
      <vt:lpstr>INSPIRE Geoportal</vt:lpstr>
      <vt:lpstr>INSPIRE Validator &gt; neue Tests</vt:lpstr>
      <vt:lpstr>INSPIRE Validator &gt; neue Tests</vt:lpstr>
      <vt:lpstr>INSPIRE Validator &gt; neue Tests</vt:lpstr>
      <vt:lpstr>INSPIRE Validator &gt; neue Tests</vt:lpstr>
      <vt:lpstr>INSPIRE Registry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 Aktivitäten in der MIG-T</dc:title>
  <dc:creator>Daniela Hogrebe</dc:creator>
  <cp:lastModifiedBy>Daniela Hogrebe</cp:lastModifiedBy>
  <cp:revision>13</cp:revision>
  <cp:lastPrinted>1601-01-01T00:00:00Z</cp:lastPrinted>
  <dcterms:created xsi:type="dcterms:W3CDTF">2022-04-26T10:59:43Z</dcterms:created>
  <dcterms:modified xsi:type="dcterms:W3CDTF">2022-04-26T12:48:16Z</dcterms:modified>
</cp:coreProperties>
</file>