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6" r:id="rId2"/>
  </p:sldMasterIdLst>
  <p:notesMasterIdLst>
    <p:notesMasterId r:id="rId23"/>
  </p:notesMasterIdLst>
  <p:handoutMasterIdLst>
    <p:handoutMasterId r:id="rId24"/>
  </p:handoutMasterIdLst>
  <p:sldIdLst>
    <p:sldId id="276" r:id="rId3"/>
    <p:sldId id="285" r:id="rId4"/>
    <p:sldId id="293" r:id="rId5"/>
    <p:sldId id="288" r:id="rId6"/>
    <p:sldId id="287" r:id="rId7"/>
    <p:sldId id="290" r:id="rId8"/>
    <p:sldId id="291" r:id="rId9"/>
    <p:sldId id="294" r:id="rId10"/>
    <p:sldId id="289" r:id="rId11"/>
    <p:sldId id="295" r:id="rId12"/>
    <p:sldId id="296" r:id="rId13"/>
    <p:sldId id="297" r:id="rId14"/>
    <p:sldId id="298" r:id="rId15"/>
    <p:sldId id="299" r:id="rId16"/>
    <p:sldId id="300" r:id="rId17"/>
    <p:sldId id="305" r:id="rId18"/>
    <p:sldId id="301" r:id="rId19"/>
    <p:sldId id="302" r:id="rId20"/>
    <p:sldId id="303" r:id="rId21"/>
    <p:sldId id="304" r:id="rId2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rgbClr val="08080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rgbClr val="080808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AC648A3-2590-4E12-801E-2243EC8B6076}">
          <p14:sldIdLst>
            <p14:sldId id="276"/>
            <p14:sldId id="285"/>
            <p14:sldId id="293"/>
            <p14:sldId id="288"/>
            <p14:sldId id="287"/>
            <p14:sldId id="290"/>
            <p14:sldId id="291"/>
            <p14:sldId id="294"/>
            <p14:sldId id="289"/>
          </p14:sldIdLst>
        </p14:section>
        <p14:section name="Standardabschnitt" id="{3E4B7082-86D3-4371-B012-5834D8B97013}">
          <p14:sldIdLst>
            <p14:sldId id="295"/>
            <p14:sldId id="296"/>
            <p14:sldId id="297"/>
            <p14:sldId id="298"/>
            <p14:sldId id="299"/>
            <p14:sldId id="300"/>
            <p14:sldId id="305"/>
            <p14:sldId id="301"/>
            <p14:sldId id="302"/>
            <p14:sldId id="303"/>
            <p14:sldId id="30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niela Hogrebe" initials="DH" lastIdx="1" clrIdx="0">
    <p:extLst>
      <p:ext uri="{19B8F6BF-5375-455C-9EA6-DF929625EA0E}">
        <p15:presenceInfo xmlns:p15="http://schemas.microsoft.com/office/powerpoint/2012/main" userId="Daniela Hogreb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151"/>
    <a:srgbClr val="007F7F"/>
    <a:srgbClr val="E8E8E8"/>
    <a:srgbClr val="8C8C8C"/>
    <a:srgbClr val="000000"/>
    <a:srgbClr val="CE0000"/>
    <a:srgbClr val="BD181D"/>
    <a:srgbClr val="3C3C3C"/>
    <a:srgbClr val="FFFFFF"/>
    <a:srgbClr val="2F1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FECB4D8-DB02-4DC6-A0A2-4F2EBAE1DC90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46F890A9-2807-4EBB-B81D-B2AA78EC7F39}" styleName="Dunkle Formatvorlage 2 - Akzent 5/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034E78-7F5D-4C2E-B375-FC64B27BC917}" styleName="Dunkle Formatvorlag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0373" autoAdjust="0"/>
  </p:normalViewPr>
  <p:slideViewPr>
    <p:cSldViewPr>
      <p:cViewPr varScale="1">
        <p:scale>
          <a:sx n="109" d="100"/>
          <a:sy n="109" d="100"/>
        </p:scale>
        <p:origin x="12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2388"/>
    </p:cViewPr>
  </p:sorterViewPr>
  <p:notesViewPr>
    <p:cSldViewPr>
      <p:cViewPr varScale="1">
        <p:scale>
          <a:sx n="82" d="100"/>
          <a:sy n="82" d="100"/>
        </p:scale>
        <p:origin x="3018" y="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073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0" sz="1200" u="sng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57800" y="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Klicken Sie, um die Formate des Vorlagentextes zu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1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buChar char="•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buChar char="-"/>
      <a:defRPr kumimoji="1" sz="1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reativecommons.org/licenses/by-sa/3.0/de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di-de.org/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hyperlink" Target="https://twitter.com/GDI_DE" TargetMode="External"/><Relationship Id="rId4" Type="http://schemas.openxmlformats.org/officeDocument/2006/relationships/hyperlink" Target="http://www.geoportal.de/" TargetMode="Externa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fi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47504596-92EE-43E8-A6A3-6B6263B7F32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20"/>
          <a:stretch/>
        </p:blipFill>
        <p:spPr>
          <a:xfrm>
            <a:off x="0" y="1196752"/>
            <a:ext cx="12192000" cy="2852928"/>
          </a:xfrm>
          <a:prstGeom prst="rect">
            <a:avLst/>
          </a:prstGeom>
          <a:solidFill>
            <a:srgbClr val="007F7F"/>
          </a:solidFill>
        </p:spPr>
      </p:pic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8" name="Rechteck 7"/>
          <p:cNvSpPr/>
          <p:nvPr userDrawn="1"/>
        </p:nvSpPr>
        <p:spPr>
          <a:xfrm>
            <a:off x="1639402" y="5383906"/>
            <a:ext cx="8993674" cy="970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Koordinierungsstelle GDI-DE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1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rgbClr val="59515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4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4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</p:spTree>
    <p:extLst>
      <p:ext uri="{BB962C8B-B14F-4D97-AF65-F5344CB8AC3E}">
        <p14:creationId xmlns:p14="http://schemas.microsoft.com/office/powerpoint/2010/main" val="208962741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bex Lizenz-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pic>
        <p:nvPicPr>
          <p:cNvPr id="6" name="Grafik 5" descr="by-sa.png">
            <a:hlinkClick r:id="rId2"/>
            <a:extLst>
              <a:ext uri="{FF2B5EF4-FFF2-40B4-BE49-F238E27FC236}">
                <a16:creationId xmlns:a16="http://schemas.microsoft.com/office/drawing/2014/main" id="{2A2C8292-2F0F-4330-B013-BEB034A5D2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23888" y="1628800"/>
            <a:ext cx="1515452" cy="533371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B9DCF3D7-F8FB-4E40-B4D5-A5E106E413BC}"/>
              </a:ext>
            </a:extLst>
          </p:cNvPr>
          <p:cNvSpPr/>
          <p:nvPr userDrawn="1"/>
        </p:nvSpPr>
        <p:spPr>
          <a:xfrm>
            <a:off x="623888" y="2281487"/>
            <a:ext cx="7440612" cy="1632498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Dieses Video ist lizenziert unter einer Creative Commons Namensnennung – </a:t>
            </a:r>
            <a:r>
              <a:rPr lang="de-DE" dirty="0">
                <a:latin typeface="+mn-lt"/>
              </a:rPr>
              <a:t>Weitergabe unter gleichen Bedingungen </a:t>
            </a:r>
            <a:r>
              <a:rPr lang="de-DE" dirty="0">
                <a:latin typeface="+mn-lt"/>
                <a:cs typeface="Arial" panose="020B0604020202020204" pitchFamily="34" charset="0"/>
              </a:rPr>
              <a:t>Lizenz. </a:t>
            </a: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endParaRPr lang="de-DE" dirty="0">
              <a:latin typeface="+mn-lt"/>
              <a:cs typeface="Arial" panose="020B0604020202020204" pitchFamily="34" charset="0"/>
            </a:endParaRPr>
          </a:p>
          <a:p>
            <a:pPr lvl="0">
              <a:lnSpc>
                <a:spcPct val="114000"/>
              </a:lnSpc>
              <a:spcAft>
                <a:spcPct val="0"/>
              </a:spcAft>
              <a:buClr>
                <a:srgbClr val="007040"/>
              </a:buClr>
              <a:defRPr/>
            </a:pPr>
            <a:r>
              <a:rPr lang="de-DE" dirty="0">
                <a:latin typeface="+mn-lt"/>
                <a:cs typeface="Arial" panose="020B0604020202020204" pitchFamily="34" charset="0"/>
              </a:rPr>
              <a:t>Erstellt von Koordinierungsstelle GDI-DE.</a:t>
            </a:r>
            <a:endParaRPr lang="de-DE" dirty="0">
              <a:latin typeface="+mn-lt"/>
              <a:cs typeface="Calibri" panose="020F0502020204030204" pitchFamily="34" charset="0"/>
            </a:endParaRPr>
          </a:p>
          <a:p>
            <a:endParaRPr lang="de-D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453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individuell (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2">
            <a:extLst>
              <a:ext uri="{FF2B5EF4-FFF2-40B4-BE49-F238E27FC236}">
                <a16:creationId xmlns:a16="http://schemas.microsoft.com/office/drawing/2014/main" id="{D3390E5C-09EB-4F9D-BBF6-957B3A7587C6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7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1639401" y="4149080"/>
            <a:ext cx="8993674" cy="1056186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 marL="0" indent="0" algn="l">
              <a:lnSpc>
                <a:spcPct val="114000"/>
              </a:lnSpc>
              <a:buNone/>
              <a:defRPr sz="2800" b="0">
                <a:solidFill>
                  <a:srgbClr val="595151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&lt; Formatvorlage des Untertitelmasters </a:t>
            </a:r>
            <a:br>
              <a:rPr lang="de-DE" dirty="0"/>
            </a:br>
            <a:r>
              <a:rPr lang="de-DE" dirty="0"/>
              <a:t>durch Klicken bearbeiten &gt;</a:t>
            </a:r>
          </a:p>
        </p:txBody>
      </p:sp>
      <p:sp>
        <p:nvSpPr>
          <p:cNvPr id="9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638873" y="5733256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&lt;Referent/in&gt;</a:t>
            </a:r>
          </a:p>
        </p:txBody>
      </p:sp>
      <p:sp>
        <p:nvSpPr>
          <p:cNvPr id="6" name="Titel 1">
            <a:extLst>
              <a:ext uri="{FF2B5EF4-FFF2-40B4-BE49-F238E27FC236}">
                <a16:creationId xmlns:a16="http://schemas.microsoft.com/office/drawing/2014/main" id="{483C78BB-9FB7-4777-A489-288571134E5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&lt; Formatvorlage des Titels bearbeiten &gt;</a:t>
            </a:r>
          </a:p>
        </p:txBody>
      </p:sp>
      <p:sp>
        <p:nvSpPr>
          <p:cNvPr id="11" name="Bildplatzhalter 2">
            <a:extLst>
              <a:ext uri="{FF2B5EF4-FFF2-40B4-BE49-F238E27FC236}">
                <a16:creationId xmlns:a16="http://schemas.microsoft.com/office/drawing/2014/main" id="{B7011760-AF12-4EB8-BB21-F84A296668DF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CB2B9906-D90C-4E36-BAEA-017C483F1EF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38873" y="5427118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</a:t>
            </a: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rgbClr val="59515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Behörde/Dienststelle eingeben</a:t>
            </a:r>
            <a:r>
              <a:rPr lang="de-DE" dirty="0"/>
              <a:t>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512F499A-0853-4D1C-AF32-F3FC46659DF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38873" y="6376052"/>
            <a:ext cx="8994202" cy="216024"/>
          </a:xfrm>
          <a:prstGeom prst="rect">
            <a:avLst/>
          </a:prstGeom>
        </p:spPr>
        <p:txBody>
          <a:bodyPr tIns="0" anchor="t"/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400" b="0">
                <a:solidFill>
                  <a:srgbClr val="595151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62635904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fix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AF1B0EF4-0B49-4D3C-A47C-B763467E43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97" b="106"/>
          <a:stretch/>
        </p:blipFill>
        <p:spPr>
          <a:xfrm>
            <a:off x="0" y="1196752"/>
            <a:ext cx="12192000" cy="2846881"/>
          </a:xfrm>
          <a:prstGeom prst="rect">
            <a:avLst/>
          </a:prstGeom>
        </p:spPr>
      </p:pic>
      <p:sp>
        <p:nvSpPr>
          <p:cNvPr id="10" name="Inhaltsplatzhalter 1">
            <a:extLst>
              <a:ext uri="{FF2B5EF4-FFF2-40B4-BE49-F238E27FC236}">
                <a16:creationId xmlns:a16="http://schemas.microsoft.com/office/drawing/2014/main" id="{5045A73B-D045-4962-B75F-DF692352EA78}"/>
              </a:ext>
            </a:extLst>
          </p:cNvPr>
          <p:cNvSpPr>
            <a:spLocks noGrp="1"/>
          </p:cNvSpPr>
          <p:nvPr userDrawn="1"/>
        </p:nvSpPr>
        <p:spPr>
          <a:xfrm>
            <a:off x="1631950" y="4037300"/>
            <a:ext cx="9793816" cy="2488045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b="1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Bundesamt für Kartographie und 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Richard-Strauß-Allee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b="1" dirty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kumimoji="1" lang="de-DE" sz="1200" kern="1200" dirty="0">
                <a:solidFill>
                  <a:srgbClr val="59515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Tel. +49 (0) 69 6333-258</a:t>
            </a:r>
            <a:endParaRPr lang="de-DE" sz="1200" dirty="0">
              <a:solidFill>
                <a:srgbClr val="59515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200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www.gdi-de.org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www.geoportal.de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| </a:t>
            </a:r>
            <a:r>
              <a:rPr lang="de-DE" sz="1200" u="none" dirty="0">
                <a:solidFill>
                  <a:srgbClr val="007F7F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https://twitter.com/GDI_DE</a:t>
            </a:r>
            <a:endParaRPr lang="de-DE" sz="1200" u="none" dirty="0">
              <a:solidFill>
                <a:srgbClr val="007F7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1216DE66-2B67-4B5D-BD94-7103D937C71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49093" y="1411729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 anchor="t" anchorCtr="0"/>
          <a:lstStyle>
            <a:lvl1pPr algn="l">
              <a:lnSpc>
                <a:spcPct val="114000"/>
              </a:lnSpc>
              <a:defRPr sz="4000" b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Kompetenz durch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39843348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836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tzte Seite individuell ( Platzhal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2">
            <a:extLst>
              <a:ext uri="{FF2B5EF4-FFF2-40B4-BE49-F238E27FC236}">
                <a16:creationId xmlns:a16="http://schemas.microsoft.com/office/drawing/2014/main" id="{1CB1D2A5-9DDF-488A-92B3-437BF3AC0935}"/>
              </a:ext>
            </a:extLst>
          </p:cNvPr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0" y="1196976"/>
            <a:ext cx="12192000" cy="2877168"/>
          </a:xfrm>
          <a:prstGeom prst="rect">
            <a:avLst/>
          </a:prstGeom>
          <a:solidFill>
            <a:srgbClr val="E8E8E8"/>
          </a:solidFill>
        </p:spPr>
        <p:txBody>
          <a:bodyPr lIns="90000"/>
          <a:lstStyle>
            <a:lvl1pPr>
              <a:defRPr sz="1400"/>
            </a:lvl1pPr>
          </a:lstStyle>
          <a:p>
            <a:r>
              <a:rPr lang="de-DE" dirty="0"/>
              <a:t>&lt; Platzhalter Bild &gt;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8C437F-88A1-424A-B09C-B2ABF152DD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093" y="1412875"/>
            <a:ext cx="9000000" cy="1800000"/>
          </a:xfrm>
          <a:prstGeom prst="rect">
            <a:avLst/>
          </a:prstGeom>
          <a:solidFill>
            <a:srgbClr val="007F7F">
              <a:alpha val="64000"/>
            </a:srgbClr>
          </a:solidFill>
        </p:spPr>
        <p:txBody>
          <a:bodyPr/>
          <a:lstStyle>
            <a:lvl1pPr marL="0" indent="0">
              <a:defRPr sz="40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&lt; Formatvorlage bearbeiten &gt;</a:t>
            </a:r>
          </a:p>
        </p:txBody>
      </p:sp>
      <p:sp>
        <p:nvSpPr>
          <p:cNvPr id="11" name="Textplatzhalter 12">
            <a:extLst>
              <a:ext uri="{FF2B5EF4-FFF2-40B4-BE49-F238E27FC236}">
                <a16:creationId xmlns:a16="http://schemas.microsoft.com/office/drawing/2014/main" id="{336DCACB-0246-4645-A9BD-104939EBEA9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29916" y="5545513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&lt;Name eingeben&gt;</a:t>
            </a:r>
          </a:p>
        </p:txBody>
      </p:sp>
      <p:sp>
        <p:nvSpPr>
          <p:cNvPr id="12" name="Textplatzhalter 12">
            <a:extLst>
              <a:ext uri="{FF2B5EF4-FFF2-40B4-BE49-F238E27FC236}">
                <a16:creationId xmlns:a16="http://schemas.microsoft.com/office/drawing/2014/main" id="{727A9528-3BF1-48DE-9400-BFA8A8A7FD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629916" y="5783617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&lt;E-Mail eingeben&gt;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AA0EC55B-3FA4-4B4F-AA20-F0C8299ADD7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29916" y="6021721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&lt;Telefon eingeben&gt;</a:t>
            </a:r>
          </a:p>
        </p:txBody>
      </p:sp>
      <p:sp>
        <p:nvSpPr>
          <p:cNvPr id="14" name="Bildplatzhalter 2">
            <a:extLst>
              <a:ext uri="{FF2B5EF4-FFF2-40B4-BE49-F238E27FC236}">
                <a16:creationId xmlns:a16="http://schemas.microsoft.com/office/drawing/2014/main" id="{1B6119B0-4372-4BED-B011-D82398F8265E}"/>
              </a:ext>
            </a:extLst>
          </p:cNvPr>
          <p:cNvSpPr>
            <a:spLocks noGrp="1" noChangeAspect="1"/>
          </p:cNvSpPr>
          <p:nvPr>
            <p:ph type="pic" sz="quarter" idx="25" hasCustomPrompt="1"/>
          </p:nvPr>
        </p:nvSpPr>
        <p:spPr>
          <a:xfrm>
            <a:off x="8976891" y="4941169"/>
            <a:ext cx="1656184" cy="1656000"/>
          </a:xfrm>
          <a:prstGeom prst="rect">
            <a:avLst/>
          </a:prstGeom>
          <a:blipFill dpi="0" rotWithShape="1">
            <a:blip r:embed="rId2">
              <a:biLevel thresh="25000"/>
            </a:blip>
            <a:srcRect/>
            <a:stretch>
              <a:fillRect/>
            </a:stretch>
          </a:blipFill>
        </p:spPr>
        <p:txBody>
          <a:bodyPr lIns="90000" anchor="ctr">
            <a:normAutofit/>
          </a:bodyPr>
          <a:lstStyle>
            <a:lvl1pPr algn="ctr">
              <a:defRPr sz="1400"/>
            </a:lvl1pPr>
          </a:lstStyle>
          <a:p>
            <a:r>
              <a:rPr lang="de-DE" dirty="0"/>
              <a:t>&lt; Platzhalter für alternatives Logo &gt;</a:t>
            </a:r>
          </a:p>
        </p:txBody>
      </p:sp>
      <p:sp>
        <p:nvSpPr>
          <p:cNvPr id="15" name="Textplatzhalter 12">
            <a:extLst>
              <a:ext uri="{FF2B5EF4-FFF2-40B4-BE49-F238E27FC236}">
                <a16:creationId xmlns:a16="http://schemas.microsoft.com/office/drawing/2014/main" id="{E231F4B5-11AA-49A0-9827-1E22D975DDDA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29916" y="4274068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="1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&lt;Behörde eingeben&gt;</a:t>
            </a:r>
          </a:p>
        </p:txBody>
      </p:sp>
      <p:sp>
        <p:nvSpPr>
          <p:cNvPr id="16" name="Textplatzhalter 12">
            <a:extLst>
              <a:ext uri="{FF2B5EF4-FFF2-40B4-BE49-F238E27FC236}">
                <a16:creationId xmlns:a16="http://schemas.microsoft.com/office/drawing/2014/main" id="{D7064127-56CF-464D-A051-AF88D84A600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29916" y="4481859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&lt;Referat/Abteilung eingeben&gt;</a:t>
            </a:r>
          </a:p>
        </p:txBody>
      </p:sp>
      <p:sp>
        <p:nvSpPr>
          <p:cNvPr id="17" name="Textplatzhalter 12">
            <a:extLst>
              <a:ext uri="{FF2B5EF4-FFF2-40B4-BE49-F238E27FC236}">
                <a16:creationId xmlns:a16="http://schemas.microsoft.com/office/drawing/2014/main" id="{F51D7759-B27E-4B41-81A2-5B7105BABAB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629916" y="4689650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&lt;Straße eingeben&gt;</a:t>
            </a:r>
          </a:p>
        </p:txBody>
      </p:sp>
      <p:sp>
        <p:nvSpPr>
          <p:cNvPr id="18" name="Textplatzhalter 12">
            <a:extLst>
              <a:ext uri="{FF2B5EF4-FFF2-40B4-BE49-F238E27FC236}">
                <a16:creationId xmlns:a16="http://schemas.microsoft.com/office/drawing/2014/main" id="{2F9E1906-D644-4FDE-ABAB-3CEA92E76B03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629916" y="4897442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&lt;PLZ/Ort eingeben&gt;</a:t>
            </a:r>
          </a:p>
        </p:txBody>
      </p:sp>
      <p:sp>
        <p:nvSpPr>
          <p:cNvPr id="19" name="Textplatzhalter 12">
            <a:extLst>
              <a:ext uri="{FF2B5EF4-FFF2-40B4-BE49-F238E27FC236}">
                <a16:creationId xmlns:a16="http://schemas.microsoft.com/office/drawing/2014/main" id="{5B8DF464-E2BE-45A0-B48D-92F7F74F3B6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629916" y="6350194"/>
            <a:ext cx="4341284" cy="216000"/>
          </a:xfrm>
          <a:prstGeom prst="rect">
            <a:avLst/>
          </a:prstGeom>
        </p:spPr>
        <p:txBody>
          <a:bodyPr lIns="90000" tIns="0" rIns="0" bIns="0" anchor="ctr">
            <a:noAutofit/>
          </a:bodyPr>
          <a:lstStyle>
            <a:lvl1pPr marL="0" marR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1200" baseline="0">
                <a:solidFill>
                  <a:srgbClr val="59515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4000"/>
              </a:lnSpc>
              <a:spcBef>
                <a:spcPct val="2000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&lt;Internetseite/n eingeben&gt;</a:t>
            </a:r>
          </a:p>
        </p:txBody>
      </p:sp>
    </p:spTree>
    <p:extLst>
      <p:ext uri="{BB962C8B-B14F-4D97-AF65-F5344CB8AC3E}">
        <p14:creationId xmlns:p14="http://schemas.microsoft.com/office/powerpoint/2010/main" val="17007954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88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3B65969B-3340-4393-8494-7B3EA2BFB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58DF8F4-0346-445B-854E-349681E79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5C551F9-4969-456D-AA49-ED9B26645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US" i="1">
                <a:solidFill>
                  <a:srgbClr val="8C8C8C"/>
                </a:solidFill>
              </a:rPr>
              <a:t>Status Good Practices (GeoPackage, OGC API - Records)</a:t>
            </a:r>
            <a:endParaRPr lang="de-DE" dirty="0"/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C86A1DA-785B-42D9-87C5-F75FFE83EA8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8" y="1628775"/>
            <a:ext cx="10272712" cy="4752975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326867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709141"/>
          </a:xfrm>
          <a:prstGeom prst="rect">
            <a:avLst/>
          </a:prstGeom>
          <a:noFill/>
        </p:spPr>
        <p:txBody>
          <a:bodyPr anchor="t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 sz="2000" b="0">
                <a:solidFill>
                  <a:srgbClr val="BD181D"/>
                </a:solidFill>
                <a:latin typeface="Cambria" panose="02040503050406030204" pitchFamily="18" charset="0"/>
                <a:ea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991414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C0EDBBF9-EF92-4C6E-821B-7D99D854A99E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7" y="1628776"/>
            <a:ext cx="10272713" cy="4752974"/>
          </a:xfrm>
          <a:prstGeom prst="rect">
            <a:avLst/>
          </a:prstGeom>
        </p:spPr>
        <p:txBody>
          <a:bodyPr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0" marR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100000"/>
              <a:buFont typeface="Wingdings" panose="05000000000000000000" pitchFamily="2" charset="2"/>
              <a:buNone/>
              <a:tabLst/>
              <a:defRPr sz="1800">
                <a:solidFill>
                  <a:srgbClr val="000000"/>
                </a:solidFill>
                <a:latin typeface="+mn-lt"/>
              </a:defRPr>
            </a:lvl2pPr>
            <a:lvl3pPr marL="533400" indent="-2667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723900" indent="-1905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533400" indent="-2667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33665678-0B52-4588-B14D-01593641598B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D9A08CC-8CB4-428C-9DCB-383EB518F4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23157375-5640-4DAD-8F4D-04C2093047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6" name="Fußzeilenplatzhalter 4">
            <a:extLst>
              <a:ext uri="{FF2B5EF4-FFF2-40B4-BE49-F238E27FC236}">
                <a16:creationId xmlns:a16="http://schemas.microsoft.com/office/drawing/2014/main" id="{DA138F69-72B6-494E-A5CD-798A7F386B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32840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ein Inhalt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2">
            <a:extLst>
              <a:ext uri="{FF2B5EF4-FFF2-40B4-BE49-F238E27FC236}">
                <a16:creationId xmlns:a16="http://schemas.microsoft.com/office/drawing/2014/main" id="{596BE796-A355-4950-B8C7-9D63AADB563C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itel 19">
            <a:extLst>
              <a:ext uri="{FF2B5EF4-FFF2-40B4-BE49-F238E27FC236}">
                <a16:creationId xmlns:a16="http://schemas.microsoft.com/office/drawing/2014/main" id="{FFD30923-CA9F-42F7-959E-EAFBECEAC8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3B65969B-3340-4393-8494-7B3EA2BFB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4" name="Datumsplatzhalter 3">
            <a:extLst>
              <a:ext uri="{FF2B5EF4-FFF2-40B4-BE49-F238E27FC236}">
                <a16:creationId xmlns:a16="http://schemas.microsoft.com/office/drawing/2014/main" id="{258DF8F4-0346-445B-854E-349681E79E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8" name="Fußzeilenplatzhalter 4">
            <a:extLst>
              <a:ext uri="{FF2B5EF4-FFF2-40B4-BE49-F238E27FC236}">
                <a16:creationId xmlns:a16="http://schemas.microsoft.com/office/drawing/2014/main" id="{A5C551F9-4969-456D-AA49-ED9B26645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sp>
        <p:nvSpPr>
          <p:cNvPr id="9" name="Inhaltsplatzhalter 4">
            <a:extLst>
              <a:ext uri="{FF2B5EF4-FFF2-40B4-BE49-F238E27FC236}">
                <a16:creationId xmlns:a16="http://schemas.microsoft.com/office/drawing/2014/main" id="{7C86A1DA-785B-42D9-87C5-F75FFE83EA8F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23888" y="1628775"/>
            <a:ext cx="10272712" cy="4752975"/>
          </a:xfrm>
          <a:prstGeom prst="rect">
            <a:avLst/>
          </a:prstGeom>
        </p:spPr>
        <p:txBody>
          <a:bodyPr/>
          <a:lstStyle>
            <a:lvl1pPr marL="0" indent="0"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327390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-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9">
            <a:extLst>
              <a:ext uri="{FF2B5EF4-FFF2-40B4-BE49-F238E27FC236}">
                <a16:creationId xmlns:a16="http://schemas.microsoft.com/office/drawing/2014/main" id="{C7DE7D33-19D3-4836-9D22-46C842FE72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11" name="Inhaltsplatzhalter 4">
            <a:extLst>
              <a:ext uri="{FF2B5EF4-FFF2-40B4-BE49-F238E27FC236}">
                <a16:creationId xmlns:a16="http://schemas.microsoft.com/office/drawing/2014/main" id="{A271F587-D1BA-40E4-9BC6-A08B450B7B96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623888" y="1628776"/>
            <a:ext cx="7200000" cy="475297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5FCB7D8D-1E52-4896-82AC-3073E0978A6E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3889" y="848198"/>
            <a:ext cx="10272712" cy="691675"/>
          </a:xfrm>
          <a:prstGeom prst="rect">
            <a:avLst/>
          </a:prstGeom>
          <a:noFill/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b="0">
                <a:solidFill>
                  <a:srgbClr val="BD181D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Foliennummernplatzhalter 5">
            <a:extLst>
              <a:ext uri="{FF2B5EF4-FFF2-40B4-BE49-F238E27FC236}">
                <a16:creationId xmlns:a16="http://schemas.microsoft.com/office/drawing/2014/main" id="{4E32CF21-6604-453A-B920-2DFFEC6CCD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92E45FE2-3A23-49AF-A8FF-382570F1CF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D94D564B-EBB1-4020-BE80-E86F0EDEB8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sp>
        <p:nvSpPr>
          <p:cNvPr id="16" name="Inhaltsplatzhalter 4">
            <a:extLst>
              <a:ext uri="{FF2B5EF4-FFF2-40B4-BE49-F238E27FC236}">
                <a16:creationId xmlns:a16="http://schemas.microsoft.com/office/drawing/2014/main" id="{3C63DB48-2489-41A9-9B90-B7C80D1E5645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968330" y="1628775"/>
            <a:ext cx="2928270" cy="504081"/>
          </a:xfrm>
          <a:prstGeom prst="rect">
            <a:avLst/>
          </a:prstGeom>
          <a:solidFill>
            <a:srgbClr val="007F7F"/>
          </a:solidFill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None/>
              <a:defRPr sz="1800" b="1">
                <a:solidFill>
                  <a:schemeClr val="bg1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17" name="Inhaltsplatzhalter 4">
            <a:extLst>
              <a:ext uri="{FF2B5EF4-FFF2-40B4-BE49-F238E27FC236}">
                <a16:creationId xmlns:a16="http://schemas.microsoft.com/office/drawing/2014/main" id="{85AEA0FF-7055-41FB-8CCD-485392B1810A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968330" y="2241517"/>
            <a:ext cx="2928270" cy="4140233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7F7F"/>
              </a:buClr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1pPr>
            <a:lvl2pPr marL="53975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2pPr>
            <a:lvl3pPr marL="72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3pPr>
            <a:lvl4pPr marL="90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4pPr>
            <a:lvl5pPr marL="1080000" indent="-360000">
              <a:lnSpc>
                <a:spcPct val="100000"/>
              </a:lnSpc>
              <a:buClr>
                <a:srgbClr val="007F7F"/>
              </a:buClr>
              <a:buSzPct val="75000"/>
              <a:buFont typeface="Wingdings" panose="05000000000000000000" pitchFamily="2" charset="2"/>
              <a:buChar char="§"/>
              <a:defRPr sz="18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314983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929" userDrawn="1">
          <p15:clr>
            <a:srgbClr val="FBAE40"/>
          </p15:clr>
        </p15:guide>
        <p15:guide id="2" pos="5019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9">
            <a:extLst>
              <a:ext uri="{FF2B5EF4-FFF2-40B4-BE49-F238E27FC236}">
                <a16:creationId xmlns:a16="http://schemas.microsoft.com/office/drawing/2014/main" id="{D4ADBC81-D85A-409A-8ED4-C7991EA1D5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304113"/>
            <a:ext cx="10272712" cy="2880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r>
              <a:rPr lang="de-DE" dirty="0"/>
              <a:t>Mastertitelformat bearbeiten 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361094E4-1D5A-41A8-9D0E-F35673491E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12" name="Datumsplatzhalter 3">
            <a:extLst>
              <a:ext uri="{FF2B5EF4-FFF2-40B4-BE49-F238E27FC236}">
                <a16:creationId xmlns:a16="http://schemas.microsoft.com/office/drawing/2014/main" id="{732CF912-C7B5-4323-AC37-96344FEFDE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F1468BEC-9AAF-42AF-8DBE-7F5DF1EFF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74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org/licenses/by-sa/3.0/de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vecommons.org/licenses/by-sa/3.0/de/" TargetMode="External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6CEC389-D502-45AF-BB77-25381E1CA0E8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52" y="21383"/>
            <a:ext cx="4025427" cy="83542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836712"/>
            <a:ext cx="12192000" cy="360000"/>
          </a:xfrm>
          <a:prstGeom prst="rect">
            <a:avLst/>
          </a:prstGeom>
          <a:solidFill>
            <a:srgbClr val="BD181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pic>
        <p:nvPicPr>
          <p:cNvPr id="6" name="Grafik 5" descr="by-sa.png">
            <a:hlinkClick r:id="rId8"/>
            <a:extLst>
              <a:ext uri="{FF2B5EF4-FFF2-40B4-BE49-F238E27FC236}">
                <a16:creationId xmlns:a16="http://schemas.microsoft.com/office/drawing/2014/main" id="{BE6E6EEB-FEA4-422C-90A6-A34A7D739D56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703" r:id="rId2"/>
    <p:sldLayoutId id="2147483697" r:id="rId3"/>
    <p:sldLayoutId id="2147483671" r:id="rId4"/>
    <p:sldLayoutId id="2147483706" r:id="rId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22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211" userDrawn="1">
          <p15:clr>
            <a:srgbClr val="F26B43"/>
          </p15:clr>
        </p15:guide>
        <p15:guide id="3" pos="7469" userDrawn="1">
          <p15:clr>
            <a:srgbClr val="F26B43"/>
          </p15:clr>
        </p15:guide>
        <p15:guide id="4" pos="6698" userDrawn="1">
          <p15:clr>
            <a:srgbClr val="F26B43"/>
          </p15:clr>
        </p15:guide>
        <p15:guide id="5" orient="horz" pos="436" userDrawn="1">
          <p15:clr>
            <a:srgbClr val="F26B43"/>
          </p15:clr>
        </p15:guide>
        <p15:guide id="7" pos="1028" userDrawn="1">
          <p15:clr>
            <a:srgbClr val="F26B43"/>
          </p15:clr>
        </p15:guide>
        <p15:guide id="8" orient="horz" pos="41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C9019793-257F-4EC6-A568-50E0F22DA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15480" y="6492875"/>
            <a:ext cx="72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 i="1" dirty="0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‹Nr.›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3060A489-7C8B-46D2-803E-24C5E7C0C25C}"/>
              </a:ext>
            </a:extLst>
          </p:cNvPr>
          <p:cNvSpPr/>
          <p:nvPr userDrawn="1"/>
        </p:nvSpPr>
        <p:spPr bwMode="auto">
          <a:xfrm>
            <a:off x="0" y="260680"/>
            <a:ext cx="12192000" cy="360000"/>
          </a:xfrm>
          <a:prstGeom prst="rect">
            <a:avLst/>
          </a:prstGeom>
          <a:solidFill>
            <a:srgbClr val="CE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de-DE" sz="1800" b="0" i="0" u="none" strike="noStrike" cap="none" normalizeH="0" baseline="0" dirty="0">
              <a:ln>
                <a:noFill/>
              </a:ln>
              <a:solidFill>
                <a:srgbClr val="080808"/>
              </a:solidFill>
              <a:effectLst/>
              <a:latin typeface="Arial" charset="0"/>
            </a:endParaRPr>
          </a:p>
        </p:txBody>
      </p:sp>
      <p:cxnSp>
        <p:nvCxnSpPr>
          <p:cNvPr id="1030" name="Gerade Verbindung 14"/>
          <p:cNvCxnSpPr>
            <a:cxnSpLocks noChangeShapeType="1"/>
          </p:cNvCxnSpPr>
          <p:nvPr/>
        </p:nvCxnSpPr>
        <p:spPr bwMode="auto">
          <a:xfrm>
            <a:off x="4572000" y="6572250"/>
            <a:ext cx="1219200" cy="91440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031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E9B1C152-CC33-4849-A75C-4F82F34B2874}"/>
              </a:ext>
            </a:extLst>
          </p:cNvPr>
          <p:cNvCxnSpPr>
            <a:cxnSpLocks/>
          </p:cNvCxnSpPr>
          <p:nvPr userDrawn="1"/>
        </p:nvCxnSpPr>
        <p:spPr>
          <a:xfrm>
            <a:off x="11002820" y="726038"/>
            <a:ext cx="0" cy="151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13">
            <a:extLst>
              <a:ext uri="{FF2B5EF4-FFF2-40B4-BE49-F238E27FC236}">
                <a16:creationId xmlns:a16="http://schemas.microsoft.com/office/drawing/2014/main" id="{7B362052-E1FE-4760-A26E-5B90A888A2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6525344"/>
            <a:ext cx="11234176" cy="0"/>
          </a:xfrm>
          <a:prstGeom prst="line">
            <a:avLst/>
          </a:prstGeom>
          <a:noFill/>
          <a:ln w="6350" algn="ctr">
            <a:solidFill>
              <a:srgbClr val="8C8C8C"/>
            </a:solidFill>
            <a:round/>
            <a:headEnd/>
            <a:tailEnd/>
          </a:ln>
        </p:spPr>
      </p:cxnSp>
      <p:pic>
        <p:nvPicPr>
          <p:cNvPr id="12" name="Grafik 11">
            <a:extLst>
              <a:ext uri="{FF2B5EF4-FFF2-40B4-BE49-F238E27FC236}">
                <a16:creationId xmlns:a16="http://schemas.microsoft.com/office/drawing/2014/main" id="{9F8AA21A-FA7A-41E5-951A-31F63CFE06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52" r="6941"/>
          <a:stretch/>
        </p:blipFill>
        <p:spPr>
          <a:xfrm>
            <a:off x="10896600" y="6405040"/>
            <a:ext cx="960438" cy="454604"/>
          </a:xfrm>
          <a:prstGeom prst="rect">
            <a:avLst/>
          </a:prstGeom>
          <a:solidFill>
            <a:srgbClr val="FFFFFF"/>
          </a:solidFill>
        </p:spPr>
      </p:pic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2C9BBDD6-30CF-4191-A004-5D215582CE98}"/>
              </a:ext>
            </a:extLst>
          </p:cNvPr>
          <p:cNvCxnSpPr/>
          <p:nvPr userDrawn="1"/>
        </p:nvCxnSpPr>
        <p:spPr>
          <a:xfrm>
            <a:off x="213556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7AA22AE-5CEE-4D0B-9C81-7AE9FFE38C2D}"/>
              </a:ext>
            </a:extLst>
          </p:cNvPr>
          <p:cNvCxnSpPr/>
          <p:nvPr userDrawn="1"/>
        </p:nvCxnSpPr>
        <p:spPr>
          <a:xfrm>
            <a:off x="1415480" y="6602115"/>
            <a:ext cx="0" cy="143594"/>
          </a:xfrm>
          <a:prstGeom prst="line">
            <a:avLst/>
          </a:prstGeom>
          <a:ln>
            <a:solidFill>
              <a:srgbClr val="8C8C8C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Datumsplatzhalter 3">
            <a:extLst>
              <a:ext uri="{FF2B5EF4-FFF2-40B4-BE49-F238E27FC236}">
                <a16:creationId xmlns:a16="http://schemas.microsoft.com/office/drawing/2014/main" id="{E082E07B-C17B-464B-819B-D7231769CA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3888" y="6492875"/>
            <a:ext cx="7915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lang="de-DE" sz="1000" i="1" smtClean="0">
                <a:solidFill>
                  <a:srgbClr val="8C8C8C"/>
                </a:solidFill>
                <a:latin typeface="+mn-lt"/>
              </a:defRPr>
            </a:lvl1pPr>
          </a:lstStyle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48309403-7269-4A73-BF0B-041D09A36A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07568" y="6492875"/>
            <a:ext cx="775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pic>
        <p:nvPicPr>
          <p:cNvPr id="15" name="Grafik 14" descr="by-sa.png">
            <a:hlinkClick r:id="rId8"/>
            <a:extLst>
              <a:ext uri="{FF2B5EF4-FFF2-40B4-BE49-F238E27FC236}">
                <a16:creationId xmlns:a16="http://schemas.microsoft.com/office/drawing/2014/main" id="{4F084951-9886-4459-9749-76CC85CEF049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10532028" y="6628305"/>
            <a:ext cx="364572" cy="128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95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1" r:id="rId2"/>
    <p:sldLayoutId id="2147483692" r:id="rId3"/>
    <p:sldLayoutId id="2147483693" r:id="rId4"/>
    <p:sldLayoutId id="2147483705" r:id="rId5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991414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b="1">
          <a:solidFill>
            <a:srgbClr val="080808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1" fontAlgn="base" hangingPunct="1">
        <a:lnSpc>
          <a:spcPct val="114000"/>
        </a:lnSpc>
        <a:spcBef>
          <a:spcPct val="20000"/>
        </a:spcBef>
        <a:spcAft>
          <a:spcPct val="0"/>
        </a:spcAft>
        <a:buClr>
          <a:srgbClr val="991414"/>
        </a:buClr>
        <a:buSzPct val="85000"/>
        <a:buFont typeface="Wingdings" pitchFamily="2" charset="2"/>
        <a:defRPr sz="1800">
          <a:solidFill>
            <a:srgbClr val="080808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Ø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SzPct val="70000"/>
        <a:buFont typeface="Wingdings" pitchFamily="2" charset="2"/>
        <a:buChar char="ù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E0000"/>
        </a:buClr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" pos="3613" userDrawn="1">
          <p15:clr>
            <a:srgbClr val="F26B43"/>
          </p15:clr>
        </p15:guide>
        <p15:guide id="5" orient="horz" pos="527" userDrawn="1">
          <p15:clr>
            <a:srgbClr val="F26B43"/>
          </p15:clr>
        </p15:guide>
        <p15:guide id="7" pos="6864" userDrawn="1">
          <p15:clr>
            <a:srgbClr val="F26B43"/>
          </p15:clr>
        </p15:guide>
        <p15:guide id="9" orient="horz" pos="4020" userDrawn="1">
          <p15:clr>
            <a:srgbClr val="F26B43"/>
          </p15:clr>
        </p15:guide>
        <p15:guide id="10" pos="393" userDrawn="1">
          <p15:clr>
            <a:srgbClr val="F26B43"/>
          </p15:clr>
        </p15:guide>
        <p15:guide id="11" pos="3659" userDrawn="1">
          <p15:clr>
            <a:srgbClr val="F26B43"/>
          </p15:clr>
        </p15:guide>
        <p15:guide id="12" pos="3568" userDrawn="1">
          <p15:clr>
            <a:srgbClr val="F26B43"/>
          </p15:clr>
        </p15:guide>
        <p15:guide id="13" orient="horz" pos="981" userDrawn="1">
          <p15:clr>
            <a:srgbClr val="F26B43"/>
          </p15:clr>
        </p15:guide>
        <p15:guide id="14" orient="horz" pos="102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gp-data-download-wms" TargetMode="External"/><Relationship Id="rId2" Type="http://schemas.openxmlformats.org/officeDocument/2006/relationships/hyperlink" Target="https://github.com/INSPIRE-MIF/gp-single-access-point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github.com/INSPIRE-MIF/gp-ogc-api-records" TargetMode="External"/><Relationship Id="rId5" Type="http://schemas.openxmlformats.org/officeDocument/2006/relationships/hyperlink" Target="https://github.com/INSPIRE-MIF/gp-geopackage-encodings" TargetMode="External"/><Relationship Id="rId4" Type="http://schemas.openxmlformats.org/officeDocument/2006/relationships/hyperlink" Target="https://github.com/INSPIRE-MIF/gp-data-service-linking-simplification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gc.org/standards/geopackage" TargetMode="External"/><Relationship Id="rId2" Type="http://schemas.openxmlformats.org/officeDocument/2006/relationships/hyperlink" Target="https://www.geopackage.org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://opengeospatial.github.io/e-learning/geopackage/text/basic-index.html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NSPIRE-MIF/gp-geopackage-encodings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2017.2" TargetMode="External"/><Relationship Id="rId2" Type="http://schemas.openxmlformats.org/officeDocument/2006/relationships/hyperlink" Target="https://github.com/INSPIRE-MIF/gp-geopackage-encodings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ogcapi.ogc.org/records/" TargetMode="External"/><Relationship Id="rId2" Type="http://schemas.openxmlformats.org/officeDocument/2006/relationships/hyperlink" Target="https://stacspec.org/" TargetMode="Externa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www.ogc.org/projects/initiatives/vt-pilot-2018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ogcapi.ogc.org/records/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github.com/INSPIRE-MIF/gp-data-service-linking-simplification/blob/main/proposals/JRC/ds-linking-simplification-good-practice.md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github.com/INSPIRE-MIF/gp-data-service-linking-simplification/blob/main/proposals/Part-B-team/Consolidated-proposal-Part-B.md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0B2CD1B3-0BE8-4A61-9377-ED282A6A9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INSPIRE-Infoveranstaltung, 28.04.2022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B6AA8-96D7-468B-8507-E141F80C5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Sven Böhme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844D60-78B0-4134-A15A-7348EE547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9093" y="1411729"/>
            <a:ext cx="9000000" cy="1800000"/>
          </a:xfrm>
        </p:spPr>
        <p:txBody>
          <a:bodyPr/>
          <a:lstStyle/>
          <a:p>
            <a:r>
              <a:rPr lang="de-DE" dirty="0"/>
              <a:t>INSPIRE </a:t>
            </a:r>
            <a:r>
              <a:rPr lang="de-DE" dirty="0" err="1"/>
              <a:t>Good</a:t>
            </a:r>
            <a:r>
              <a:rPr lang="de-DE" dirty="0"/>
              <a:t> Practices</a:t>
            </a:r>
            <a:br>
              <a:rPr lang="de-DE" dirty="0"/>
            </a:br>
            <a:r>
              <a:rPr lang="de-DE" dirty="0"/>
              <a:t>(Data-service </a:t>
            </a:r>
            <a:r>
              <a:rPr lang="de-DE" dirty="0" err="1"/>
              <a:t>linking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r>
              <a:rPr lang="de-DE" dirty="0"/>
              <a:t>)</a:t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62656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0B2CD1B3-0BE8-4A61-9377-ED282A6A9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INSPIRE-Infoveranstaltung, 28.04.2022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B6AA8-96D7-468B-8507-E141F80C5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Sven Böhme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844D60-78B0-4134-A15A-7348EE547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9093" y="1411729"/>
            <a:ext cx="9000000" cy="1800000"/>
          </a:xfrm>
        </p:spPr>
        <p:txBody>
          <a:bodyPr/>
          <a:lstStyle/>
          <a:p>
            <a:r>
              <a:rPr lang="de-DE" dirty="0"/>
              <a:t>INSPIRE </a:t>
            </a:r>
            <a:r>
              <a:rPr lang="de-DE" dirty="0" err="1"/>
              <a:t>Good</a:t>
            </a:r>
            <a:r>
              <a:rPr lang="de-DE" dirty="0"/>
              <a:t> Practices</a:t>
            </a:r>
            <a:br>
              <a:rPr lang="en-US" dirty="0"/>
            </a:br>
            <a:r>
              <a:rPr lang="en-US" dirty="0"/>
              <a:t>(</a:t>
            </a:r>
            <a:r>
              <a:rPr lang="en-US" dirty="0" err="1"/>
              <a:t>GeoPackage</a:t>
            </a:r>
            <a:r>
              <a:rPr lang="en-US" dirty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640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D296500-CFA9-4D34-B959-118AFEF012A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Überblick INSPIRE </a:t>
            </a:r>
            <a:r>
              <a:rPr lang="de-DE" dirty="0" err="1"/>
              <a:t>Good</a:t>
            </a:r>
            <a:r>
              <a:rPr lang="de-DE" dirty="0"/>
              <a:t> Practices (GP)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E2C89CDC-AFC5-4149-B9D2-E8E13BA05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F620202-965B-415A-9EF6-A39AEAD85B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11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61135CC-B3C1-403E-B6E3-D1888216C6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B8B33E7C-FD98-43A6-827C-425EABDE9B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Status Good Practices (GeoPackage, OGC API - Records)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81D1D41-69B8-4841-A8E5-D480B305488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b="1" dirty="0"/>
              <a:t>Verabschiedete </a:t>
            </a:r>
            <a:r>
              <a:rPr lang="de-DE" b="1" dirty="0" err="1"/>
              <a:t>Good</a:t>
            </a:r>
            <a:r>
              <a:rPr lang="de-DE" b="1" dirty="0"/>
              <a:t>-Practice-Dokumente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2"/>
              </a:rPr>
              <a:t>Building one access point to dispersed data sources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hlinkClick r:id="rId3"/>
              </a:rPr>
              <a:t>Making spatial data downloadable via WMS services </a:t>
            </a:r>
            <a:endParaRPr lang="de-DE" dirty="0"/>
          </a:p>
          <a:p>
            <a:endParaRPr lang="de-DE" b="1" dirty="0"/>
          </a:p>
          <a:p>
            <a:r>
              <a:rPr lang="de-DE" b="1" dirty="0"/>
              <a:t>Aktuell im Verfahren befindliche </a:t>
            </a:r>
            <a:r>
              <a:rPr lang="de-DE" b="1" dirty="0" err="1"/>
              <a:t>Good</a:t>
            </a:r>
            <a:r>
              <a:rPr lang="de-DE" b="1" dirty="0"/>
              <a:t>-Practice-Dokumente (</a:t>
            </a:r>
            <a:r>
              <a:rPr lang="de-DE" b="1" dirty="0" err="1"/>
              <a:t>Good</a:t>
            </a:r>
            <a:r>
              <a:rPr lang="de-DE" b="1" dirty="0"/>
              <a:t> Practice </a:t>
            </a:r>
            <a:r>
              <a:rPr lang="de-DE" b="1" dirty="0" err="1"/>
              <a:t>Candidates</a:t>
            </a:r>
            <a:r>
              <a:rPr lang="de-DE" b="1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4"/>
              </a:rPr>
              <a:t>Data and Service Linking </a:t>
            </a:r>
            <a:r>
              <a:rPr lang="de-DE" dirty="0" err="1">
                <a:hlinkClick r:id="rId4"/>
              </a:rPr>
              <a:t>Simplification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>
                <a:hlinkClick r:id="rId5"/>
              </a:rPr>
              <a:t>GeoPackage</a:t>
            </a:r>
            <a:endParaRPr lang="de-DE" dirty="0"/>
          </a:p>
          <a:p>
            <a:endParaRPr lang="de-DE" b="1" dirty="0"/>
          </a:p>
          <a:p>
            <a:r>
              <a:rPr lang="de-DE" b="1" dirty="0"/>
              <a:t>Verabschiedet als </a:t>
            </a:r>
            <a:r>
              <a:rPr lang="de-DE" b="1" dirty="0" err="1"/>
              <a:t>Good</a:t>
            </a:r>
            <a:r>
              <a:rPr lang="de-DE" b="1" dirty="0"/>
              <a:t> Practice </a:t>
            </a:r>
            <a:r>
              <a:rPr lang="de-DE" b="1" dirty="0" err="1"/>
              <a:t>Candidates</a:t>
            </a:r>
            <a:r>
              <a:rPr lang="de-DE" b="1" dirty="0"/>
              <a:t> durch MIG-T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6"/>
              </a:rPr>
              <a:t>OGC API-Records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8848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5FFDBB8-CC87-418E-ACD2-6F7D049E3D2A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b="1" dirty="0" err="1"/>
              <a:t>GeoPackage</a:t>
            </a:r>
            <a:r>
              <a:rPr lang="en-US" b="1" dirty="0"/>
              <a:t> Good Practice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7257270-C950-4966-999B-5CAD1C54D1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5C48CB8-F977-4773-B9C7-49BD88A9CA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7275179-B86B-40CE-88D9-BED1D9DCB1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30EAFE1-CC88-430F-BA44-66CD4697DD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Status Good Practices (GeoPackage, OGC API - Records)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374FCA6-4ABF-4F15-8458-0C77BB81C87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Hintergrund </a:t>
            </a:r>
            <a:r>
              <a:rPr lang="de-DE" dirty="0" err="1"/>
              <a:t>GeoPackage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offener, nicht proprietärer, plattformunabhängiger, auf bereits existierenden Standards aufbauender Standard, um Geodaten (Vektor- und Rasterdaten) in einer Datei zu speichern.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 </a:t>
            </a:r>
            <a:r>
              <a:rPr lang="de-DE" dirty="0" err="1"/>
              <a:t>GeoPackage</a:t>
            </a:r>
            <a:r>
              <a:rPr lang="de-DE" dirty="0"/>
              <a:t> ist der SQLite-Container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GeoPackage</a:t>
            </a:r>
            <a:r>
              <a:rPr lang="de-DE" dirty="0"/>
              <a:t> Encoding Standard regelt die Regeln und Anforderungen für Inhalte, die in einem </a:t>
            </a:r>
            <a:r>
              <a:rPr lang="de-DE" dirty="0" err="1"/>
              <a:t>GeoPackage</a:t>
            </a:r>
            <a:r>
              <a:rPr lang="de-DE" dirty="0"/>
              <a:t>-Container gespeichert sind (Datenschema etc.).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Vorteile: online/offline-Bearbeitung, keine Größenbeschränkung, einfacher Austausch, Unterstützung durch GIS-Tools</a:t>
            </a:r>
          </a:p>
          <a:p>
            <a:endParaRPr lang="de-DE" dirty="0"/>
          </a:p>
          <a:p>
            <a:r>
              <a:rPr lang="de-DE" dirty="0"/>
              <a:t>Links: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2"/>
              </a:rPr>
              <a:t>https://www.geopackage.org/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3"/>
              </a:rPr>
              <a:t>https://www.ogc.org/standards/geopackage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>
                <a:hlinkClick r:id="rId4"/>
              </a:rPr>
              <a:t>http://opengeospatial.github.io/e-learning/geopackage/text/basic-index.html</a:t>
            </a:r>
            <a:r>
              <a:rPr lang="de-DE" dirty="0"/>
              <a:t>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691169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40A3446-62E1-4A5D-B0AB-BC0B18EAEF7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err="1"/>
              <a:t>GeoPackage</a:t>
            </a:r>
            <a:r>
              <a:rPr lang="en-US" dirty="0"/>
              <a:t> Good practice - initiation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F4125000-51F5-434D-8370-14DA8ACB7B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4C9A161-FE08-4129-914A-C33CF7D561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B6E0840-1C00-41A4-A603-54FD5F9E9CC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49835D-4181-40D2-A1AB-4A993FA0A6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Status Good Practices (GeoPackage, OGC API - Records)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6CAA393E-90CA-4904-86F8-A33E99369ED7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Ziel des </a:t>
            </a:r>
            <a:r>
              <a:rPr lang="de-DE" dirty="0" err="1"/>
              <a:t>Good</a:t>
            </a:r>
            <a:r>
              <a:rPr lang="de-DE" dirty="0"/>
              <a:t> Practice Dokuments: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Mechanismus zur Erstellung und Transformation von konformen INSPIRE-Datensätzen als OGC </a:t>
            </a:r>
            <a:r>
              <a:rPr lang="de-DE" dirty="0" err="1"/>
              <a:t>GeoPackage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GeoPackage</a:t>
            </a:r>
            <a:r>
              <a:rPr lang="de-DE" dirty="0"/>
              <a:t> sowohl als zusätzliche als auch als alternative Kodierung für INSPIRE-Datensätze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Direkte Einbindung in Standard-GIS-Umgebungen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Automatisierte Ableitung der Datensätze in die Standardkodierung (GML), um Konformitätstests durchzuführen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>
                <a:hlinkClick r:id="rId2"/>
              </a:rPr>
              <a:t>https://github.com/INSPIRE-MIF/gp-geopackage-encodings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9710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91AA04C-2942-42B3-B1DE-F679410814B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err="1"/>
              <a:t>GeoPackage</a:t>
            </a:r>
            <a:r>
              <a:rPr lang="en-US" dirty="0"/>
              <a:t> Good practice - initiation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71C9D1B-65F8-48C8-B75E-F2D634563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AA3CA2A-0149-445A-AC4D-A2EA593583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155172B-FCD2-4A48-8714-D5077755E2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874810-EB90-4047-B651-D137D834CA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Status Good Practices (GeoPackage, OGC API - Records)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BB53EF0C-8703-424C-AD38-34D5BF1D0A99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Vorteile für Datenbereitsteller: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einfache Datenmodelle (Konzentration auf Schlüsselwerte), was die Datenharmonisierung im Vergleich zur Erstellung vollständiger INSPIRE-GML vereinfacht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Vorlagen reduzieren die Anzahl der Schema- und Kodierungsfehler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Nutzbarkeit und Wiederverwendbarkeit der bereitgestellten Daten wird erheblich verbessert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Verarbeitung größerer Datenmengen möglich.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r>
              <a:rPr lang="de-DE" dirty="0"/>
              <a:t>Vorteile für Datennutzer: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Das vereinfachte Datenmodell ist direkt auf die Anwendungsfälle abgestimmt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Direkte Verwendung in GIS-Tools ohne ETL-Prozess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Gute Performance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Schnelle und leichte Nutzbarkeit der Daten</a:t>
            </a:r>
          </a:p>
        </p:txBody>
      </p:sp>
    </p:spTree>
    <p:extLst>
      <p:ext uri="{BB962C8B-B14F-4D97-AF65-F5344CB8AC3E}">
        <p14:creationId xmlns:p14="http://schemas.microsoft.com/office/powerpoint/2010/main" val="3992802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err="1"/>
              <a:t>GeoPackage</a:t>
            </a:r>
            <a:r>
              <a:rPr lang="en-US" dirty="0"/>
              <a:t> Good practice - initiation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Status Good Practices (GeoPackage, OGC API - Records)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E0C9CC25-CBF4-4902-AAEB-617C86C4B90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Aktueller Stand und weitere Schritte: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Der aktuelle Entwurf des </a:t>
            </a:r>
            <a:r>
              <a:rPr lang="de-DE" dirty="0" err="1">
                <a:hlinkClick r:id="rId2"/>
              </a:rPr>
              <a:t>GeoPackage</a:t>
            </a:r>
            <a:r>
              <a:rPr lang="de-DE" dirty="0">
                <a:hlinkClick r:id="rId2"/>
              </a:rPr>
              <a:t>-Encodings</a:t>
            </a:r>
            <a:r>
              <a:rPr lang="de-DE" dirty="0"/>
              <a:t> wird durch die MIG-T befürwortet und als </a:t>
            </a:r>
            <a:r>
              <a:rPr lang="de-DE" dirty="0" err="1"/>
              <a:t>Good</a:t>
            </a:r>
            <a:r>
              <a:rPr lang="de-DE" dirty="0"/>
              <a:t>-Practice </a:t>
            </a:r>
            <a:r>
              <a:rPr lang="de-DE" dirty="0" err="1"/>
              <a:t>Candidate</a:t>
            </a:r>
            <a:r>
              <a:rPr lang="de-DE" dirty="0"/>
              <a:t> eingereicht. (69th MIG-T Meeting)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Der Entwurf basiert auf den Aktivitäten der </a:t>
            </a:r>
            <a:r>
              <a:rPr lang="de-DE" dirty="0">
                <a:hlinkClick r:id="rId3"/>
              </a:rPr>
              <a:t>Action 2017.2</a:t>
            </a:r>
            <a:r>
              <a:rPr lang="de-DE" dirty="0"/>
              <a:t>, die dort definierten UML-Modell-Transformationsregeln wurden nachgenutzt und erweitert.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Eine Reihe von </a:t>
            </a:r>
            <a:r>
              <a:rPr lang="de-DE" dirty="0" err="1"/>
              <a:t>GeoPackage</a:t>
            </a:r>
            <a:r>
              <a:rPr lang="de-DE" dirty="0"/>
              <a:t>-Implementierungen für spezifische Datenthemen/Nutzungsfälle sind bereits verfügbar, u.a. im Rahmen des END-</a:t>
            </a:r>
            <a:r>
              <a:rPr lang="de-DE" dirty="0" err="1"/>
              <a:t>Reportings</a:t>
            </a:r>
            <a:r>
              <a:rPr lang="de-DE" dirty="0"/>
              <a:t> (Environmental Noise </a:t>
            </a:r>
            <a:r>
              <a:rPr lang="de-DE" dirty="0" err="1"/>
              <a:t>Directive</a:t>
            </a:r>
            <a:r>
              <a:rPr lang="de-DE" dirty="0"/>
              <a:t> - Umgebungslärmrichtlinie).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Weitere Initiativen sind auf </a:t>
            </a:r>
            <a:r>
              <a:rPr lang="de-DE" dirty="0">
                <a:hlinkClick r:id="rId2"/>
              </a:rPr>
              <a:t>GitHub </a:t>
            </a:r>
            <a:r>
              <a:rPr lang="de-DE" dirty="0"/>
              <a:t>dokumentiert.</a:t>
            </a:r>
          </a:p>
        </p:txBody>
      </p:sp>
    </p:spTree>
    <p:extLst>
      <p:ext uri="{BB962C8B-B14F-4D97-AF65-F5344CB8AC3E}">
        <p14:creationId xmlns:p14="http://schemas.microsoft.com/office/powerpoint/2010/main" val="3658427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>
            <a:extLst>
              <a:ext uri="{FF2B5EF4-FFF2-40B4-BE49-F238E27FC236}">
                <a16:creationId xmlns:a16="http://schemas.microsoft.com/office/drawing/2014/main" id="{0B2CD1B3-0BE8-4A61-9377-ED282A6A9D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INSPIRE-Infoveranstaltung, 28.04.2022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D8B6AA8-96D7-468B-8507-E141F80C5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Sven Böhme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A844D60-78B0-4134-A15A-7348EE547F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49093" y="1411729"/>
            <a:ext cx="9000000" cy="1800000"/>
          </a:xfrm>
        </p:spPr>
        <p:txBody>
          <a:bodyPr/>
          <a:lstStyle/>
          <a:p>
            <a:r>
              <a:rPr lang="de-DE" dirty="0"/>
              <a:t>INSPIRE </a:t>
            </a:r>
            <a:r>
              <a:rPr lang="de-DE" dirty="0" err="1"/>
              <a:t>Good</a:t>
            </a:r>
            <a:r>
              <a:rPr lang="de-DE" dirty="0"/>
              <a:t> Practices</a:t>
            </a:r>
            <a:br>
              <a:rPr lang="en-US" dirty="0"/>
            </a:br>
            <a:r>
              <a:rPr lang="en-US" dirty="0"/>
              <a:t>(OGC API - Records)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21790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028F57A-DB97-4981-985F-C08F3D0342F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err="1"/>
              <a:t>Prioritisation</a:t>
            </a:r>
            <a:r>
              <a:rPr lang="en-US" dirty="0"/>
              <a:t> of INSPIRE Good practices</a:t>
            </a:r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71D6814-3D5F-4158-84D5-DD1706158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B3A065D-3D09-43BC-96D7-E26A179E68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339405F-A4E3-46F3-AB9A-78FB50269E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FF65D3-0912-4BB2-AC66-56AB8BED6B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Status Good Practices (GeoPackage, OGC API - Records)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A53694D0-69FA-4C2C-B903-0A626A06891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Als mögliche neue </a:t>
            </a:r>
            <a:r>
              <a:rPr lang="de-DE" dirty="0" err="1"/>
              <a:t>Good</a:t>
            </a:r>
            <a:r>
              <a:rPr lang="de-DE" dirty="0"/>
              <a:t>-Practice-Dokumente wurden </a:t>
            </a:r>
            <a:r>
              <a:rPr lang="en-US" dirty="0" err="1">
                <a:hlinkClick r:id="rId2"/>
              </a:rPr>
              <a:t>SpatioTemporal</a:t>
            </a:r>
            <a:r>
              <a:rPr lang="en-US" dirty="0">
                <a:hlinkClick r:id="rId2"/>
              </a:rPr>
              <a:t> Asset Catalog (STAC)</a:t>
            </a:r>
            <a:r>
              <a:rPr lang="en-US" dirty="0"/>
              <a:t>, </a:t>
            </a:r>
            <a:r>
              <a:rPr lang="en-US" dirty="0">
                <a:hlinkClick r:id="rId3"/>
              </a:rPr>
              <a:t>OGC API </a:t>
            </a:r>
            <a:r>
              <a:rPr lang="en-US" dirty="0">
                <a:hlinkClick r:id="rId4"/>
              </a:rPr>
              <a:t>–</a:t>
            </a:r>
            <a:r>
              <a:rPr lang="en-US" dirty="0">
                <a:hlinkClick r:id="rId3"/>
              </a:rPr>
              <a:t> Records</a:t>
            </a:r>
            <a:r>
              <a:rPr lang="en-US" dirty="0"/>
              <a:t> und </a:t>
            </a:r>
            <a:r>
              <a:rPr lang="en-US" dirty="0">
                <a:hlinkClick r:id="rId4"/>
              </a:rPr>
              <a:t>Vector Tiles</a:t>
            </a:r>
            <a:r>
              <a:rPr lang="en-US" dirty="0"/>
              <a:t>.</a:t>
            </a:r>
            <a:r>
              <a:rPr lang="de-DE" dirty="0"/>
              <a:t> vorgeschlagen.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dirty="0"/>
              <a:t>OGC API - Records </a:t>
            </a:r>
            <a:r>
              <a:rPr lang="de-DE" dirty="0"/>
              <a:t>wird von der MIG-T als </a:t>
            </a:r>
            <a:r>
              <a:rPr lang="de-DE" dirty="0" err="1"/>
              <a:t>Good</a:t>
            </a:r>
            <a:r>
              <a:rPr lang="de-DE" dirty="0"/>
              <a:t> Practice mit der höchsten Priorität vorgeschlagen (vor OGC Vector </a:t>
            </a:r>
            <a:r>
              <a:rPr lang="de-DE" dirty="0" err="1"/>
              <a:t>Tiles</a:t>
            </a:r>
            <a:r>
              <a:rPr lang="de-DE" dirty="0"/>
              <a:t> und STAC).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833123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08B0BA1-4446-4DE9-AD80-98835F4ED7A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OGC API - Records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9BB71B0-0FD0-4C1F-8922-24731EEE4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322C74-1A6A-4C4A-897D-3A7AF83075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18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8B8109-FF33-4FE2-B499-27F2D7EB1B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870009-1071-4B86-BDEA-F690AC7FEF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Status Good Practices (GeoPackage, OGC API - Records)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B87B34A-0020-4C84-8919-8FDF77B2432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>
                <a:hlinkClick r:id="rId2"/>
              </a:rPr>
              <a:t>OGC API-Records</a:t>
            </a:r>
            <a:r>
              <a:rPr lang="de-DE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mehrteiliger Spezifikationsentwurf, der die Erstellung, Änderung und Abfrage von Metadaten im Internet ermöglichen soll.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Die aktuelle Spezifikation (Part 1: Core - DRAFT) umfasst den reinen Lesezugriff auf Datensätze und einfache Abfragefunktionen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Fähigkeiten für umfangreichere Abfragen oder zum Erstellen, Aktualisieren oder Löschen von Datensätzen werden in weiteren Teilen spezifiziert.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Erwarteter Nutzen: (neue) Möglichkeit der Erstellung, Änderung und Abfrage von Metadaten im Web. 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83550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68BD54C-EACF-4CD5-99BF-2DF42D867F8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OGC API Records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7852D4F-1D57-4B0C-8D85-E2A094D142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9A0C7C-A892-40C9-9D9E-2BEF0016A9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19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F46D88E-2A60-4480-B16F-BBAB21EBE9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71B15D-0FAA-476C-BB17-33E36BF06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i="1">
                <a:solidFill>
                  <a:srgbClr val="8C8C8C"/>
                </a:solidFill>
              </a:rPr>
              <a:t>Status Good Practices (GeoPackage, OGC API - Records)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96A6631B-1FA7-48E9-8C0F-3C149E0AD522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Nächste Schritte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Aufbereitung</a:t>
            </a:r>
            <a:r>
              <a:rPr lang="en-US" dirty="0"/>
              <a:t> / </a:t>
            </a:r>
            <a:r>
              <a:rPr lang="en-US" dirty="0" err="1"/>
              <a:t>Strukturierung</a:t>
            </a:r>
            <a:r>
              <a:rPr lang="en-US" dirty="0"/>
              <a:t> des  GitHub-Repository </a:t>
            </a:r>
            <a:r>
              <a:rPr lang="en-US" dirty="0" err="1"/>
              <a:t>für</a:t>
            </a:r>
            <a:r>
              <a:rPr lang="en-US" dirty="0"/>
              <a:t> OGC API - Records as INSPIRE Discovery Service </a:t>
            </a:r>
            <a:r>
              <a:rPr lang="en-US" dirty="0" err="1"/>
              <a:t>durch</a:t>
            </a:r>
            <a:r>
              <a:rPr lang="en-US" dirty="0"/>
              <a:t> JRC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Abstimmung</a:t>
            </a:r>
            <a:r>
              <a:rPr lang="en-US" dirty="0"/>
              <a:t> </a:t>
            </a:r>
            <a:r>
              <a:rPr lang="en-US" dirty="0" err="1"/>
              <a:t>mit</a:t>
            </a:r>
            <a:r>
              <a:rPr lang="en-US" dirty="0"/>
              <a:t> OGC </a:t>
            </a:r>
            <a:r>
              <a:rPr lang="en-US" dirty="0" err="1"/>
              <a:t>über</a:t>
            </a:r>
            <a:r>
              <a:rPr lang="en-US" dirty="0"/>
              <a:t> den Status und den </a:t>
            </a:r>
            <a:r>
              <a:rPr lang="en-US" dirty="0" err="1"/>
              <a:t>geplanten</a:t>
            </a:r>
            <a:r>
              <a:rPr lang="en-US" dirty="0"/>
              <a:t> </a:t>
            </a:r>
            <a:r>
              <a:rPr lang="en-US" dirty="0" err="1"/>
              <a:t>Fahrplan</a:t>
            </a:r>
            <a:r>
              <a:rPr lang="en-US" dirty="0"/>
              <a:t> </a:t>
            </a:r>
            <a:r>
              <a:rPr lang="en-US" dirty="0" err="1"/>
              <a:t>für</a:t>
            </a:r>
            <a:r>
              <a:rPr lang="en-US" dirty="0"/>
              <a:t> den </a:t>
            </a:r>
            <a:r>
              <a:rPr lang="en-US" dirty="0" err="1"/>
              <a:t>Entwurf</a:t>
            </a:r>
            <a:r>
              <a:rPr lang="en-US" dirty="0"/>
              <a:t> des Standards (JRC)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Weiterleitung</a:t>
            </a:r>
            <a:r>
              <a:rPr lang="en-US" dirty="0"/>
              <a:t> und </a:t>
            </a:r>
            <a:r>
              <a:rPr lang="en-US" dirty="0" err="1"/>
              <a:t>Anfrage</a:t>
            </a:r>
            <a:r>
              <a:rPr lang="en-US" dirty="0"/>
              <a:t> </a:t>
            </a:r>
            <a:r>
              <a:rPr lang="en-US" dirty="0" err="1"/>
              <a:t>nach</a:t>
            </a:r>
            <a:r>
              <a:rPr lang="en-US" dirty="0"/>
              <a:t> </a:t>
            </a:r>
            <a:r>
              <a:rPr lang="en-US" dirty="0" err="1"/>
              <a:t>Beteiligung</a:t>
            </a:r>
            <a:r>
              <a:rPr lang="en-US" dirty="0"/>
              <a:t> an der </a:t>
            </a:r>
            <a:r>
              <a:rPr lang="en-US" dirty="0" err="1"/>
              <a:t>Mitarbeit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nationalen</a:t>
            </a:r>
            <a:r>
              <a:rPr lang="en-US" dirty="0"/>
              <a:t> </a:t>
            </a:r>
            <a:r>
              <a:rPr lang="en-US" dirty="0" err="1"/>
              <a:t>Bedarfsträgern</a:t>
            </a:r>
            <a:r>
              <a:rPr lang="en-US" dirty="0"/>
              <a:t> </a:t>
            </a:r>
            <a:r>
              <a:rPr lang="en-US" dirty="0" err="1"/>
              <a:t>durch</a:t>
            </a:r>
            <a:r>
              <a:rPr lang="en-US" dirty="0"/>
              <a:t> die MIG-T </a:t>
            </a:r>
            <a:r>
              <a:rPr lang="en-US" dirty="0" err="1"/>
              <a:t>Mitglieder</a:t>
            </a:r>
            <a:endParaRPr lang="en-US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6197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781488-EB81-4EE5-A645-9BD8E849556E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Data-service </a:t>
            </a:r>
            <a:r>
              <a:rPr lang="de-DE" dirty="0" err="1"/>
              <a:t>linking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DE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078F46A8-0538-4F21-B66C-EED31667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CED7D85-1BB2-4E7F-B8FA-566DC8B5EA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2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7742256-4D48-41A1-AF48-910ED5E02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FBC44D3-B910-49B3-B818-333A89BB3E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E0C9CC25-CBF4-4902-AAEB-617C86C4B90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Das Wichtigste vorneweg…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Das JRC stellt klar, dass das </a:t>
            </a:r>
            <a:r>
              <a:rPr lang="de-DE" dirty="0" err="1"/>
              <a:t>Good</a:t>
            </a:r>
            <a:r>
              <a:rPr lang="de-DE" dirty="0"/>
              <a:t>-Practice-Dokument </a:t>
            </a:r>
            <a:r>
              <a:rPr lang="de-DE" b="1" dirty="0"/>
              <a:t>keine Auswirkungen auf bestehende Implementierungen </a:t>
            </a:r>
            <a:r>
              <a:rPr lang="de-DE" dirty="0"/>
              <a:t>hat.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Es handelt sich um einen </a:t>
            </a:r>
            <a:r>
              <a:rPr lang="de-DE" b="1" dirty="0"/>
              <a:t>alternativen Lösungsansatz </a:t>
            </a:r>
            <a:r>
              <a:rPr lang="de-DE" dirty="0"/>
              <a:t>für einfache Fälle der Daten-Dienste-Kopplung.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6316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C44DB9-77E1-4975-994C-5122AAB1BF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Kompetenz durch </a:t>
            </a:r>
            <a:br>
              <a:rPr lang="de-DE" dirty="0"/>
            </a:br>
            <a:r>
              <a:rPr lang="de-DE" dirty="0"/>
              <a:t>Kooperation</a:t>
            </a:r>
          </a:p>
        </p:txBody>
      </p:sp>
    </p:spTree>
    <p:extLst>
      <p:ext uri="{BB962C8B-B14F-4D97-AF65-F5344CB8AC3E}">
        <p14:creationId xmlns:p14="http://schemas.microsoft.com/office/powerpoint/2010/main" val="2356727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90DA244-518D-4B43-9401-0E7CA10FFC0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Data-service </a:t>
            </a:r>
            <a:r>
              <a:rPr lang="de-DE" dirty="0" err="1"/>
              <a:t>linking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endParaRPr lang="de-DE" dirty="0"/>
          </a:p>
          <a:p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D1BD014-39C6-4A88-901B-9FD3C3EA8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AFE419-7C7B-430C-8197-F3C6C10CE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3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F0CDDA0-7A47-4D1D-931A-458D9AE9035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173E7F1-B38F-48C4-8927-C455BBFD3E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0EE6EF1C-0BAD-44CA-90A4-D3ED62F65836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Hintergrund: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Das derzeitige Niveau der Zugänglichkeit von INSPIRE-Datensätzen durch View-  und Download-Dienste ist gering.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Einer der Gründe dafür sind Probleme bei der Umsetzung des Ansatzes zur Verknüpfung von Daten und Diensten, der derzeit in den TGs für Metadaten und Netzdienste beschrieben wird.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Vereinfachung der Daten-Dienste-Kopplung wird angestrebt.</a:t>
            </a:r>
          </a:p>
          <a:p>
            <a:endParaRPr lang="de-DE" dirty="0"/>
          </a:p>
          <a:p>
            <a:r>
              <a:rPr lang="de-DE" dirty="0"/>
              <a:t>Vorteile und Ziele: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Kein separater Metadatensatz für die Dienste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Vermeidung der Nutzung der Extended </a:t>
            </a:r>
            <a:r>
              <a:rPr lang="de-DE" dirty="0" err="1"/>
              <a:t>Capabilities</a:t>
            </a:r>
            <a:r>
              <a:rPr lang="de-DE" dirty="0"/>
              <a:t> bei Diensten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5522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814F32B-56D9-4BC5-8B8C-2094D17A1B7B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/>
              <a:t>Part A. Data - service linking simplification Good practice guidelines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DE7F707D-3AB8-4E0C-B3F8-371CA1E42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BEC2762-7B47-41E1-B110-CDB9A44451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4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05CDF9C-4C73-482B-9C6B-3075F6FF4E5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260C29E-6254-4D89-BFDB-F762F19757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5E89E6E3-5967-4BEE-9645-1093CD15B8A3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23888" y="1628775"/>
            <a:ext cx="4608016" cy="4752975"/>
          </a:xfrm>
        </p:spPr>
        <p:txBody>
          <a:bodyPr/>
          <a:lstStyle/>
          <a:p>
            <a:r>
              <a:rPr lang="en-US" dirty="0" err="1"/>
              <a:t>Aktueller</a:t>
            </a:r>
            <a:r>
              <a:rPr lang="en-US" dirty="0"/>
              <a:t> Status: 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Der </a:t>
            </a:r>
            <a:r>
              <a:rPr lang="en-US" dirty="0" err="1"/>
              <a:t>Entwurf</a:t>
            </a:r>
            <a:r>
              <a:rPr lang="en-US" dirty="0"/>
              <a:t> von Part A (“Good Practice: Data and Service Linking Simplification”) </a:t>
            </a:r>
            <a:r>
              <a:rPr lang="en-US" dirty="0" err="1"/>
              <a:t>wurde</a:t>
            </a:r>
            <a:r>
              <a:rPr lang="en-US" dirty="0"/>
              <a:t> in der sub-group final </a:t>
            </a:r>
            <a:r>
              <a:rPr lang="en-US" dirty="0" err="1"/>
              <a:t>abgestimmt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sz="1400" dirty="0">
                <a:hlinkClick r:id="rId2"/>
              </a:rPr>
              <a:t>https://github.com/INSPIRE-MIF/gp-data-service-linking-simplification/blob/main/proposals/JRC/ds-linking-simplification-good-practice.md</a:t>
            </a:r>
            <a:r>
              <a:rPr lang="en-US" sz="1400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AF4DF96-B4AD-47D3-A360-DA5984008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327" y="1685278"/>
            <a:ext cx="6203344" cy="42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04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6B3ABD3-0A4A-4608-81EC-F0F51B29CEE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Part B. Data-service </a:t>
            </a:r>
            <a:r>
              <a:rPr lang="de-DE" dirty="0" err="1"/>
              <a:t>linking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r>
              <a:rPr lang="de-DE" dirty="0"/>
              <a:t> - </a:t>
            </a:r>
            <a:r>
              <a:rPr lang="de-DE" dirty="0" err="1"/>
              <a:t>Remapping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Extended </a:t>
            </a:r>
            <a:r>
              <a:rPr lang="de-DE" dirty="0" err="1"/>
              <a:t>Capabilities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6D6FE4D-A21A-4EA9-AC12-C2206C71D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4D77F4-8EA8-4D5C-9413-1DD5AF28AD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5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2F6802-6E66-4723-88AB-5D50E59A2BC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F528C8B-2F00-43F7-B1C7-DBFFE568AD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D8D90121-22AE-4C59-9144-46D495A1DAD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23888" y="1628775"/>
            <a:ext cx="4680024" cy="4752975"/>
          </a:xfrm>
        </p:spPr>
        <p:txBody>
          <a:bodyPr/>
          <a:lstStyle/>
          <a:p>
            <a:r>
              <a:rPr lang="de-DE" dirty="0"/>
              <a:t>Aktueller Status: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Es liegt ein konsolidierter und innerhalb der sub-group abgestimmter Entwurf vor.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Einige wenige Punkte sind noch zu klären, u. a. </a:t>
            </a:r>
            <a:r>
              <a:rPr lang="en-US" dirty="0"/>
              <a:t>Unique Resource Identifier (referring to data set)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endParaRPr lang="de-DE" dirty="0">
              <a:hlinkClick r:id="rId2"/>
            </a:endParaRPr>
          </a:p>
          <a:p>
            <a:r>
              <a:rPr lang="de-DE" sz="1400" dirty="0">
                <a:hlinkClick r:id="rId2"/>
              </a:rPr>
              <a:t>https://github.com/INSPIRE-MIF/gp-data-service-linking-simplification/blob/main/proposals/Part-B-team/Consolidated-proposal-Part-B.md</a:t>
            </a:r>
            <a:r>
              <a:rPr lang="de-DE" sz="1400" dirty="0"/>
              <a:t> </a:t>
            </a:r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5090561-0E91-48C9-97B0-5CE809E873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9936" y="1795958"/>
            <a:ext cx="6346122" cy="4076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676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ED38E20-A949-4F26-A180-68B3C8F7FBA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Part B. Data-service </a:t>
            </a:r>
            <a:r>
              <a:rPr lang="de-DE" dirty="0" err="1"/>
              <a:t>linking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r>
              <a:rPr lang="de-DE" dirty="0"/>
              <a:t> - </a:t>
            </a:r>
            <a:r>
              <a:rPr lang="de-DE" dirty="0" err="1"/>
              <a:t>Remapping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Extended </a:t>
            </a:r>
            <a:r>
              <a:rPr lang="de-DE" dirty="0" err="1"/>
              <a:t>Capabilities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B3857F9-941D-4C07-8961-F04F311D52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4CBD186-CF99-44C1-8D0F-D6064D5252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6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C33B089-4A74-4CDD-9737-B232995E50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5160096-B78D-4811-9C13-0B69BCFF76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2D7F9D84-24E0-43F9-BBBF-1CDC55973BDA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Ziele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Konkretisierung der Umsetzung von Annex B des </a:t>
            </a:r>
            <a:r>
              <a:rPr lang="de-DE" dirty="0" err="1"/>
              <a:t>Good</a:t>
            </a:r>
            <a:r>
              <a:rPr lang="de-DE" dirty="0"/>
              <a:t> Practice Dokumentes (Part 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Definition eines alternativen </a:t>
            </a:r>
            <a:r>
              <a:rPr lang="de-DE" dirty="0" err="1"/>
              <a:t>Mappings</a:t>
            </a:r>
            <a:r>
              <a:rPr lang="de-DE" dirty="0"/>
              <a:t> von INSPIRE-Dienst-Metadaten Elementen auf die Elemente im </a:t>
            </a:r>
            <a:r>
              <a:rPr lang="de-DE" dirty="0" err="1"/>
              <a:t>Capabilities</a:t>
            </a:r>
            <a:r>
              <a:rPr lang="de-DE" dirty="0"/>
              <a:t>-Dokument von OGC OWS-Standarddiensten (WMS, WFS) und Atom-Feeds.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Vermeidung der Notwendigkeit von INSPIRE Extended </a:t>
            </a:r>
            <a:r>
              <a:rPr lang="de-DE" dirty="0" err="1"/>
              <a:t>Capabilities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150572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3834151-4B90-450D-A38A-378565A56253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A68035AC-A7D3-4FE0-8506-D4EDA025A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026AA5B1-A25C-42E9-B36B-B8DC449AE1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6424154-6654-4B10-B546-9FD4F2B0B7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7835A35-BC76-4637-9F7D-052BFCB94D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CBD87BB-3ADF-4E83-9F87-2668F74A4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40103"/>
            <a:ext cx="5905276" cy="2701641"/>
          </a:xfrm>
          <a:prstGeom prst="rect">
            <a:avLst/>
          </a:prstGeom>
        </p:spPr>
      </p:pic>
      <p:pic>
        <p:nvPicPr>
          <p:cNvPr id="9" name="Inhaltsplatzhalter 8">
            <a:extLst>
              <a:ext uri="{FF2B5EF4-FFF2-40B4-BE49-F238E27FC236}">
                <a16:creationId xmlns:a16="http://schemas.microsoft.com/office/drawing/2014/main" id="{1D79055A-D4E5-4D73-B54A-A87062DD5852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3"/>
          <a:stretch>
            <a:fillRect/>
          </a:stretch>
        </p:blipFill>
        <p:spPr>
          <a:xfrm>
            <a:off x="4943872" y="1820647"/>
            <a:ext cx="6515017" cy="335233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B16B3E22-13E7-44BE-BDC4-AA0A95142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60" y="3516256"/>
            <a:ext cx="5574572" cy="2865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891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2BED4CB-347D-403A-AA5D-3B1568B544C4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Beispiel </a:t>
            </a:r>
            <a:r>
              <a:rPr lang="de-DE" dirty="0" err="1"/>
              <a:t>Metadata</a:t>
            </a:r>
            <a:r>
              <a:rPr lang="de-DE" dirty="0"/>
              <a:t> Point </a:t>
            </a:r>
            <a:r>
              <a:rPr lang="de-DE" dirty="0" err="1"/>
              <a:t>of</a:t>
            </a:r>
            <a:r>
              <a:rPr lang="de-DE" dirty="0"/>
              <a:t> Contact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252434D-CBE9-41E4-AD6B-1B858E5C4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84895E4-5944-4229-ACC5-0C0EEA5AB7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8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9F1CDDF-2BEC-487F-915B-648C949D23B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D8C0707-93AD-4253-8831-B47CFBD042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596A6BE5-F13E-4863-AA17-988B71F5C01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b="1" dirty="0"/>
              <a:t>Aktuell (Szenario 2 - INSPIRE NS View)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400" dirty="0"/>
              <a:t>&lt;</a:t>
            </a:r>
            <a:r>
              <a:rPr lang="de-DE" sz="1400" dirty="0" err="1"/>
              <a:t>Capability</a:t>
            </a:r>
            <a:r>
              <a:rPr lang="de-DE" sz="1400" dirty="0"/>
              <a:t>&gt;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400" dirty="0"/>
              <a:t>    &lt;</a:t>
            </a:r>
            <a:r>
              <a:rPr lang="de-DE" sz="1400" dirty="0" err="1"/>
              <a:t>inspire_vs:ExtendedCapabilities</a:t>
            </a:r>
            <a:r>
              <a:rPr lang="de-DE" sz="1400" dirty="0"/>
              <a:t>&gt;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400" dirty="0"/>
              <a:t>        &lt;</a:t>
            </a:r>
            <a:r>
              <a:rPr lang="de-DE" sz="1400" dirty="0" err="1"/>
              <a:t>inspire_common:MetadataPointOfContact</a:t>
            </a:r>
            <a:r>
              <a:rPr lang="de-DE" sz="1400" dirty="0"/>
              <a:t>&gt;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400" dirty="0"/>
              <a:t>            &lt;</a:t>
            </a:r>
            <a:r>
              <a:rPr lang="de-DE" sz="1400" dirty="0" err="1"/>
              <a:t>inspire_common:OrganisationName</a:t>
            </a:r>
            <a:r>
              <a:rPr lang="de-DE" sz="1400" dirty="0"/>
              <a:t>&gt;</a:t>
            </a:r>
            <a:r>
              <a:rPr lang="en-US" sz="1400" dirty="0">
                <a:solidFill>
                  <a:srgbClr val="0070C0"/>
                </a:solidFill>
              </a:rPr>
              <a:t> </a:t>
            </a:r>
            <a:r>
              <a:rPr lang="en-US" sz="1400" dirty="0" err="1">
                <a:solidFill>
                  <a:srgbClr val="0070C0"/>
                </a:solidFill>
              </a:rPr>
              <a:t>organisation</a:t>
            </a:r>
            <a:r>
              <a:rPr lang="en-US" sz="1400" dirty="0">
                <a:solidFill>
                  <a:srgbClr val="0070C0"/>
                </a:solidFill>
              </a:rPr>
              <a:t> name </a:t>
            </a:r>
            <a:r>
              <a:rPr lang="de-DE" sz="1400" dirty="0"/>
              <a:t>&lt;/</a:t>
            </a:r>
            <a:r>
              <a:rPr lang="de-DE" sz="1400" dirty="0" err="1"/>
              <a:t>inspire_common:OrganisationName</a:t>
            </a:r>
            <a:r>
              <a:rPr lang="de-DE" sz="1400" dirty="0"/>
              <a:t>&gt;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400" dirty="0"/>
              <a:t>            &lt;</a:t>
            </a:r>
            <a:r>
              <a:rPr lang="de-DE" sz="1400" dirty="0" err="1"/>
              <a:t>inspire_common:EmailAddress</a:t>
            </a:r>
            <a:r>
              <a:rPr lang="de-DE" sz="1400" dirty="0"/>
              <a:t>&gt;</a:t>
            </a:r>
            <a:r>
              <a:rPr lang="en-US" sz="1400" dirty="0">
                <a:solidFill>
                  <a:srgbClr val="0070C0"/>
                </a:solidFill>
              </a:rPr>
              <a:t> contact@myorg.eu </a:t>
            </a:r>
            <a:r>
              <a:rPr lang="de-DE" sz="1400" dirty="0"/>
              <a:t>&lt;/</a:t>
            </a:r>
            <a:r>
              <a:rPr lang="de-DE" sz="1400" dirty="0" err="1"/>
              <a:t>inspire_common:EmailAddress</a:t>
            </a:r>
            <a:r>
              <a:rPr lang="de-DE" sz="1400" dirty="0"/>
              <a:t>&gt;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400" dirty="0"/>
              <a:t>        &lt;/</a:t>
            </a:r>
            <a:r>
              <a:rPr lang="de-DE" sz="1400" dirty="0" err="1"/>
              <a:t>inspire_common:MetadataPointOfContact</a:t>
            </a:r>
            <a:r>
              <a:rPr lang="de-DE" sz="1400" dirty="0"/>
              <a:t>&gt;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de-DE" sz="1400" dirty="0"/>
              <a:t>    &lt;/</a:t>
            </a:r>
            <a:r>
              <a:rPr lang="de-DE" sz="1400" dirty="0" err="1"/>
              <a:t>inspire_vs:ExtendedCapabilities</a:t>
            </a:r>
            <a:r>
              <a:rPr lang="de-DE" sz="1400" dirty="0"/>
              <a:t>&gt;</a:t>
            </a:r>
          </a:p>
          <a:p>
            <a:pPr>
              <a:lnSpc>
                <a:spcPct val="100000"/>
              </a:lnSpc>
            </a:pPr>
            <a:r>
              <a:rPr lang="de-DE" sz="1400" dirty="0"/>
              <a:t>&lt;/</a:t>
            </a:r>
            <a:r>
              <a:rPr lang="de-DE" sz="1400" dirty="0" err="1"/>
              <a:t>Capability</a:t>
            </a:r>
            <a:r>
              <a:rPr lang="de-DE" sz="1400" dirty="0"/>
              <a:t>&gt;</a:t>
            </a:r>
          </a:p>
          <a:p>
            <a:pPr>
              <a:lnSpc>
                <a:spcPct val="100000"/>
              </a:lnSpc>
            </a:pPr>
            <a:endParaRPr lang="de-DE" sz="1400" dirty="0"/>
          </a:p>
          <a:p>
            <a:r>
              <a:rPr lang="de-DE" b="1" dirty="0"/>
              <a:t>Nach Vereinfachung</a:t>
            </a:r>
          </a:p>
          <a:p>
            <a:pPr>
              <a:lnSpc>
                <a:spcPct val="100000"/>
              </a:lnSpc>
            </a:pPr>
            <a:r>
              <a:rPr lang="de-DE" sz="1400" dirty="0"/>
              <a:t>&lt;Service&gt;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    &lt;</a:t>
            </a:r>
            <a:r>
              <a:rPr lang="en-US" sz="1400" dirty="0" err="1"/>
              <a:t>ContactInformation</a:t>
            </a:r>
            <a:r>
              <a:rPr lang="en-US" sz="1400" dirty="0"/>
              <a:t>&gt;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        &lt;</a:t>
            </a:r>
            <a:r>
              <a:rPr lang="en-US" sz="1400" dirty="0" err="1"/>
              <a:t>ContactPersonPrimary</a:t>
            </a:r>
            <a:r>
              <a:rPr lang="en-US" sz="1400" dirty="0"/>
              <a:t>&gt;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            &lt;</a:t>
            </a:r>
            <a:r>
              <a:rPr lang="en-US" sz="1400" dirty="0" err="1"/>
              <a:t>ContactOrganization</a:t>
            </a:r>
            <a:r>
              <a:rPr lang="en-US" sz="1400" dirty="0"/>
              <a:t>&gt;</a:t>
            </a:r>
            <a:r>
              <a:rPr lang="en-US" sz="1400" dirty="0" err="1"/>
              <a:t>organisation</a:t>
            </a:r>
            <a:r>
              <a:rPr lang="en-US" sz="1400" dirty="0"/>
              <a:t> name&lt;/</a:t>
            </a:r>
            <a:r>
              <a:rPr lang="en-US" sz="1400" dirty="0" err="1"/>
              <a:t>ContactOrganization</a:t>
            </a:r>
            <a:r>
              <a:rPr lang="en-US" sz="1400" dirty="0"/>
              <a:t>&gt;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        &lt;/</a:t>
            </a:r>
            <a:r>
              <a:rPr lang="en-US" sz="1400" dirty="0" err="1"/>
              <a:t>ContactPersonPrimary</a:t>
            </a:r>
            <a:r>
              <a:rPr lang="en-US" sz="1400" dirty="0"/>
              <a:t>&gt;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        &lt;</a:t>
            </a:r>
            <a:r>
              <a:rPr lang="en-US" sz="1400" dirty="0" err="1"/>
              <a:t>ContactElectronicMailAddress</a:t>
            </a:r>
            <a:r>
              <a:rPr lang="en-US" sz="1400" dirty="0"/>
              <a:t>&gt;contact@myorg.eu&lt;/</a:t>
            </a:r>
            <a:r>
              <a:rPr lang="en-US" sz="1400" dirty="0" err="1"/>
              <a:t>ContactElectronicMailAddress</a:t>
            </a:r>
            <a:r>
              <a:rPr lang="en-US" sz="1400" dirty="0"/>
              <a:t>&gt;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    &lt;/</a:t>
            </a:r>
            <a:r>
              <a:rPr lang="en-US" sz="1400" dirty="0" err="1"/>
              <a:t>ContactInformation</a:t>
            </a:r>
            <a:r>
              <a:rPr lang="en-US" sz="1400" dirty="0"/>
              <a:t>&gt;</a:t>
            </a:r>
          </a:p>
          <a:p>
            <a:pPr>
              <a:lnSpc>
                <a:spcPct val="100000"/>
              </a:lnSpc>
            </a:pPr>
            <a:r>
              <a:rPr lang="en-US" sz="1400" dirty="0"/>
              <a:t>&lt;/Service&gt;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7808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9D99302-3FB5-4508-9EDC-CED3D5CC83BC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de-DE" dirty="0"/>
              <a:t>Part B. Data-service </a:t>
            </a:r>
            <a:r>
              <a:rPr lang="de-DE" dirty="0" err="1"/>
              <a:t>linking</a:t>
            </a:r>
            <a:r>
              <a:rPr lang="de-DE" dirty="0"/>
              <a:t> </a:t>
            </a:r>
            <a:r>
              <a:rPr lang="de-DE" dirty="0" err="1"/>
              <a:t>simplification</a:t>
            </a:r>
            <a:r>
              <a:rPr lang="de-DE" dirty="0"/>
              <a:t> - </a:t>
            </a:r>
            <a:r>
              <a:rPr lang="de-DE" dirty="0" err="1"/>
              <a:t>Remapping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Extended </a:t>
            </a:r>
            <a:r>
              <a:rPr lang="de-DE" dirty="0" err="1"/>
              <a:t>Capabilities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7E97B5B-06CF-4999-B792-E0E929F45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9424ECB-02BF-46FD-A16E-1FF402D15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i="1">
                <a:solidFill>
                  <a:srgbClr val="8C8C8C"/>
                </a:solidFill>
                <a:cs typeface="Calibri" panose="020F0502020204030204" pitchFamily="34" charset="0"/>
              </a:rPr>
              <a:t>Seite </a:t>
            </a:r>
            <a:fld id="{7C8CC180-21C8-46DF-9D79-26A4901F925C}" type="slidenum">
              <a:rPr lang="de-DE" i="1" smtClean="0">
                <a:solidFill>
                  <a:srgbClr val="8C8C8C"/>
                </a:solidFill>
                <a:cs typeface="Calibri" panose="020F0502020204030204" pitchFamily="34" charset="0"/>
              </a:rPr>
              <a:pPr>
                <a:defRPr/>
              </a:pPr>
              <a:t>9</a:t>
            </a:fld>
            <a:endParaRPr lang="de-DE" i="1" dirty="0">
              <a:solidFill>
                <a:srgbClr val="8C8C8C"/>
              </a:solidFill>
              <a:cs typeface="Calibri" panose="020F0502020204030204" pitchFamily="34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19521A6-F655-4A87-92FE-3EEF6BBF682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7A643FC-7D60-45BE-8C98-46F893EC16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i="1">
                <a:solidFill>
                  <a:srgbClr val="8C8C8C"/>
                </a:solidFill>
              </a:rPr>
              <a:t>Data-service linking simplification</a:t>
            </a:r>
            <a:endParaRPr lang="de-DE" dirty="0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51E2F555-6462-4BE8-8D9E-210C7F9CC7B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/>
              <a:t>Nächste Schritte:</a:t>
            </a:r>
          </a:p>
          <a:p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Fertigstellung des konsolidierten Vorschlags für Teil B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Klärung der offenen Punkte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Erörterung des besten Ansatzes zur Umstrukturierung der betroffenen TG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spezifischen Änderungen in den TGs vorschlagen, um den Ansatz in das INSPIRE-Framework zu integrieren.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Zusammenführung und Qualitätsprüfung für die konsolidierten Vorschläge (Teil A &amp; Teil 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Aufnahme als </a:t>
            </a:r>
            <a:r>
              <a:rPr lang="de-DE" dirty="0" err="1"/>
              <a:t>Good</a:t>
            </a:r>
            <a:r>
              <a:rPr lang="de-DE" dirty="0"/>
              <a:t> Practice </a:t>
            </a:r>
            <a:r>
              <a:rPr lang="de-DE" dirty="0" err="1"/>
              <a:t>Candidate</a:t>
            </a:r>
            <a:endParaRPr lang="de-DE" dirty="0"/>
          </a:p>
          <a:p>
            <a:pPr marL="825500" lvl="1" indent="-285750">
              <a:buFont typeface="Arial" panose="020B0604020202020204" pitchFamily="34" charset="0"/>
              <a:buChar char="•"/>
            </a:pPr>
            <a:r>
              <a:rPr lang="de-DE" dirty="0"/>
              <a:t>Der aktuelle Vorschlag für die Umsetzung eines vereinfachten Ansatzes der Daten-Dienste-Kopplung wird durch die MIG-T befürwortet und als </a:t>
            </a:r>
            <a:r>
              <a:rPr lang="de-DE" dirty="0" err="1"/>
              <a:t>Good</a:t>
            </a:r>
            <a:r>
              <a:rPr lang="de-DE" dirty="0"/>
              <a:t>-Practice </a:t>
            </a:r>
            <a:r>
              <a:rPr lang="de-DE" dirty="0" err="1"/>
              <a:t>Candidate</a:t>
            </a:r>
            <a:r>
              <a:rPr lang="de-DE" dirty="0"/>
              <a:t> eingereicht (69th MIG-T Meeting).</a:t>
            </a:r>
          </a:p>
          <a:p>
            <a:pPr marL="825500" lvl="1" indent="-285750">
              <a:buFont typeface="Arial" panose="020B0604020202020204" pitchFamily="34" charset="0"/>
              <a:buChar char="•"/>
            </a:pPr>
            <a:endParaRPr lang="de-DE" b="1" i="1" dirty="0"/>
          </a:p>
          <a:p>
            <a:pPr marL="825500" lvl="1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6388950"/>
      </p:ext>
    </p:extLst>
  </p:cSld>
  <p:clrMapOvr>
    <a:masterClrMapping/>
  </p:clrMapOvr>
</p:sld>
</file>

<file path=ppt/theme/theme1.xml><?xml version="1.0" encoding="utf-8"?>
<a:theme xmlns:a="http://schemas.openxmlformats.org/drawingml/2006/main" name="GDI_DE_100617">
  <a:themeElements>
    <a:clrScheme name="GDI-DE">
      <a:dk1>
        <a:srgbClr val="3C3C3C"/>
      </a:dk1>
      <a:lt1>
        <a:sysClr val="window" lastClr="FFFFFF"/>
      </a:lt1>
      <a:dk2>
        <a:srgbClr val="007F7F"/>
      </a:dk2>
      <a:lt2>
        <a:srgbClr val="E8E8E8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1FCFB9A5-5767-49E1-9D31-AE2E5C9F6F7D}"/>
    </a:ext>
  </a:extLst>
</a:theme>
</file>

<file path=ppt/theme/theme2.xml><?xml version="1.0" encoding="utf-8"?>
<a:theme xmlns:a="http://schemas.openxmlformats.org/drawingml/2006/main" name="1_GDI_DE_100617">
  <a:themeElements>
    <a:clrScheme name="GDI-DE Präsentation">
      <a:dk1>
        <a:srgbClr val="8C8C8C"/>
      </a:dk1>
      <a:lt1>
        <a:sysClr val="window" lastClr="FFFFFF"/>
      </a:lt1>
      <a:dk2>
        <a:srgbClr val="007F7F"/>
      </a:dk2>
      <a:lt2>
        <a:srgbClr val="FFFFFF"/>
      </a:lt2>
      <a:accent1>
        <a:srgbClr val="BD181D"/>
      </a:accent1>
      <a:accent2>
        <a:srgbClr val="007F7F"/>
      </a:accent2>
      <a:accent3>
        <a:srgbClr val="3C3C3C"/>
      </a:accent3>
      <a:accent4>
        <a:srgbClr val="595151"/>
      </a:accent4>
      <a:accent5>
        <a:srgbClr val="8C8C8C"/>
      </a:accent5>
      <a:accent6>
        <a:srgbClr val="E8E8E8"/>
      </a:accent6>
      <a:hlink>
        <a:srgbClr val="007F7F"/>
      </a:hlink>
      <a:folHlink>
        <a:srgbClr val="007F7F"/>
      </a:folHlink>
    </a:clrScheme>
    <a:fontScheme name="GDI-DE">
      <a:majorFont>
        <a:latin typeface="Cambria"/>
        <a:ea typeface=""/>
        <a:cs typeface=""/>
      </a:majorFont>
      <a:minorFont>
        <a:latin typeface="Calibri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0000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1800" b="0" i="0" u="none" strike="noStrike" cap="none" normalizeH="0" baseline="0" smtClean="0">
            <a:ln>
              <a:noFill/>
            </a:ln>
            <a:solidFill>
              <a:srgbClr val="080808"/>
            </a:solidFill>
            <a:effectLst/>
            <a:latin typeface="Arial" charset="0"/>
          </a:defRPr>
        </a:defPPr>
      </a:lst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</a:objectDefaults>
  <a:extraClrSchemeLst>
    <a:extraClrScheme>
      <a:clrScheme name="Larissa-Design 1">
        <a:dk1>
          <a:srgbClr val="9D9475"/>
        </a:dk1>
        <a:lt1>
          <a:srgbClr val="333333"/>
        </a:lt1>
        <a:dk2>
          <a:srgbClr val="333300"/>
        </a:dk2>
        <a:lt2>
          <a:srgbClr val="333333"/>
        </a:lt2>
        <a:accent1>
          <a:srgbClr val="B3C39F"/>
        </a:accent1>
        <a:accent2>
          <a:srgbClr val="DCD9CE"/>
        </a:accent2>
        <a:accent3>
          <a:srgbClr val="ADADAA"/>
        </a:accent3>
        <a:accent4>
          <a:srgbClr val="2A2A2A"/>
        </a:accent4>
        <a:accent5>
          <a:srgbClr val="D6DECD"/>
        </a:accent5>
        <a:accent6>
          <a:srgbClr val="C7C4BA"/>
        </a:accent6>
        <a:hlink>
          <a:srgbClr val="CC9900"/>
        </a:hlink>
        <a:folHlink>
          <a:srgbClr val="ADA68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rissa-Design 2">
        <a:dk1>
          <a:srgbClr val="00264C"/>
        </a:dk1>
        <a:lt1>
          <a:srgbClr val="FFFFE9"/>
        </a:lt1>
        <a:dk2>
          <a:srgbClr val="333333"/>
        </a:dk2>
        <a:lt2>
          <a:srgbClr val="333333"/>
        </a:lt2>
        <a:accent1>
          <a:srgbClr val="78C0B2"/>
        </a:accent1>
        <a:accent2>
          <a:srgbClr val="262D4C"/>
        </a:accent2>
        <a:accent3>
          <a:srgbClr val="FFFFF2"/>
        </a:accent3>
        <a:accent4>
          <a:srgbClr val="001F40"/>
        </a:accent4>
        <a:accent5>
          <a:srgbClr val="BEDCD5"/>
        </a:accent5>
        <a:accent6>
          <a:srgbClr val="212844"/>
        </a:accent6>
        <a:hlink>
          <a:srgbClr val="598BBD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3">
        <a:dk1>
          <a:srgbClr val="000000"/>
        </a:dk1>
        <a:lt1>
          <a:srgbClr val="F8F8F8"/>
        </a:lt1>
        <a:dk2>
          <a:srgbClr val="333333"/>
        </a:dk2>
        <a:lt2>
          <a:srgbClr val="5F5F5F"/>
        </a:lt2>
        <a:accent1>
          <a:srgbClr val="DDDDDD"/>
        </a:accent1>
        <a:accent2>
          <a:srgbClr val="808080"/>
        </a:accent2>
        <a:accent3>
          <a:srgbClr val="FBFBFB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4">
        <a:dk1>
          <a:srgbClr val="00264C"/>
        </a:dk1>
        <a:lt1>
          <a:srgbClr val="FFFFFF"/>
        </a:lt1>
        <a:dk2>
          <a:srgbClr val="333333"/>
        </a:dk2>
        <a:lt2>
          <a:srgbClr val="2E697E"/>
        </a:lt2>
        <a:accent1>
          <a:srgbClr val="BAC8AA"/>
        </a:accent1>
        <a:accent2>
          <a:srgbClr val="6E9883"/>
        </a:accent2>
        <a:accent3>
          <a:srgbClr val="FFFFFF"/>
        </a:accent3>
        <a:accent4>
          <a:srgbClr val="001F40"/>
        </a:accent4>
        <a:accent5>
          <a:srgbClr val="D9E0D2"/>
        </a:accent5>
        <a:accent6>
          <a:srgbClr val="638976"/>
        </a:accent6>
        <a:hlink>
          <a:srgbClr val="CC9900"/>
        </a:hlink>
        <a:folHlink>
          <a:srgbClr val="7DAEC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rissa-Design 5">
        <a:dk1>
          <a:srgbClr val="20374E"/>
        </a:dk1>
        <a:lt1>
          <a:srgbClr val="DCE4D2"/>
        </a:lt1>
        <a:dk2>
          <a:srgbClr val="333333"/>
        </a:dk2>
        <a:lt2>
          <a:srgbClr val="524C46"/>
        </a:lt2>
        <a:accent1>
          <a:srgbClr val="C9C491"/>
        </a:accent1>
        <a:accent2>
          <a:srgbClr val="8A776A"/>
        </a:accent2>
        <a:accent3>
          <a:srgbClr val="EBEFE5"/>
        </a:accent3>
        <a:accent4>
          <a:srgbClr val="1A2D41"/>
        </a:accent4>
        <a:accent5>
          <a:srgbClr val="E1DEC7"/>
        </a:accent5>
        <a:accent6>
          <a:srgbClr val="7D6B5F"/>
        </a:accent6>
        <a:hlink>
          <a:srgbClr val="67895F"/>
        </a:hlink>
        <a:folHlink>
          <a:srgbClr val="4D4D4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emplate_GDI-DE_Präsentation_DE_16-9.potx" id="{9E2A1468-C14B-4D64-9526-260E9366DBF6}" vid="{BC0785C8-1343-46A1-B5D1-981DEBCEC549}"/>
    </a:ext>
  </a:ext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Template_GDI-DE_Präsentation_DE_16-9</Template>
  <TotalTime>0</TotalTime>
  <Words>1290</Words>
  <Application>Microsoft Office PowerPoint</Application>
  <PresentationFormat>Breitbild</PresentationFormat>
  <Paragraphs>191</Paragraphs>
  <Slides>20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7" baseType="lpstr">
      <vt:lpstr>Arial</vt:lpstr>
      <vt:lpstr>Calibri</vt:lpstr>
      <vt:lpstr>Cambria</vt:lpstr>
      <vt:lpstr>Times New Roman</vt:lpstr>
      <vt:lpstr>Wingdings</vt:lpstr>
      <vt:lpstr>GDI_DE_100617</vt:lpstr>
      <vt:lpstr>1_GDI_DE_100617</vt:lpstr>
      <vt:lpstr>INSPIRE Good Practices (Data-service linking simplification)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INSPIRE Good Practices (GeoPackage)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INSPIRE Good Practices (OGC API - Records)</vt:lpstr>
      <vt:lpstr>PowerPoint-Präsentation</vt:lpstr>
      <vt:lpstr>PowerPoint-Präsentation</vt:lpstr>
      <vt:lpstr>PowerPoint-Präsentation</vt:lpstr>
      <vt:lpstr>Kompetenz durch  Kooperation</vt:lpstr>
    </vt:vector>
  </TitlesOfParts>
  <Company>BKG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Böhme, Sven</dc:creator>
  <cp:lastModifiedBy>Böhme, Sven</cp:lastModifiedBy>
  <cp:revision>27</cp:revision>
  <cp:lastPrinted>1601-01-01T00:00:00Z</cp:lastPrinted>
  <dcterms:created xsi:type="dcterms:W3CDTF">2022-04-14T08:08:48Z</dcterms:created>
  <dcterms:modified xsi:type="dcterms:W3CDTF">2022-04-28T07:07:18Z</dcterms:modified>
</cp:coreProperties>
</file>